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257" r:id="rId3"/>
    <p:sldId id="258" r:id="rId4"/>
    <p:sldId id="292" r:id="rId5"/>
    <p:sldId id="259" r:id="rId6"/>
    <p:sldId id="260" r:id="rId7"/>
    <p:sldId id="262" r:id="rId8"/>
    <p:sldId id="263" r:id="rId9"/>
    <p:sldId id="264" r:id="rId10"/>
    <p:sldId id="295" r:id="rId11"/>
    <p:sldId id="261" r:id="rId12"/>
    <p:sldId id="265" r:id="rId13"/>
    <p:sldId id="266" r:id="rId14"/>
    <p:sldId id="294" r:id="rId15"/>
    <p:sldId id="271" r:id="rId16"/>
    <p:sldId id="272" r:id="rId17"/>
    <p:sldId id="273" r:id="rId18"/>
    <p:sldId id="274" r:id="rId19"/>
    <p:sldId id="275" r:id="rId20"/>
    <p:sldId id="276" r:id="rId21"/>
    <p:sldId id="269" r:id="rId22"/>
    <p:sldId id="270" r:id="rId23"/>
    <p:sldId id="277" r:id="rId24"/>
    <p:sldId id="278" r:id="rId25"/>
    <p:sldId id="279" r:id="rId26"/>
    <p:sldId id="317" r:id="rId27"/>
    <p:sldId id="318" r:id="rId28"/>
    <p:sldId id="316" r:id="rId29"/>
    <p:sldId id="280" r:id="rId30"/>
    <p:sldId id="281" r:id="rId31"/>
    <p:sldId id="282" r:id="rId32"/>
    <p:sldId id="284" r:id="rId33"/>
    <p:sldId id="291" r:id="rId34"/>
    <p:sldId id="283" r:id="rId35"/>
    <p:sldId id="286" r:id="rId36"/>
    <p:sldId id="287" r:id="rId37"/>
    <p:sldId id="288" r:id="rId38"/>
    <p:sldId id="289" r:id="rId39"/>
    <p:sldId id="290" r:id="rId40"/>
  </p:sldIdLst>
  <p:sldSz cx="9906000" cy="6858000" type="A4"/>
  <p:notesSz cx="9906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ks, Mirko" initials="RM" lastIdx="5" clrIdx="0">
    <p:extLst>
      <p:ext uri="{19B8F6BF-5375-455C-9EA6-DF929625EA0E}">
        <p15:presenceInfo xmlns:p15="http://schemas.microsoft.com/office/powerpoint/2012/main" userId="S-1-5-21-283016044-3387516373-1648638545-174351" providerId="AD"/>
      </p:ext>
    </p:extLst>
  </p:cmAuthor>
  <p:cmAuthor id="2" name="Theresa" initials="T" lastIdx="4" clrIdx="1">
    <p:extLst>
      <p:ext uri="{19B8F6BF-5375-455C-9EA6-DF929625EA0E}">
        <p15:presenceInfo xmlns:p15="http://schemas.microsoft.com/office/powerpoint/2012/main" userId="4226426a9bf57b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4CFE04-B6EC-45E0-0804-84414C080185}">
  <a:tblStyle styleId="{514CFE04-B6EC-45E0-0804-84414C080185}"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71" autoAdjust="0"/>
  </p:normalViewPr>
  <p:slideViewPr>
    <p:cSldViewPr>
      <p:cViewPr varScale="1">
        <p:scale>
          <a:sx n="112" d="100"/>
          <a:sy n="112" d="100"/>
        </p:scale>
        <p:origin x="12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42926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611813" y="0"/>
            <a:ext cx="4292600" cy="344488"/>
          </a:xfrm>
          <a:prstGeom prst="rect">
            <a:avLst/>
          </a:prstGeom>
        </p:spPr>
        <p:txBody>
          <a:bodyPr vert="horz" lIns="91440" tIns="45720" rIns="91440" bIns="45720" rtlCol="0"/>
          <a:lstStyle>
            <a:lvl1pPr algn="r">
              <a:defRPr sz="1200"/>
            </a:lvl1pPr>
          </a:lstStyle>
          <a:p>
            <a:pPr>
              <a:defRPr/>
            </a:pPr>
            <a:fld id="{727A5270-F158-46F4-9BDB-589091CE135F}" type="datetimeFigureOut">
              <a:rPr lang="en-US"/>
              <a:t>8/7/2023</a:t>
            </a:fld>
            <a:endParaRPr lang="en-US"/>
          </a:p>
        </p:txBody>
      </p:sp>
      <p:sp>
        <p:nvSpPr>
          <p:cNvPr id="4" name="Folienbildplatzhalter 3"/>
          <p:cNvSpPr>
            <a:spLocks noGrp="1" noRot="1" noChangeAspect="1"/>
          </p:cNvSpPr>
          <p:nvPr>
            <p:ph type="sldImg" idx="2"/>
          </p:nvPr>
        </p:nvSpPr>
        <p:spPr bwMode="auto">
          <a:xfrm>
            <a:off x="3281363" y="857250"/>
            <a:ext cx="3343275"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90600" y="3300413"/>
            <a:ext cx="79248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0" y="6513513"/>
            <a:ext cx="42926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611813" y="6513513"/>
            <a:ext cx="4292600" cy="344487"/>
          </a:xfrm>
          <a:prstGeom prst="rect">
            <a:avLst/>
          </a:prstGeom>
        </p:spPr>
        <p:txBody>
          <a:bodyPr vert="horz" lIns="91440" tIns="45720" rIns="91440" bIns="45720" rtlCol="0" anchor="b"/>
          <a:lstStyle>
            <a:lvl1pPr algn="r">
              <a:defRPr sz="1200"/>
            </a:lvl1pPr>
          </a:lstStyle>
          <a:p>
            <a:pPr>
              <a:defRPr/>
            </a:pPr>
            <a:fld id="{DDF7C4F0-D7E7-4534-84C2-E48B349CBFED}"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200" b="0" i="0" u="none" strike="noStrike" cap="none" spc="0" dirty="0" err="1">
                <a:solidFill>
                  <a:schemeClr val="tx1"/>
                </a:solidFill>
                <a:latin typeface="+mn-lt"/>
                <a:ea typeface="+mn-ea"/>
                <a:cs typeface="+mn-cs"/>
              </a:rPr>
              <a:t>Distinct</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information</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about</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covariance</a:t>
            </a:r>
            <a:r>
              <a:rPr lang="de-DE" sz="1200" b="0" i="0" u="none" strike="noStrike" cap="none" spc="0" dirty="0">
                <a:solidFill>
                  <a:schemeClr val="tx1"/>
                </a:solidFill>
                <a:latin typeface="+mn-lt"/>
                <a:ea typeface="+mn-ea"/>
                <a:cs typeface="+mn-cs"/>
              </a:rPr>
              <a:t> and </a:t>
            </a:r>
            <a:r>
              <a:rPr lang="de-DE" sz="1200" b="0" i="0" u="none" strike="noStrike" cap="none" spc="0" dirty="0" err="1">
                <a:solidFill>
                  <a:schemeClr val="tx1"/>
                </a:solidFill>
                <a:latin typeface="+mn-lt"/>
                <a:ea typeface="+mn-ea"/>
                <a:cs typeface="+mn-cs"/>
              </a:rPr>
              <a:t>overlap</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between</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phenotypes</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are</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obtained</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from</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phenotypic</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correlations</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estimates</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of</a:t>
            </a:r>
            <a:r>
              <a:rPr lang="de-DE" sz="1200" b="0" i="0" u="none" strike="noStrike" cap="none" spc="0" dirty="0">
                <a:solidFill>
                  <a:schemeClr val="tx1"/>
                </a:solidFill>
                <a:latin typeface="+mn-lt"/>
                <a:ea typeface="+mn-ea"/>
                <a:cs typeface="+mn-cs"/>
              </a:rPr>
              <a:t> bivariate </a:t>
            </a:r>
            <a:r>
              <a:rPr lang="de-DE" sz="1200" b="0" i="0" u="none" strike="noStrike" cap="none" spc="0" dirty="0" err="1">
                <a:solidFill>
                  <a:schemeClr val="tx1"/>
                </a:solidFill>
                <a:latin typeface="+mn-lt"/>
                <a:ea typeface="+mn-ea"/>
                <a:cs typeface="+mn-cs"/>
              </a:rPr>
              <a:t>heritability</a:t>
            </a:r>
            <a:r>
              <a:rPr lang="de-DE" sz="1200" b="0" i="0" u="none" strike="noStrike" cap="none" spc="0" dirty="0">
                <a:solidFill>
                  <a:schemeClr val="tx1"/>
                </a:solidFill>
                <a:latin typeface="+mn-lt"/>
                <a:ea typeface="+mn-ea"/>
                <a:cs typeface="+mn-cs"/>
              </a:rPr>
              <a:t>, and </a:t>
            </a:r>
            <a:r>
              <a:rPr lang="de-DE" sz="1200" b="0" i="0" u="none" strike="noStrike" cap="none" spc="0" dirty="0" err="1">
                <a:solidFill>
                  <a:schemeClr val="tx1"/>
                </a:solidFill>
                <a:latin typeface="+mn-lt"/>
                <a:ea typeface="+mn-ea"/>
                <a:cs typeface="+mn-cs"/>
              </a:rPr>
              <a:t>genetic</a:t>
            </a:r>
            <a:r>
              <a:rPr lang="de-DE" sz="1200" b="0" i="0" u="none" strike="noStrike" cap="none" spc="0" dirty="0">
                <a:solidFill>
                  <a:schemeClr val="tx1"/>
                </a:solidFill>
                <a:latin typeface="+mn-lt"/>
                <a:ea typeface="+mn-ea"/>
                <a:cs typeface="+mn-cs"/>
              </a:rPr>
              <a:t> and environmental </a:t>
            </a:r>
            <a:r>
              <a:rPr lang="de-DE" sz="1200" b="0" i="0" u="none" strike="noStrike" cap="none" spc="0" dirty="0" err="1">
                <a:solidFill>
                  <a:schemeClr val="tx1"/>
                </a:solidFill>
                <a:latin typeface="+mn-lt"/>
                <a:ea typeface="+mn-ea"/>
                <a:cs typeface="+mn-cs"/>
              </a:rPr>
              <a:t>correlations</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resulting</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from</a:t>
            </a:r>
            <a:r>
              <a:rPr lang="de-DE" sz="1200" b="0" i="0" u="none" strike="noStrike" cap="none" spc="0" dirty="0">
                <a:solidFill>
                  <a:schemeClr val="tx1"/>
                </a:solidFill>
                <a:latin typeface="+mn-lt"/>
                <a:ea typeface="+mn-ea"/>
                <a:cs typeface="+mn-cs"/>
              </a:rPr>
              <a:t> bivariate </a:t>
            </a:r>
            <a:r>
              <a:rPr lang="de-DE" sz="1200" b="0" i="0" u="none" strike="noStrike" cap="none" spc="0" dirty="0" err="1">
                <a:solidFill>
                  <a:schemeClr val="tx1"/>
                </a:solidFill>
                <a:latin typeface="+mn-lt"/>
                <a:ea typeface="+mn-ea"/>
                <a:cs typeface="+mn-cs"/>
              </a:rPr>
              <a:t>twin</a:t>
            </a:r>
            <a:r>
              <a:rPr lang="de-DE" sz="1200" b="0" i="0" u="none" strike="noStrike" cap="none" spc="0" dirty="0">
                <a:solidFill>
                  <a:schemeClr val="tx1"/>
                </a:solidFill>
                <a:latin typeface="+mn-lt"/>
                <a:ea typeface="+mn-ea"/>
                <a:cs typeface="+mn-cs"/>
              </a:rPr>
              <a:t> </a:t>
            </a:r>
            <a:r>
              <a:rPr lang="de-DE" sz="1200" b="0" i="0" u="none" strike="noStrike" cap="none" spc="0" dirty="0" err="1">
                <a:solidFill>
                  <a:schemeClr val="tx1"/>
                </a:solidFill>
                <a:latin typeface="+mn-lt"/>
                <a:ea typeface="+mn-ea"/>
                <a:cs typeface="+mn-cs"/>
              </a:rPr>
              <a:t>models</a:t>
            </a:r>
            <a:r>
              <a:rPr lang="de-DE" sz="1200" b="0" i="0" u="none" strike="noStrike" cap="none" spc="0" dirty="0">
                <a:solidFill>
                  <a:schemeClr val="tx1"/>
                </a:solidFill>
                <a:latin typeface="+mn-lt"/>
                <a:ea typeface="+mn-ea"/>
                <a:cs typeface="+mn-cs"/>
              </a:rPr>
              <a:t> (de Vries et al. 2021)</a:t>
            </a:r>
            <a:endParaRPr sz="1200" dirty="0"/>
          </a:p>
          <a:p>
            <a:pPr>
              <a:defRPr/>
            </a:pPr>
            <a:endParaRPr sz="1200" dirty="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 contradiction with common non-shared environmental factors</a:t>
            </a: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4" name="Foliennummernplatzhalter 3"/>
          <p:cNvSpPr>
            <a:spLocks noGrp="1"/>
          </p:cNvSpPr>
          <p:nvPr>
            <p:ph type="sldNum" sz="quarter" idx="5"/>
          </p:nvPr>
        </p:nvSpPr>
        <p:spPr bwMode="auto"/>
        <p:txBody>
          <a:bodyPr/>
          <a:lstStyle/>
          <a:p>
            <a:pPr>
              <a:defRPr/>
            </a:pPr>
            <a:fld id="{DDF7C4F0-D7E7-4534-84C2-E48B349CBFED}" type="slidenum">
              <a:rPr lang="en-US"/>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78085450" name="Folienbildplatzhalter 1"/>
          <p:cNvSpPr>
            <a:spLocks noGrp="1" noRot="1" noChangeAspect="1"/>
          </p:cNvSpPr>
          <p:nvPr>
            <p:ph type="sldImg"/>
          </p:nvPr>
        </p:nvSpPr>
        <p:spPr bwMode="auto"/>
      </p:sp>
      <p:sp>
        <p:nvSpPr>
          <p:cNvPr id="402975251" name="Notizenplatzhalter 2"/>
          <p:cNvSpPr>
            <a:spLocks noGrp="1"/>
          </p:cNvSpPr>
          <p:nvPr>
            <p:ph type="body" idx="1"/>
          </p:nvPr>
        </p:nvSpPr>
        <p:spPr bwMode="auto"/>
        <p:txBody>
          <a:bodyPr/>
          <a:lstStyle/>
          <a:p>
            <a:pPr>
              <a:defRPr/>
            </a:pPr>
            <a:r>
              <a:rPr lang="de-DE"/>
              <a:t>No contradiction with common non-shared environmental factors</a:t>
            </a: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159608514" name="Foliennummernplatzhalter 3"/>
          <p:cNvSpPr>
            <a:spLocks noGrp="1"/>
          </p:cNvSpPr>
          <p:nvPr>
            <p:ph type="sldNum" sz="quarter" idx="5"/>
          </p:nvPr>
        </p:nvSpPr>
        <p:spPr bwMode="auto"/>
        <p:txBody>
          <a:bodyPr/>
          <a:lstStyle/>
          <a:p>
            <a:pPr>
              <a:defRPr/>
            </a:pPr>
            <a:fld id="{E92C407F-1F0A-4884-FBB3-2ECA32D45D5D}" type="slidenum">
              <a:rPr lang="en-US"/>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 contradiction with common non-shared environmental factors</a:t>
            </a: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4" name="Foliennummernplatzhalter 3"/>
          <p:cNvSpPr>
            <a:spLocks noGrp="1"/>
          </p:cNvSpPr>
          <p:nvPr>
            <p:ph type="sldNum" sz="quarter" idx="5"/>
          </p:nvPr>
        </p:nvSpPr>
        <p:spPr bwMode="auto"/>
        <p:txBody>
          <a:bodyPr/>
          <a:lstStyle/>
          <a:p>
            <a:pPr>
              <a:defRPr/>
            </a:pPr>
            <a:fld id="{DDF7C4F0-D7E7-4534-84C2-E48B349CBFED}" type="slidenum">
              <a:rPr lang="en-US"/>
              <a:t>10</a:t>
            </a:fld>
            <a:endParaRPr lang="en-US"/>
          </a:p>
        </p:txBody>
      </p:sp>
    </p:spTree>
    <p:extLst>
      <p:ext uri="{BB962C8B-B14F-4D97-AF65-F5344CB8AC3E}">
        <p14:creationId xmlns:p14="http://schemas.microsoft.com/office/powerpoint/2010/main" val="308654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 contradiction with common non-shared environmental factors</a:t>
            </a: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4" name="Foliennummernplatzhalter 3"/>
          <p:cNvSpPr>
            <a:spLocks noGrp="1"/>
          </p:cNvSpPr>
          <p:nvPr>
            <p:ph type="sldNum" sz="quarter" idx="5"/>
          </p:nvPr>
        </p:nvSpPr>
        <p:spPr bwMode="auto"/>
        <p:txBody>
          <a:bodyPr/>
          <a:lstStyle/>
          <a:p>
            <a:pPr>
              <a:defRPr/>
            </a:pPr>
            <a:fld id="{DDF7C4F0-D7E7-4534-84C2-E48B349CBFED}" type="slidenum">
              <a:rPr lang="en-US"/>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31305340" name="Slide Image Placeholder 1"/>
          <p:cNvSpPr>
            <a:spLocks noGrp="1" noRot="1" noChangeAspect="1"/>
          </p:cNvSpPr>
          <p:nvPr>
            <p:ph type="sldImg"/>
          </p:nvPr>
        </p:nvSpPr>
        <p:spPr bwMode="auto"/>
      </p:sp>
      <p:sp>
        <p:nvSpPr>
          <p:cNvPr id="760917493" name="Notes Placeholder 2"/>
          <p:cNvSpPr>
            <a:spLocks noGrp="1"/>
          </p:cNvSpPr>
          <p:nvPr>
            <p:ph type="body" idx="1"/>
          </p:nvPr>
        </p:nvSpPr>
        <p:spPr bwMode="auto"/>
        <p:txBody>
          <a:bodyPr/>
          <a:lstStyle/>
          <a:p>
            <a:pPr marL="217793" indent="-217793">
              <a:buFont typeface="Arial"/>
              <a:buChar char="–"/>
              <a:defRPr/>
            </a:pPr>
            <a:r>
              <a:rPr lang="de-DE" sz="1200" b="0" i="0" u="none" strike="noStrike" cap="none" spc="0">
                <a:solidFill>
                  <a:schemeClr val="tx1"/>
                </a:solidFill>
                <a:latin typeface="+mn-lt"/>
                <a:ea typeface="+mn-ea"/>
                <a:cs typeface="+mn-cs"/>
              </a:rPr>
              <a:t>Both seems plausible, but we don‘t know until we include phenotypic effects into the ACE models.</a:t>
            </a:r>
            <a:endParaRPr/>
          </a:p>
        </p:txBody>
      </p:sp>
      <p:sp>
        <p:nvSpPr>
          <p:cNvPr id="114157833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 contradiction with common non-shared environmental factors</a:t>
            </a:r>
          </a:p>
          <a:p>
            <a:pPr marL="171450" indent="-171450">
              <a:buFontTx/>
              <a:buChar char="-"/>
              <a:defRPr/>
            </a:pPr>
            <a:r>
              <a:rPr lang="de-DE"/>
              <a:t>Common with respect to the variables</a:t>
            </a:r>
            <a:endParaRPr/>
          </a:p>
          <a:p>
            <a:pPr marL="171450" indent="-171450">
              <a:buFontTx/>
              <a:buChar char="-"/>
              <a:defRPr/>
            </a:pPr>
            <a:r>
              <a:rPr lang="de-DE"/>
              <a:t>Shared with respect to the two twins</a:t>
            </a:r>
            <a:endParaRPr lang="en-US"/>
          </a:p>
        </p:txBody>
      </p:sp>
      <p:sp>
        <p:nvSpPr>
          <p:cNvPr id="4" name="Foliennummernplatzhalter 3"/>
          <p:cNvSpPr>
            <a:spLocks noGrp="1"/>
          </p:cNvSpPr>
          <p:nvPr>
            <p:ph type="sldNum" sz="quarter" idx="5"/>
          </p:nvPr>
        </p:nvSpPr>
        <p:spPr bwMode="auto"/>
        <p:txBody>
          <a:bodyPr/>
          <a:lstStyle/>
          <a:p>
            <a:pPr>
              <a:defRPr/>
            </a:pPr>
            <a:fld id="{DDF7C4F0-D7E7-4534-84C2-E48B349CBFED}" type="slidenum">
              <a:rPr lang="en-US"/>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28"/>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3886200"/>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39"/>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39"/>
            <a:ext cx="6521450" cy="5851525"/>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r>
              <a:rPr lang="it-IT"/>
              <a:t>TwinLife workshop on behavioral genetics </a:t>
            </a:r>
            <a:r>
              <a:rPr lang="en-US" sz="1200">
                <a:solidFill>
                  <a:schemeClr val="bg1">
                    <a:lumMod val="50000"/>
                  </a:schemeClr>
                </a:solidFill>
              </a:rPr>
              <a:t>August 18</a:t>
            </a:r>
            <a:r>
              <a:rPr lang="en-US" sz="1200" baseline="30000">
                <a:solidFill>
                  <a:schemeClr val="bg1">
                    <a:lumMod val="50000"/>
                  </a:schemeClr>
                </a:solidFill>
              </a:rPr>
              <a:t>th</a:t>
            </a:r>
            <a:r>
              <a:rPr lang="en-US" sz="1200">
                <a:solidFill>
                  <a:schemeClr val="bg1">
                    <a:lumMod val="50000"/>
                  </a:schemeClr>
                </a:solidFill>
              </a:rPr>
              <a:t> and 19</a:t>
            </a:r>
            <a:r>
              <a:rPr lang="en-US" sz="1200" baseline="30000">
                <a:solidFill>
                  <a:schemeClr val="bg1">
                    <a:lumMod val="50000"/>
                  </a:schemeClr>
                </a:solidFill>
              </a:rPr>
              <a:t>th</a:t>
            </a:r>
            <a:r>
              <a:rPr lang="en-US" sz="1200">
                <a:solidFill>
                  <a:schemeClr val="bg1">
                    <a:lumMod val="50000"/>
                  </a:schemeClr>
                </a:solidFill>
              </a:rPr>
              <a:t>, 2021</a:t>
            </a:r>
            <a:endParaRPr/>
          </a:p>
        </p:txBody>
      </p:sp>
      <p:sp>
        <p:nvSpPr>
          <p:cNvPr id="8" name="Foliennummernplatzhalter 5"/>
          <p:cNvSpPr>
            <a:spLocks noGrp="1"/>
          </p:cNvSpPr>
          <p:nvPr>
            <p:ph type="sldNum" sz="quarter" idx="12"/>
          </p:nvPr>
        </p:nvSpPr>
        <p:spPr bwMode="auto"/>
        <p:txBody>
          <a:bodyPr/>
          <a:lstStyle/>
          <a:p>
            <a:pPr>
              <a:defRPr/>
            </a:pPr>
            <a:fld id="{F26D89EF-3C3A-4E06-893E-1B74ABA00C59}" type="slidenum">
              <a:rPr lang="de-DE"/>
              <a:t>‹Nr.›</a:t>
            </a:fld>
            <a:endParaRPr lang="de-DE"/>
          </a:p>
        </p:txBody>
      </p:sp>
      <p:sp>
        <p:nvSpPr>
          <p:cNvPr id="9" name="Rechteck 6"/>
          <p:cNvSpPr/>
          <p:nvPr userDrawn="1"/>
        </p:nvSpPr>
        <p:spPr bwMode="auto">
          <a:xfrm>
            <a:off x="177391" y="157836"/>
            <a:ext cx="9555000" cy="658800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0" name="Gerade Verbindung 7"/>
          <p:cNvCxnSpPr>
            <a:cxnSpLocks/>
          </p:cNvCxnSpPr>
          <p:nvPr userDrawn="1"/>
        </p:nvCxnSpPr>
        <p:spPr bwMode="auto">
          <a:xfrm>
            <a:off x="350490" y="1412776"/>
            <a:ext cx="9205023" cy="0"/>
          </a:xfrm>
          <a:prstGeom prst="line">
            <a:avLst/>
          </a:prstGeom>
          <a:ln w="57150" cmpd="dbl">
            <a:noFill/>
          </a:ln>
        </p:spPr>
        <p:style>
          <a:lnRef idx="1">
            <a:schemeClr val="accent1"/>
          </a:lnRef>
          <a:fillRef idx="0">
            <a:schemeClr val="accent1"/>
          </a:fillRef>
          <a:effectRef idx="0">
            <a:schemeClr val="accent1"/>
          </a:effectRef>
          <a:fontRef idx="minor">
            <a:schemeClr val="tx1"/>
          </a:fontRef>
        </p:style>
      </p:cxnSp>
      <p:pic>
        <p:nvPicPr>
          <p:cNvPr id="11" name="Bild 10" descr="logo.png"/>
          <p:cNvPicPr>
            <a:picLocks noChangeAspect="1"/>
          </p:cNvPicPr>
          <p:nvPr userDrawn="1"/>
        </p:nvPicPr>
        <p:blipFill>
          <a:blip r:embed="rId2"/>
          <a:stretch/>
        </p:blipFill>
        <p:spPr bwMode="auto">
          <a:xfrm>
            <a:off x="200472" y="6157305"/>
            <a:ext cx="1329883" cy="5455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03"/>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Textmasterformate durch Klicken bearbeiten</a:t>
            </a:r>
            <a:endParaRPr/>
          </a:p>
        </p:txBody>
      </p:sp>
      <p:sp>
        <p:nvSpPr>
          <p:cNvPr id="6" name="Datumsplatzhalter 3"/>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11"/>
          </p:nvPr>
        </p:nvSpPr>
        <p:spPr bwMode="auto"/>
        <p:txBody>
          <a:bodyPr/>
          <a:lstStyle/>
          <a:p>
            <a:pPr>
              <a:defRPr/>
            </a:pPr>
            <a:endParaRPr lang="de-DE"/>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8" name="Inhaltsplatzhalter 5"/>
          <p:cNvSpPr>
            <a:spLocks noGrp="1"/>
          </p:cNvSpPr>
          <p:nvPr>
            <p:ph sz="quarter" idx="4"/>
          </p:nvPr>
        </p:nvSpPr>
        <p:spPr bwMode="auto">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10" name="Fußzeilenplatzhalter 7"/>
          <p:cNvSpPr>
            <a:spLocks noGrp="1"/>
          </p:cNvSpPr>
          <p:nvPr>
            <p:ph type="ftr" sz="quarter" idx="11"/>
          </p:nvPr>
        </p:nvSpPr>
        <p:spPr bwMode="auto"/>
        <p:txBody>
          <a:bodyPr/>
          <a:lstStyle/>
          <a:p>
            <a:pPr>
              <a:defRPr/>
            </a:pPr>
            <a:endParaRPr lang="de-DE"/>
          </a:p>
        </p:txBody>
      </p:sp>
      <p:sp>
        <p:nvSpPr>
          <p:cNvPr id="11" name="Foliennummernplatzhalter 8"/>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Foliennummernplatzhalter 4"/>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5" name="Fußzeilenplatzhalter 2"/>
          <p:cNvSpPr>
            <a:spLocks noGrp="1"/>
          </p:cNvSpPr>
          <p:nvPr>
            <p:ph type="ftr" sz="quarter" idx="11"/>
          </p:nvPr>
        </p:nvSpPr>
        <p:spPr bwMode="auto"/>
        <p:txBody>
          <a:bodyPr/>
          <a:lstStyle/>
          <a:p>
            <a:pPr>
              <a:defRPr/>
            </a:pPr>
            <a:endParaRPr lang="de-DE"/>
          </a:p>
        </p:txBody>
      </p:sp>
      <p:sp>
        <p:nvSpPr>
          <p:cNvPr id="6" name="Foliennummernplatzhalter 3"/>
          <p:cNvSpPr>
            <a:spLocks noGrp="1"/>
          </p:cNvSpPr>
          <p:nvPr>
            <p:ph type="sldNum" sz="quarter" idx="12"/>
          </p:nvPr>
        </p:nvSpPr>
        <p:spPr bwMode="auto"/>
        <p:txBody>
          <a:bodyPr/>
          <a:lstStyle/>
          <a:p>
            <a:pPr>
              <a:defRPr/>
            </a:pPr>
            <a:fld id="{715C9046-83AA-4383-A1C3-2E4CB316CADB}" type="slidenum">
              <a:rPr lang="de-DE"/>
              <a:t>‹Nr.›</a:t>
            </a:fld>
            <a:endParaRPr lang="de-DE"/>
          </a:p>
        </p:txBody>
      </p:sp>
      <p:sp>
        <p:nvSpPr>
          <p:cNvPr id="7" name="Foliennummernplatzhalter 5"/>
          <p:cNvSpPr txBox="1"/>
          <p:nvPr userDrawn="1"/>
        </p:nvSpPr>
        <p:spPr bwMode="auto">
          <a:xfrm>
            <a:off x="495114" y="6391977"/>
            <a:ext cx="2311399" cy="365125"/>
          </a:xfrm>
          <a:prstGeom prst="rect">
            <a:avLst/>
          </a:prstGeom>
        </p:spPr>
        <p:txBody>
          <a:bodyPr/>
          <a:lstStyle>
            <a:defPPr>
              <a:defRPr lang="de-DE"/>
            </a:defPPr>
            <a:lvl1pPr marL="0" algn="l" defTabSz="914400">
              <a:defRPr sz="1300">
                <a:solidFill>
                  <a:srgbClr val="AD1917"/>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F26D89EF-3C3A-4E06-893E-1B74ABA00C59}" type="slidenum">
              <a:rPr lang="de-DE"/>
              <a:t>‹Nr.›</a:t>
            </a:fld>
            <a:endParaRPr lang="de-DE"/>
          </a:p>
        </p:txBody>
      </p:sp>
      <p:pic>
        <p:nvPicPr>
          <p:cNvPr id="8" name="Bild 3" descr="logo.png"/>
          <p:cNvPicPr>
            <a:picLocks noChangeAspect="1"/>
          </p:cNvPicPr>
          <p:nvPr userDrawn="1"/>
        </p:nvPicPr>
        <p:blipFill>
          <a:blip r:embed="rId2"/>
          <a:stretch/>
        </p:blipFill>
        <p:spPr bwMode="auto">
          <a:xfrm>
            <a:off x="560512" y="6157305"/>
            <a:ext cx="1329883" cy="5455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fld id="{0495CDE6-7D08-45B6-9F69-5EF207C1F905}" type="datetimeFigureOut">
              <a:rPr lang="de-DE"/>
              <a:t>07.08.2023</a:t>
            </a:fld>
            <a:endParaRPr lang="de-DE"/>
          </a:p>
        </p:txBody>
      </p:sp>
      <p:sp>
        <p:nvSpPr>
          <p:cNvPr id="8" name="Fußzeilenplatzhalter 5"/>
          <p:cNvSpPr>
            <a:spLocks noGrp="1"/>
          </p:cNvSpPr>
          <p:nvPr>
            <p:ph type="ftr" sz="quarter" idx="11"/>
          </p:nvPr>
        </p:nvSpPr>
        <p:spPr bwMode="auto"/>
        <p:txBody>
          <a:bodyPr/>
          <a:lstStyle/>
          <a:p>
            <a:pPr>
              <a:defRPr/>
            </a:pPr>
            <a:endParaRPr lang="de-DE"/>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3"/>
            <a:ext cx="8915400" cy="4525963"/>
          </a:xfrm>
          <a:prstGeom prst="rect">
            <a:avLst/>
          </a:prstGeom>
        </p:spPr>
        <p:txBody>
          <a:bodyPr vert="horz" lIns="91440" tIns="45720" rIns="91440" bIns="4572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53"/>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95CDE6-7D08-45B6-9F69-5EF207C1F905}" type="datetimeFigureOut">
              <a:rPr lang="de-DE"/>
              <a:t>07.08.2023</a:t>
            </a:fld>
            <a:endParaRPr lang="de-DE"/>
          </a:p>
        </p:txBody>
      </p:sp>
      <p:sp>
        <p:nvSpPr>
          <p:cNvPr id="7" name="Fußzeilenplatzhalter 4"/>
          <p:cNvSpPr>
            <a:spLocks noGrp="1"/>
          </p:cNvSpPr>
          <p:nvPr>
            <p:ph type="ftr" sz="quarter" idx="3"/>
          </p:nvPr>
        </p:nvSpPr>
        <p:spPr bwMode="auto">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8" name="Foliennummernplatzhalter 5"/>
          <p:cNvSpPr>
            <a:spLocks noGrp="1"/>
          </p:cNvSpPr>
          <p:nvPr>
            <p:ph type="sldNum" sz="quarter" idx="4"/>
          </p:nvPr>
        </p:nvSpPr>
        <p:spPr bwMode="auto">
          <a:xfrm>
            <a:off x="7099300" y="6356353"/>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5C9046-83AA-4383-A1C3-2E4CB316CAD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7/thg.2019.2" TargetMode="External"/><Relationship Id="rId2" Type="http://schemas.openxmlformats.org/officeDocument/2006/relationships/hyperlink" Target="https://doi.org/10.3389/fpsyt.2018.00261" TargetMode="External"/><Relationship Id="rId1" Type="http://schemas.openxmlformats.org/officeDocument/2006/relationships/slideLayout" Target="../slideLayouts/slideLayout2.xml"/><Relationship Id="rId6" Type="http://schemas.openxmlformats.org/officeDocument/2006/relationships/hyperlink" Target="https://doi.org/10.1016/j.jaac.2012.10.009" TargetMode="External"/><Relationship Id="rId5" Type="http://schemas.openxmlformats.org/officeDocument/2006/relationships/hyperlink" Target="https://doi.org/10.1086/592208" TargetMode="External"/><Relationship Id="rId4" Type="http://schemas.openxmlformats.org/officeDocument/2006/relationships/hyperlink" Target="https://doi.org/10.1007/s10519-021-10046-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01/archpsyc.1992.01820090044008" TargetMode="External"/><Relationship Id="rId2" Type="http://schemas.openxmlformats.org/officeDocument/2006/relationships/hyperlink" Target="https://doi.org/10.1017/s0033291706009135" TargetMode="External"/><Relationship Id="rId1" Type="http://schemas.openxmlformats.org/officeDocument/2006/relationships/slideLayout" Target="../slideLayouts/slideLayout2.xml"/><Relationship Id="rId6" Type="http://schemas.openxmlformats.org/officeDocument/2006/relationships/hyperlink" Target="https://doi.org/10.1017/s003329171400213x" TargetMode="External"/><Relationship Id="rId5" Type="http://schemas.openxmlformats.org/officeDocument/2006/relationships/hyperlink" Target="https://doi.org/10.1007/bf02361160" TargetMode="External"/><Relationship Id="rId4" Type="http://schemas.openxmlformats.org/officeDocument/2006/relationships/hyperlink" Target="https://doi.org/10.1080/19485565.2011.58061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5324/nje.v26i1-2.2014" TargetMode="External"/><Relationship Id="rId2" Type="http://schemas.openxmlformats.org/officeDocument/2006/relationships/hyperlink" Target="https://doi.org/10.1037/0033-2909.84.2.30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BtLyi1u4bk&amp;list=PLliBbGBc5nn3tQiIBHFd-YvWK6dXb4ryr&amp;index=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QOUHlPz2wtk&amp;list=PLliBbGBc5nn3tQiIBHFd-YvWK6dXb4ryr&amp;index=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Bild 10" descr="logo.png"/>
          <p:cNvPicPr>
            <a:picLocks noChangeAspect="1"/>
          </p:cNvPicPr>
          <p:nvPr/>
        </p:nvPicPr>
        <p:blipFill>
          <a:blip r:embed="rId2"/>
          <a:stretch/>
        </p:blipFill>
        <p:spPr bwMode="auto">
          <a:xfrm>
            <a:off x="2916858" y="441497"/>
            <a:ext cx="4012325" cy="1646082"/>
          </a:xfrm>
          <a:prstGeom prst="rect">
            <a:avLst/>
          </a:prstGeom>
        </p:spPr>
      </p:pic>
      <p:graphicFrame>
        <p:nvGraphicFramePr>
          <p:cNvPr id="6" name="Tabelle 19"/>
          <p:cNvGraphicFramePr>
            <a:graphicFrameLocks noGrp="1"/>
          </p:cNvGraphicFramePr>
          <p:nvPr/>
        </p:nvGraphicFramePr>
        <p:xfrm>
          <a:off x="674549" y="2276872"/>
          <a:ext cx="8496944" cy="3358854"/>
        </p:xfrm>
        <a:graphic>
          <a:graphicData uri="http://schemas.openxmlformats.org/drawingml/2006/table">
            <a:tbl>
              <a:tblPr firstRow="1" bandRow="1">
                <a:tableStyleId>{514CFE04-B6EC-45E0-0804-84414C080185}</a:tableStyleId>
              </a:tblPr>
              <a:tblGrid>
                <a:gridCol w="8496944">
                  <a:extLst>
                    <a:ext uri="{9D8B030D-6E8A-4147-A177-3AD203B41FA5}">
                      <a16:colId xmlns:a16="http://schemas.microsoft.com/office/drawing/2014/main" val="20000"/>
                    </a:ext>
                  </a:extLst>
                </a:gridCol>
              </a:tblGrid>
              <a:tr h="979176">
                <a:tc>
                  <a:txBody>
                    <a:bodyPr/>
                    <a:lstStyle/>
                    <a:p>
                      <a:pPr algn="ctr">
                        <a:lnSpc>
                          <a:spcPct val="120000"/>
                        </a:lnSpc>
                        <a:defRPr/>
                      </a:pPr>
                      <a:r>
                        <a:rPr lang="de-DE" sz="3000" b="1" i="1" cap="small" dirty="0">
                          <a:solidFill>
                            <a:srgbClr val="C00000"/>
                          </a:solidFill>
                        </a:rPr>
                        <a:t>Behavioral Genetic Data Analysis</a:t>
                      </a:r>
                      <a:endParaRPr dirty="0"/>
                    </a:p>
                    <a:p>
                      <a:pPr marL="0" marR="0" lvl="0" indent="0" algn="ctr" defTabSz="914400">
                        <a:lnSpc>
                          <a:spcPct val="120000"/>
                        </a:lnSpc>
                        <a:spcBef>
                          <a:spcPts val="0"/>
                        </a:spcBef>
                        <a:spcAft>
                          <a:spcPts val="0"/>
                        </a:spcAft>
                        <a:buClrTx/>
                        <a:buSzTx/>
                        <a:buFontTx/>
                        <a:buNone/>
                        <a:defRPr/>
                      </a:pPr>
                      <a:r>
                        <a:rPr lang="en-US" sz="2000" dirty="0">
                          <a:solidFill>
                            <a:schemeClr val="tx1"/>
                          </a:solidFill>
                        </a:rPr>
                        <a:t>Bivariate ACE models</a:t>
                      </a:r>
                      <a:endParaRPr dirty="0"/>
                    </a:p>
                  </a:txBody>
                  <a:tcPr marL="324000" marR="324000" anchor="ctr">
                    <a:lnL w="12700" algn="ctr">
                      <a:noFill/>
                    </a:lnL>
                    <a:lnR w="12700" algn="ctr">
                      <a:noFill/>
                    </a:lnR>
                    <a:lnT w="19050" algn="ctr">
                      <a:solidFill>
                        <a:srgbClr val="AD1917"/>
                      </a:solidFill>
                    </a:lnT>
                    <a:lnB w="38100" algn="ctr">
                      <a:noFill/>
                    </a:lnB>
                    <a:noFill/>
                  </a:tcPr>
                </a:tc>
                <a:extLst>
                  <a:ext uri="{0D108BD9-81ED-4DB2-BD59-A6C34878D82A}">
                    <a16:rowId xmlns:a16="http://schemas.microsoft.com/office/drawing/2014/main" val="10000"/>
                  </a:ext>
                </a:extLst>
              </a:tr>
              <a:tr h="1054566">
                <a:tc>
                  <a:txBody>
                    <a:bodyPr/>
                    <a:lstStyle/>
                    <a:p>
                      <a:pPr marL="0" marR="0" indent="0" algn="l" defTabSz="914400">
                        <a:lnSpc>
                          <a:spcPct val="120000"/>
                        </a:lnSpc>
                        <a:spcBef>
                          <a:spcPts val="0"/>
                        </a:spcBef>
                        <a:spcAft>
                          <a:spcPts val="0"/>
                        </a:spcAft>
                        <a:buClrTx/>
                        <a:buSzTx/>
                        <a:buFontTx/>
                        <a:buNone/>
                        <a:defRPr/>
                      </a:pPr>
                      <a:endParaRPr lang="en-US" sz="1800" i="1" dirty="0">
                        <a:solidFill>
                          <a:schemeClr val="bg1">
                            <a:lumMod val="50000"/>
                          </a:schemeClr>
                        </a:solidFill>
                      </a:endParaRPr>
                    </a:p>
                    <a:p>
                      <a:pPr marL="0" marR="0" indent="0" algn="l" defTabSz="914400">
                        <a:lnSpc>
                          <a:spcPct val="120000"/>
                        </a:lnSpc>
                        <a:spcBef>
                          <a:spcPts val="0"/>
                        </a:spcBef>
                        <a:spcAft>
                          <a:spcPts val="0"/>
                        </a:spcAft>
                        <a:buClrTx/>
                        <a:buSzTx/>
                        <a:buFontTx/>
                        <a:buNone/>
                        <a:defRPr/>
                      </a:pPr>
                      <a:r>
                        <a:rPr lang="en-US" sz="1800" i="1" dirty="0">
                          <a:solidFill>
                            <a:schemeClr val="bg1">
                              <a:lumMod val="50000"/>
                            </a:schemeClr>
                          </a:solidFill>
                        </a:rPr>
                        <a:t>August 17</a:t>
                      </a:r>
                      <a:r>
                        <a:rPr lang="en-US" sz="1800" i="1" baseline="30000" dirty="0">
                          <a:solidFill>
                            <a:schemeClr val="bg1">
                              <a:lumMod val="50000"/>
                            </a:schemeClr>
                          </a:solidFill>
                        </a:rPr>
                        <a:t>th</a:t>
                      </a:r>
                      <a:r>
                        <a:rPr lang="en-US" sz="1800" i="1" dirty="0">
                          <a:solidFill>
                            <a:schemeClr val="bg1">
                              <a:lumMod val="50000"/>
                            </a:schemeClr>
                          </a:solidFill>
                        </a:rPr>
                        <a:t> and 18</a:t>
                      </a:r>
                      <a:r>
                        <a:rPr lang="en-US" sz="1800" i="1" baseline="30000" dirty="0">
                          <a:solidFill>
                            <a:schemeClr val="bg1">
                              <a:lumMod val="50000"/>
                            </a:schemeClr>
                          </a:solidFill>
                        </a:rPr>
                        <a:t>th</a:t>
                      </a:r>
                      <a:r>
                        <a:rPr lang="en-US" sz="1800" i="1" dirty="0">
                          <a:solidFill>
                            <a:schemeClr val="bg1">
                              <a:lumMod val="50000"/>
                            </a:schemeClr>
                          </a:solidFill>
                        </a:rPr>
                        <a:t>, 2022</a:t>
                      </a:r>
                      <a:endParaRPr dirty="0"/>
                    </a:p>
                  </a:txBody>
                  <a:tcPr marL="324000" marR="324000" anchor="b">
                    <a:lnL w="12700" algn="ctr">
                      <a:noFill/>
                    </a:lnL>
                    <a:lnR w="12700" algn="ctr">
                      <a:noFill/>
                    </a:lnR>
                    <a:lnT w="38100" algn="ctr">
                      <a:noFill/>
                    </a:lnT>
                    <a:lnB w="12700" algn="ctr">
                      <a:noFill/>
                    </a:lnB>
                    <a:noFill/>
                  </a:tcPr>
                </a:tc>
                <a:extLst>
                  <a:ext uri="{0D108BD9-81ED-4DB2-BD59-A6C34878D82A}">
                    <a16:rowId xmlns:a16="http://schemas.microsoft.com/office/drawing/2014/main" val="10001"/>
                  </a:ext>
                </a:extLst>
              </a:tr>
              <a:tr h="1278626">
                <a:tc>
                  <a:txBody>
                    <a:bodyPr/>
                    <a:lstStyle/>
                    <a:p>
                      <a:pPr algn="l">
                        <a:lnSpc>
                          <a:spcPct val="120000"/>
                        </a:lnSpc>
                        <a:spcBef>
                          <a:spcPts val="600"/>
                        </a:spcBef>
                        <a:defRPr/>
                      </a:pPr>
                      <a:r>
                        <a:rPr lang="de-DE" dirty="0" err="1">
                          <a:solidFill>
                            <a:schemeClr val="bg1">
                              <a:lumMod val="50000"/>
                            </a:schemeClr>
                          </a:solidFill>
                        </a:rPr>
                        <a:t>Lecturers</a:t>
                      </a:r>
                      <a:r>
                        <a:rPr lang="de-DE" dirty="0">
                          <a:solidFill>
                            <a:schemeClr val="bg1">
                              <a:lumMod val="50000"/>
                            </a:schemeClr>
                          </a:solidFill>
                        </a:rPr>
                        <a:t>:  Dr. Bastian Mönkediek</a:t>
                      </a:r>
                      <a:r>
                        <a:rPr lang="de-DE" baseline="30000" dirty="0">
                          <a:solidFill>
                            <a:schemeClr val="bg1">
                              <a:lumMod val="50000"/>
                            </a:schemeClr>
                          </a:solidFill>
                        </a:rPr>
                        <a:t>1</a:t>
                      </a:r>
                      <a:r>
                        <a:rPr lang="de-DE" dirty="0">
                          <a:solidFill>
                            <a:schemeClr val="bg1">
                              <a:lumMod val="50000"/>
                            </a:schemeClr>
                          </a:solidFill>
                        </a:rPr>
                        <a:t>, Mirko Ruks</a:t>
                      </a:r>
                      <a:r>
                        <a:rPr lang="de-DE" baseline="30000" dirty="0">
                          <a:solidFill>
                            <a:schemeClr val="bg1">
                              <a:lumMod val="50000"/>
                            </a:schemeClr>
                          </a:solidFill>
                        </a:rPr>
                        <a:t>1</a:t>
                      </a:r>
                      <a:r>
                        <a:rPr lang="de-DE" dirty="0">
                          <a:solidFill>
                            <a:schemeClr val="bg1">
                              <a:lumMod val="50000"/>
                            </a:schemeClr>
                          </a:solidFill>
                        </a:rPr>
                        <a:t>, Christoph Klatzka</a:t>
                      </a:r>
                      <a:r>
                        <a:rPr lang="de-DE" baseline="30000" dirty="0">
                          <a:solidFill>
                            <a:schemeClr val="bg1">
                              <a:lumMod val="50000"/>
                            </a:schemeClr>
                          </a:solidFill>
                        </a:rPr>
                        <a:t>2</a:t>
                      </a:r>
                      <a:r>
                        <a:rPr lang="de-DE" dirty="0">
                          <a:solidFill>
                            <a:schemeClr val="bg1">
                              <a:lumMod val="50000"/>
                            </a:schemeClr>
                          </a:solidFill>
                        </a:rPr>
                        <a:t>, Theresa Rohm</a:t>
                      </a:r>
                      <a:r>
                        <a:rPr lang="de-DE" baseline="30000" dirty="0">
                          <a:solidFill>
                            <a:schemeClr val="bg1">
                              <a:lumMod val="50000"/>
                            </a:schemeClr>
                          </a:solidFill>
                        </a:rPr>
                        <a:t>3</a:t>
                      </a:r>
                      <a:endParaRPr dirty="0"/>
                    </a:p>
                    <a:p>
                      <a:pPr algn="l">
                        <a:lnSpc>
                          <a:spcPct val="120000"/>
                        </a:lnSpc>
                        <a:defRPr/>
                      </a:pPr>
                      <a:r>
                        <a:rPr lang="de-DE" sz="1600" baseline="30000" dirty="0">
                          <a:solidFill>
                            <a:schemeClr val="bg1">
                              <a:lumMod val="50000"/>
                            </a:schemeClr>
                          </a:solidFill>
                        </a:rPr>
                        <a:t>1</a:t>
                      </a:r>
                      <a:r>
                        <a:rPr lang="de-DE" sz="1600" dirty="0">
                          <a:solidFill>
                            <a:schemeClr val="bg1">
                              <a:lumMod val="50000"/>
                            </a:schemeClr>
                          </a:solidFill>
                        </a:rPr>
                        <a:t> Bielefeld University, Bielefeld, Germany</a:t>
                      </a:r>
                      <a:endParaRPr dirty="0"/>
                    </a:p>
                    <a:p>
                      <a:pPr algn="l">
                        <a:lnSpc>
                          <a:spcPct val="120000"/>
                        </a:lnSpc>
                        <a:defRPr/>
                      </a:pPr>
                      <a:r>
                        <a:rPr lang="de-DE" sz="1600" baseline="30000" dirty="0">
                          <a:solidFill>
                            <a:schemeClr val="bg1">
                              <a:lumMod val="50000"/>
                            </a:schemeClr>
                          </a:solidFill>
                        </a:rPr>
                        <a:t>2 </a:t>
                      </a:r>
                      <a:r>
                        <a:rPr lang="de-DE" sz="1600" dirty="0">
                          <a:solidFill>
                            <a:schemeClr val="bg1">
                              <a:lumMod val="50000"/>
                            </a:schemeClr>
                          </a:solidFill>
                        </a:rPr>
                        <a:t>Saarland University, </a:t>
                      </a:r>
                      <a:r>
                        <a:rPr lang="de-DE" sz="1600" dirty="0" err="1">
                          <a:solidFill>
                            <a:schemeClr val="bg1">
                              <a:lumMod val="50000"/>
                            </a:schemeClr>
                          </a:solidFill>
                        </a:rPr>
                        <a:t>Saarbruecken</a:t>
                      </a:r>
                      <a:r>
                        <a:rPr lang="de-DE" sz="1600" dirty="0">
                          <a:solidFill>
                            <a:schemeClr val="bg1">
                              <a:lumMod val="50000"/>
                            </a:schemeClr>
                          </a:solidFill>
                        </a:rPr>
                        <a:t>, Germany</a:t>
                      </a:r>
                    </a:p>
                    <a:p>
                      <a:pPr algn="l">
                        <a:lnSpc>
                          <a:spcPct val="120000"/>
                        </a:lnSpc>
                        <a:defRPr/>
                      </a:pPr>
                      <a:r>
                        <a:rPr lang="de-DE" sz="1600" b="0" i="0" u="none" strike="noStrike" cap="none" spc="0" baseline="30000" dirty="0">
                          <a:solidFill>
                            <a:schemeClr val="bg1">
                              <a:lumMod val="50000"/>
                            </a:schemeClr>
                          </a:solidFill>
                          <a:latin typeface="+mn-lt"/>
                          <a:ea typeface="+mn-ea"/>
                          <a:cs typeface="+mn-cs"/>
                        </a:rPr>
                        <a:t>3</a:t>
                      </a:r>
                      <a:r>
                        <a:rPr lang="de-DE" sz="1600" b="0" i="0" u="none" strike="noStrike" cap="none" spc="0" dirty="0">
                          <a:solidFill>
                            <a:schemeClr val="bg1">
                              <a:lumMod val="50000"/>
                            </a:schemeClr>
                          </a:solidFill>
                          <a:latin typeface="+mn-lt"/>
                          <a:ea typeface="+mn-ea"/>
                          <a:cs typeface="+mn-cs"/>
                        </a:rPr>
                        <a:t> Bremen University, Bremen, Germany</a:t>
                      </a:r>
                      <a:endParaRPr dirty="0"/>
                    </a:p>
                  </a:txBody>
                  <a:tcPr marL="324000" marR="324000" anchor="ctr">
                    <a:lnL w="12700" algn="ctr">
                      <a:noFill/>
                    </a:lnL>
                    <a:lnR w="12700" algn="ctr">
                      <a:noFill/>
                    </a:lnR>
                    <a:lnT w="3175" algn="ctr">
                      <a:noFill/>
                    </a:lnT>
                    <a:lnB w="19050" algn="ctr">
                      <a:solidFill>
                        <a:srgbClr val="AD1917"/>
                      </a:solidFill>
                    </a:lnB>
                    <a:noFill/>
                  </a:tcPr>
                </a:tc>
                <a:extLst>
                  <a:ext uri="{0D108BD9-81ED-4DB2-BD59-A6C34878D82A}">
                    <a16:rowId xmlns:a16="http://schemas.microsoft.com/office/drawing/2014/main" val="10002"/>
                  </a:ext>
                </a:extLst>
              </a:tr>
            </a:tbl>
          </a:graphicData>
        </a:graphic>
      </p:graphicFrame>
      <p:sp>
        <p:nvSpPr>
          <p:cNvPr id="758114139" name=" 758114138"/>
          <p:cNvSpPr/>
          <p:nvPr/>
        </p:nvSpPr>
        <p:spPr bwMode="auto">
          <a:xfrm>
            <a:off x="-2808878" y="4293511"/>
            <a:ext cx="51117"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8" name="Grafik 4">
            <a:extLst>
              <a:ext uri="{FF2B5EF4-FFF2-40B4-BE49-F238E27FC236}">
                <a16:creationId xmlns:a16="http://schemas.microsoft.com/office/drawing/2014/main" id="{049E2816-C0CB-48EF-A3B1-CA8D0E4FEEAE}"/>
              </a:ext>
            </a:extLst>
          </p:cNvPr>
          <p:cNvPicPr>
            <a:picLocks noChangeAspect="1"/>
          </p:cNvPicPr>
          <p:nvPr/>
        </p:nvPicPr>
        <p:blipFill>
          <a:blip r:embed="rId3"/>
          <a:stretch/>
        </p:blipFill>
        <p:spPr bwMode="auto">
          <a:xfrm>
            <a:off x="6370093" y="6150713"/>
            <a:ext cx="1821229" cy="522382"/>
          </a:xfrm>
          <a:prstGeom prst="rect">
            <a:avLst/>
          </a:prstGeom>
        </p:spPr>
      </p:pic>
      <p:pic>
        <p:nvPicPr>
          <p:cNvPr id="9" name="Picture 2" descr="Datei:Logo-Universität des Saarlandes.svg">
            <a:extLst>
              <a:ext uri="{FF2B5EF4-FFF2-40B4-BE49-F238E27FC236}">
                <a16:creationId xmlns:a16="http://schemas.microsoft.com/office/drawing/2014/main" id="{E4840F23-A6E4-4A10-89A2-905F6B825A53}"/>
              </a:ext>
            </a:extLst>
          </p:cNvPr>
          <p:cNvPicPr>
            <a:picLocks noChangeAspect="1" noChangeArrowheads="1"/>
          </p:cNvPicPr>
          <p:nvPr/>
        </p:nvPicPr>
        <p:blipFill>
          <a:blip r:embed="rId4"/>
          <a:stretch/>
        </p:blipFill>
        <p:spPr bwMode="auto">
          <a:xfrm>
            <a:off x="8314231" y="6165304"/>
            <a:ext cx="1323025" cy="493200"/>
          </a:xfrm>
          <a:prstGeom prst="rect">
            <a:avLst/>
          </a:prstGeom>
          <a:noFill/>
        </p:spPr>
      </p:pic>
      <p:pic>
        <p:nvPicPr>
          <p:cNvPr id="10" name="Grafik 12">
            <a:extLst>
              <a:ext uri="{FF2B5EF4-FFF2-40B4-BE49-F238E27FC236}">
                <a16:creationId xmlns:a16="http://schemas.microsoft.com/office/drawing/2014/main" id="{80495718-5945-49E7-AF22-79C3986ED14B}"/>
              </a:ext>
            </a:extLst>
          </p:cNvPr>
          <p:cNvPicPr>
            <a:picLocks noChangeAspect="1"/>
          </p:cNvPicPr>
          <p:nvPr/>
        </p:nvPicPr>
        <p:blipFill>
          <a:blip r:embed="rId5"/>
          <a:stretch/>
        </p:blipFill>
        <p:spPr bwMode="auto">
          <a:xfrm>
            <a:off x="5075006" y="6267048"/>
            <a:ext cx="1172178" cy="420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2"/>
          </p:nvPr>
        </p:nvSpPr>
        <p:spPr bwMode="auto"/>
        <p:txBody>
          <a:bodyPr/>
          <a:lstStyle/>
          <a:p>
            <a:pPr>
              <a:defRPr/>
            </a:pPr>
            <a:fld id="{F26D89EF-3C3A-4E06-893E-1B74ABA00C59}" type="slidenum">
              <a:rPr lang="de-DE"/>
              <a:t>10</a:t>
            </a:fld>
            <a:endParaRPr lang="de-DE"/>
          </a:p>
        </p:txBody>
      </p:sp>
      <p:grpSp>
        <p:nvGrpSpPr>
          <p:cNvPr id="11" name="Group 4"/>
          <p:cNvGrpSpPr>
            <a:grpSpLocks noChangeAspect="1"/>
          </p:cNvGrpSpPr>
          <p:nvPr/>
        </p:nvGrpSpPr>
        <p:grpSpPr bwMode="auto">
          <a:xfrm>
            <a:off x="2576736" y="1085025"/>
            <a:ext cx="5163264" cy="2662721"/>
            <a:chOff x="0" y="0"/>
            <a:chExt cx="5906191" cy="3045852"/>
          </a:xfrm>
        </p:grpSpPr>
        <p:sp>
          <p:nvSpPr>
            <p:cNvPr id="12" name="AutoShape 3"/>
            <p:cNvSpPr>
              <a:spLocks noChangeAspect="1" noChangeArrowheads="1" noTextEdit="1"/>
            </p:cNvSpPr>
            <p:nvPr/>
          </p:nvSpPr>
          <p:spPr bwMode="auto">
            <a:xfrm>
              <a:off x="0" y="0"/>
              <a:ext cx="5906191" cy="3045852"/>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3" name="Picture 5"/>
            <p:cNvPicPr>
              <a:picLocks noChangeAspect="1" noChangeArrowheads="1"/>
            </p:cNvPicPr>
            <p:nvPr/>
          </p:nvPicPr>
          <p:blipFill>
            <a:blip r:embed="rId3"/>
            <a:stretch/>
          </p:blipFill>
          <p:spPr bwMode="auto">
            <a:xfrm>
              <a:off x="0" y="0"/>
              <a:ext cx="5909977" cy="3049638"/>
            </a:xfrm>
            <a:prstGeom prst="rect">
              <a:avLst/>
            </a:prstGeom>
            <a:noFill/>
            <a:ln>
              <a:noFill/>
            </a:ln>
          </p:spPr>
        </p:pic>
      </p:grpSp>
      <p:sp>
        <p:nvSpPr>
          <p:cNvPr id="14" name="Bogen 13"/>
          <p:cNvSpPr/>
          <p:nvPr/>
        </p:nvSpPr>
        <p:spPr bwMode="auto">
          <a:xfrm rot="21310280">
            <a:off x="2672055" y="1933189"/>
            <a:ext cx="1458372" cy="756084"/>
          </a:xfrm>
          <a:prstGeom prst="arc">
            <a:avLst>
              <a:gd name="adj1" fmla="val 11273147"/>
              <a:gd name="adj2" fmla="val 185299"/>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defRPr/>
            </a:pPr>
            <a:endParaRPr lang="de-DE"/>
          </a:p>
        </p:txBody>
      </p:sp>
      <p:sp>
        <p:nvSpPr>
          <p:cNvPr id="29" name="Bogen 28"/>
          <p:cNvSpPr/>
          <p:nvPr/>
        </p:nvSpPr>
        <p:spPr bwMode="auto">
          <a:xfrm rot="324213">
            <a:off x="6147714" y="1924976"/>
            <a:ext cx="1485254" cy="756084"/>
          </a:xfrm>
          <a:prstGeom prst="arc">
            <a:avLst>
              <a:gd name="adj1" fmla="val 10720793"/>
              <a:gd name="adj2" fmla="val 21325061"/>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defRPr/>
            </a:pPr>
            <a:endParaRPr lang="de-DE"/>
          </a:p>
        </p:txBody>
      </p:sp>
      <mc:AlternateContent xmlns:mc="http://schemas.openxmlformats.org/markup-compatibility/2006" xmlns:a14="http://schemas.microsoft.com/office/drawing/2010/main">
        <mc:Choice Requires="a14">
          <p:sp>
            <p:nvSpPr>
              <p:cNvPr id="30" name="Textfeld 29"/>
              <p:cNvSpPr txBox="1"/>
              <p:nvPr/>
            </p:nvSpPr>
            <p:spPr bwMode="auto">
              <a:xfrm>
                <a:off x="3334775" y="1582120"/>
                <a:ext cx="455813" cy="365795"/>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Cambria Math"/>
                                  <a:cs typeface="Cambria Math"/>
                                </a:rPr>
                              </m:ctrlPr>
                            </m:sSubPr>
                            <m:e>
                              <m:r>
                                <a:rPr lang="de-DE" b="0" i="1">
                                  <a:solidFill>
                                    <a:srgbClr val="C00000"/>
                                  </a:solidFill>
                                  <a:latin typeface="Cambria Math"/>
                                </a:rPr>
                                <m:t>𝑟</m:t>
                              </m:r>
                            </m:e>
                            <m:sub>
                              <m:r>
                                <a:rPr lang="de-DE" b="0" i="1">
                                  <a:solidFill>
                                    <a:srgbClr val="C00000"/>
                                  </a:solidFill>
                                  <a:latin typeface="Cambria Math"/>
                                </a:rPr>
                                <m:t>𝐴</m:t>
                              </m:r>
                            </m:sub>
                          </m:sSub>
                        </m:oMath>
                      </m:oMathPara>
                    </a14:m>
                  </mc:Choice>
                  <mc:Fallback xmlns:m="http://schemas.openxmlformats.org/officeDocument/2006/math" xmlns:w="http://schemas.openxmlformats.org/wordprocessingml/2006/main" xmlns=""/>
                </mc:AlternateContent>
                <a:endParaRPr lang="de-DE"/>
              </a:p>
            </p:txBody>
          </p:sp>
        </mc:Choice>
        <mc:Fallback xmlns="">
          <p:sp>
            <p:nvSpPr>
              <p:cNvPr id="30" name="Textfeld 29"/>
              <p:cNvSpPr txBox="1">
                <a:spLocks noRot="1" noChangeAspect="1" noMove="1" noResize="1" noEditPoints="1" noAdjustHandles="1" noChangeArrowheads="1" noChangeShapeType="1" noTextEdit="1"/>
              </p:cNvSpPr>
              <p:nvPr/>
            </p:nvSpPr>
            <p:spPr bwMode="auto">
              <a:xfrm>
                <a:off x="3334775" y="1582120"/>
                <a:ext cx="455813" cy="36579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bwMode="auto">
              <a:xfrm>
                <a:off x="6694105" y="1601156"/>
                <a:ext cx="464356" cy="365795"/>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Cambria Math"/>
                                  <a:cs typeface="Cambria Math"/>
                                </a:rPr>
                              </m:ctrlPr>
                            </m:sSubPr>
                            <m:e>
                              <m:r>
                                <a:rPr lang="de-DE" b="0" i="1">
                                  <a:solidFill>
                                    <a:srgbClr val="C00000"/>
                                  </a:solidFill>
                                  <a:latin typeface="Cambria Math"/>
                                </a:rPr>
                                <m:t>𝑟</m:t>
                              </m:r>
                            </m:e>
                            <m:sub>
                              <m:r>
                                <a:rPr lang="de-DE" b="0" i="1">
                                  <a:solidFill>
                                    <a:srgbClr val="C00000"/>
                                  </a:solidFill>
                                  <a:latin typeface="Cambria Math"/>
                                </a:rPr>
                                <m:t>𝐴</m:t>
                              </m:r>
                            </m:sub>
                          </m:sSub>
                        </m:oMath>
                      </m:oMathPara>
                    </a14:m>
                  </mc:Choice>
                  <mc:Fallback xmlns:m="http://schemas.openxmlformats.org/officeDocument/2006/math" xmlns:w="http://schemas.openxmlformats.org/wordprocessingml/2006/main" xmlns=""/>
                </mc:AlternateContent>
                <a:endParaRPr lang="de-DE"/>
              </a:p>
            </p:txBody>
          </p:sp>
        </mc:Choice>
        <mc:Fallback xmlns="">
          <p:sp>
            <p:nvSpPr>
              <p:cNvPr id="31" name="Textfeld 30"/>
              <p:cNvSpPr txBox="1">
                <a:spLocks noRot="1" noChangeAspect="1" noMove="1" noResize="1" noEditPoints="1" noAdjustHandles="1" noChangeArrowheads="1" noChangeShapeType="1" noTextEdit="1"/>
              </p:cNvSpPr>
              <p:nvPr/>
            </p:nvSpPr>
            <p:spPr bwMode="auto">
              <a:xfrm>
                <a:off x="6694105" y="1601156"/>
                <a:ext cx="464356" cy="365795"/>
              </a:xfrm>
              <a:prstGeom prst="rect">
                <a:avLst/>
              </a:prstGeom>
              <a:blipFill>
                <a:blip r:embed="rId5"/>
                <a:stretch>
                  <a:fillRect/>
                </a:stretch>
              </a:blipFill>
            </p:spPr>
            <p:txBody>
              <a:bodyPr/>
              <a:lstStyle/>
              <a:p>
                <a:r>
                  <a:rPr lang="de-DE">
                    <a:noFill/>
                  </a:rPr>
                  <a:t> </a:t>
                </a:r>
              </a:p>
            </p:txBody>
          </p:sp>
        </mc:Fallback>
      </mc:AlternateContent>
      <p:sp>
        <p:nvSpPr>
          <p:cNvPr id="1775534194" name="Titel 1"/>
          <p:cNvSpPr>
            <a:spLocks noGrp="1"/>
          </p:cNvSpPr>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fontScale="90000" lnSpcReduction="2000"/>
          </a:bodyPr>
          <a:lstStyle>
            <a:lvl1pPr algn="ctr" defTabSz="914400">
              <a:spcBef>
                <a:spcPts val="0"/>
              </a:spcBef>
              <a:buNone/>
              <a:defRPr sz="4400">
                <a:solidFill>
                  <a:schemeClr val="tx1"/>
                </a:solidFill>
                <a:latin typeface="+mj-lt"/>
                <a:ea typeface="+mj-ea"/>
                <a:cs typeface="+mj-cs"/>
              </a:defRPr>
            </a:lvl1pPr>
          </a:lstStyle>
          <a:p>
            <a:pPr>
              <a:defRPr/>
            </a:pPr>
            <a:r>
              <a:rPr lang="de-DE" sz="4400" b="0" i="0" u="none" strike="noStrike" cap="none" spc="0">
                <a:solidFill>
                  <a:schemeClr val="tx1"/>
                </a:solidFill>
                <a:latin typeface="Calibri"/>
                <a:ea typeface="Arial"/>
                <a:cs typeface="Arial"/>
              </a:rPr>
              <a:t>2. Trait Covariation and Trait Correlation</a:t>
            </a:r>
            <a:endParaRPr/>
          </a:p>
        </p:txBody>
      </p:sp>
      <p:sp>
        <p:nvSpPr>
          <p:cNvPr id="1194103821" name=" 1194103820"/>
          <p:cNvSpPr/>
          <p:nvPr/>
        </p:nvSpPr>
        <p:spPr bwMode="auto">
          <a:xfrm>
            <a:off x="7848635" y="825743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A8543D7-8EDB-4623-947D-9625AD40B068}"/>
                  </a:ext>
                </a:extLst>
              </p:cNvPr>
              <p:cNvSpPr>
                <a:spLocks noGrp="1"/>
              </p:cNvSpPr>
              <p:nvPr>
                <p:ph idx="1"/>
              </p:nvPr>
            </p:nvSpPr>
            <p:spPr>
              <a:xfrm>
                <a:off x="495300" y="3771043"/>
                <a:ext cx="8915400" cy="2355124"/>
              </a:xfrm>
            </p:spPr>
            <p:txBody>
              <a:bodyPr>
                <a:normAutofit fontScale="77500" lnSpcReduction="20000"/>
              </a:bodyPr>
              <a:lstStyle/>
              <a:p>
                <a:r>
                  <a:rPr lang="de-DE" sz="1800" dirty="0"/>
                  <a:t>Bivariate </a:t>
                </a:r>
                <a:r>
                  <a:rPr lang="de-DE" sz="1800" dirty="0" err="1"/>
                  <a:t>Heritability</a:t>
                </a:r>
                <a:r>
                  <a:rPr lang="de-DE" sz="1800" dirty="0"/>
                  <a:t>: Proportion of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de-DE" sz="1800" i="1">
                            <a:latin typeface="Cambria Math" panose="02040503050406030204" pitchFamily="18" charset="0"/>
                          </a:rPr>
                          <m:t>𝑝</m:t>
                        </m:r>
                      </m:sub>
                    </m:sSub>
                  </m:oMath>
                </a14:m>
                <a:r>
                  <a:rPr lang="de-DE" sz="1800" dirty="0"/>
                  <a:t> due </a:t>
                </a:r>
                <a:r>
                  <a:rPr lang="de-DE" sz="1800" dirty="0" err="1"/>
                  <a:t>to</a:t>
                </a:r>
                <a:r>
                  <a:rPr lang="de-DE" sz="1800" dirty="0"/>
                  <a:t> additive </a:t>
                </a:r>
                <a:r>
                  <a:rPr lang="de-DE" sz="1800" dirty="0" err="1"/>
                  <a:t>genetic</a:t>
                </a:r>
                <a:r>
                  <a:rPr lang="de-DE" sz="1800" dirty="0"/>
                  <a:t> </a:t>
                </a:r>
                <a:r>
                  <a:rPr lang="de-DE" sz="1800" dirty="0" err="1"/>
                  <a:t>factors</a:t>
                </a:r>
                <a:endParaRPr lang="de-DE" sz="1800" dirty="0"/>
              </a:p>
              <a:p>
                <a:pPr marL="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m:t>
                      </m:r>
                      <m:rad>
                        <m:radPr>
                          <m:degHide m:val="on"/>
                          <m:ctrlPr>
                            <a:rPr lang="de-DE" sz="1800" b="0" i="1" smtClean="0">
                              <a:latin typeface="Cambria Math" panose="02040503050406030204" pitchFamily="18" charset="0"/>
                            </a:rPr>
                          </m:ctrlPr>
                        </m:radPr>
                        <m:deg/>
                        <m:e>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h</m:t>
                              </m:r>
                            </m:e>
                            <m:sub>
                              <m:r>
                                <a:rPr lang="de-DE" sz="1800" b="0" i="1" smtClean="0">
                                  <a:latin typeface="Cambria Math" panose="02040503050406030204" pitchFamily="18" charset="0"/>
                                </a:rPr>
                                <m:t>1</m:t>
                              </m:r>
                            </m:sub>
                            <m:sup>
                              <m:r>
                                <a:rPr lang="de-DE" sz="1800" b="0" i="1" smtClean="0">
                                  <a:latin typeface="Cambria Math" panose="02040503050406030204" pitchFamily="18" charset="0"/>
                                </a:rPr>
                                <m:t>2</m:t>
                              </m:r>
                            </m:sup>
                          </m:sSubSup>
                        </m:e>
                      </m:rad>
                      <m:r>
                        <a:rPr lang="de-DE"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de-DE" sz="1800" b="0" i="1" smtClean="0">
                              <a:latin typeface="Cambria Math" panose="02040503050406030204" pitchFamily="18" charset="0"/>
                            </a:rPr>
                            <m:t>𝐴</m:t>
                          </m:r>
                        </m:sub>
                      </m:sSub>
                      <m:r>
                        <a:rPr lang="de-DE" sz="1800" b="0" i="1" smtClean="0">
                          <a:latin typeface="Cambria Math" panose="02040503050406030204" pitchFamily="18" charset="0"/>
                        </a:rPr>
                        <m:t>∗</m:t>
                      </m:r>
                      <m:rad>
                        <m:radPr>
                          <m:degHide m:val="on"/>
                          <m:ctrlPr>
                            <a:rPr lang="de-DE" sz="1800" i="1">
                              <a:latin typeface="Cambria Math" panose="02040503050406030204" pitchFamily="18" charset="0"/>
                            </a:rPr>
                          </m:ctrlPr>
                        </m:radPr>
                        <m:deg/>
                        <m:e>
                          <m:sSubSup>
                            <m:sSubSupPr>
                              <m:ctrlPr>
                                <a:rPr lang="de-DE" sz="1800" i="1">
                                  <a:latin typeface="Cambria Math" panose="02040503050406030204" pitchFamily="18" charset="0"/>
                                </a:rPr>
                              </m:ctrlPr>
                            </m:sSubSupPr>
                            <m:e>
                              <m:r>
                                <a:rPr lang="de-DE" sz="1800" i="1">
                                  <a:latin typeface="Cambria Math" panose="02040503050406030204" pitchFamily="18" charset="0"/>
                                </a:rPr>
                                <m:t>h</m:t>
                              </m:r>
                            </m:e>
                            <m:sub>
                              <m:r>
                                <a:rPr lang="de-DE" sz="1800" b="0" i="1" smtClean="0">
                                  <a:latin typeface="Cambria Math" panose="02040503050406030204" pitchFamily="18" charset="0"/>
                                </a:rPr>
                                <m:t>2</m:t>
                              </m:r>
                            </m:sub>
                            <m:sup>
                              <m:r>
                                <a:rPr lang="de-DE" sz="1800" i="1">
                                  <a:latin typeface="Cambria Math" panose="02040503050406030204" pitchFamily="18" charset="0"/>
                                </a:rPr>
                                <m:t>2</m:t>
                              </m:r>
                            </m:sup>
                          </m:sSubSup>
                        </m:e>
                      </m:rad>
                      <m:r>
                        <a:rPr lang="de-DE" sz="1800" b="0" i="1" smtClean="0">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de-DE" sz="1800" b="0" i="1" smtClean="0">
                              <a:latin typeface="Cambria Math" panose="02040503050406030204" pitchFamily="18" charset="0"/>
                            </a:rPr>
                            <m:t>𝑝</m:t>
                          </m:r>
                        </m:sub>
                      </m:sSub>
                    </m:oMath>
                  </m:oMathPara>
                </a14:m>
                <a:endParaRPr lang="de-DE" sz="1800" dirty="0"/>
              </a:p>
              <a:p>
                <a:pPr>
                  <a:buFont typeface="Wingdings" panose="05000000000000000000" pitchFamily="2" charset="2"/>
                  <a:buChar char="à"/>
                </a:pPr>
                <a:r>
                  <a:rPr lang="de-DE" sz="1800" dirty="0" err="1">
                    <a:sym typeface="Wingdings" panose="05000000000000000000" pitchFamily="2" charset="2"/>
                  </a:rPr>
                  <a:t>Depends</a:t>
                </a:r>
                <a:r>
                  <a:rPr lang="de-DE" sz="1800" dirty="0">
                    <a:sym typeface="Wingdings" panose="05000000000000000000" pitchFamily="2" charset="2"/>
                  </a:rPr>
                  <a:t> on </a:t>
                </a:r>
                <a:r>
                  <a:rPr lang="de-DE" sz="1800" dirty="0" err="1">
                    <a:sym typeface="Wingdings" panose="05000000000000000000" pitchFamily="2" charset="2"/>
                  </a:rPr>
                  <a:t>genetic</a:t>
                </a:r>
                <a:r>
                  <a:rPr lang="de-DE" sz="1800" dirty="0">
                    <a:sym typeface="Wingdings" panose="05000000000000000000" pitchFamily="2" charset="2"/>
                  </a:rPr>
                  <a:t> </a:t>
                </a:r>
                <a:r>
                  <a:rPr lang="de-DE" sz="1800" dirty="0" err="1">
                    <a:sym typeface="Wingdings" panose="05000000000000000000" pitchFamily="2" charset="2"/>
                  </a:rPr>
                  <a:t>correlation</a:t>
                </a:r>
                <a:r>
                  <a:rPr lang="de-DE" sz="1800" dirty="0">
                    <a:sym typeface="Wingdings" panose="05000000000000000000" pitchFamily="2" charset="2"/>
                  </a:rPr>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𝑟</m:t>
                        </m:r>
                      </m:e>
                      <m:sub>
                        <m:r>
                          <a:rPr lang="de-DE" sz="1800" i="1">
                            <a:latin typeface="Cambria Math" panose="02040503050406030204" pitchFamily="18" charset="0"/>
                          </a:rPr>
                          <m:t>𝐴</m:t>
                        </m:r>
                      </m:sub>
                    </m:sSub>
                  </m:oMath>
                </a14:m>
                <a:r>
                  <a:rPr lang="de-DE" sz="1800" dirty="0">
                    <a:sym typeface="Wingdings" panose="05000000000000000000" pitchFamily="2" charset="2"/>
                  </a:rPr>
                  <a:t>) and </a:t>
                </a:r>
                <a:r>
                  <a:rPr lang="de-DE" sz="1800" dirty="0" err="1">
                    <a:sym typeface="Wingdings" panose="05000000000000000000" pitchFamily="2" charset="2"/>
                  </a:rPr>
                  <a:t>square</a:t>
                </a:r>
                <a:r>
                  <a:rPr lang="de-DE" sz="1800" dirty="0">
                    <a:sym typeface="Wingdings" panose="05000000000000000000" pitchFamily="2" charset="2"/>
                  </a:rPr>
                  <a:t> root </a:t>
                </a:r>
                <a:r>
                  <a:rPr lang="de-DE" sz="1800" dirty="0" err="1">
                    <a:sym typeface="Wingdings" panose="05000000000000000000" pitchFamily="2" charset="2"/>
                  </a:rPr>
                  <a:t>of</a:t>
                </a:r>
                <a:r>
                  <a:rPr lang="de-DE" sz="1800" dirty="0">
                    <a:sym typeface="Wingdings" panose="05000000000000000000" pitchFamily="2" charset="2"/>
                  </a:rPr>
                  <a:t> </a:t>
                </a:r>
                <a:r>
                  <a:rPr lang="de-DE" sz="1800" dirty="0" err="1">
                    <a:sym typeface="Wingdings" panose="05000000000000000000" pitchFamily="2" charset="2"/>
                  </a:rPr>
                  <a:t>the</a:t>
                </a:r>
                <a:r>
                  <a:rPr lang="de-DE" sz="1800" dirty="0">
                    <a:sym typeface="Wingdings" panose="05000000000000000000" pitchFamily="2" charset="2"/>
                  </a:rPr>
                  <a:t> </a:t>
                </a:r>
                <a:r>
                  <a:rPr lang="de-DE" sz="1800" dirty="0" err="1">
                    <a:sym typeface="Wingdings" panose="05000000000000000000" pitchFamily="2" charset="2"/>
                  </a:rPr>
                  <a:t>heritabilities</a:t>
                </a:r>
                <a:r>
                  <a:rPr lang="de-DE" sz="1800" dirty="0">
                    <a:sym typeface="Wingdings" panose="05000000000000000000" pitchFamily="2" charset="2"/>
                  </a:rPr>
                  <a:t> </a:t>
                </a:r>
                <a:r>
                  <a:rPr lang="de-DE" sz="1800" dirty="0" err="1">
                    <a:sym typeface="Wingdings" panose="05000000000000000000" pitchFamily="2" charset="2"/>
                  </a:rPr>
                  <a:t>of</a:t>
                </a:r>
                <a:r>
                  <a:rPr lang="de-DE" sz="1800" dirty="0">
                    <a:sym typeface="Wingdings" panose="05000000000000000000" pitchFamily="2" charset="2"/>
                  </a:rPr>
                  <a:t> </a:t>
                </a:r>
                <a:r>
                  <a:rPr lang="de-DE" sz="1800" dirty="0" err="1">
                    <a:sym typeface="Wingdings" panose="05000000000000000000" pitchFamily="2" charset="2"/>
                  </a:rPr>
                  <a:t>both</a:t>
                </a:r>
                <a:r>
                  <a:rPr lang="de-DE" sz="1800" dirty="0">
                    <a:sym typeface="Wingdings" panose="05000000000000000000" pitchFamily="2" charset="2"/>
                  </a:rPr>
                  <a:t> </a:t>
                </a:r>
                <a:r>
                  <a:rPr lang="de-DE" sz="1800" dirty="0" err="1">
                    <a:sym typeface="Wingdings" panose="05000000000000000000" pitchFamily="2" charset="2"/>
                  </a:rPr>
                  <a:t>traits</a:t>
                </a:r>
                <a:r>
                  <a:rPr lang="de-DE" sz="1800" dirty="0">
                    <a:sym typeface="Wingdings" panose="05000000000000000000" pitchFamily="2" charset="2"/>
                  </a:rPr>
                  <a:t> (</a:t>
                </a:r>
                <a14:m>
                  <m:oMath xmlns:m="http://schemas.openxmlformats.org/officeDocument/2006/math">
                    <m:rad>
                      <m:radPr>
                        <m:degHide m:val="on"/>
                        <m:ctrlPr>
                          <a:rPr lang="de-DE" sz="1800" i="1">
                            <a:latin typeface="Cambria Math" panose="02040503050406030204" pitchFamily="18" charset="0"/>
                          </a:rPr>
                        </m:ctrlPr>
                      </m:radPr>
                      <m:deg/>
                      <m:e>
                        <m:sSubSup>
                          <m:sSubSupPr>
                            <m:ctrlPr>
                              <a:rPr lang="de-DE" sz="1800" i="1">
                                <a:latin typeface="Cambria Math" panose="02040503050406030204" pitchFamily="18" charset="0"/>
                              </a:rPr>
                            </m:ctrlPr>
                          </m:sSubSupPr>
                          <m:e>
                            <m:r>
                              <a:rPr lang="de-DE" sz="1800" i="1">
                                <a:latin typeface="Cambria Math" panose="02040503050406030204" pitchFamily="18" charset="0"/>
                              </a:rPr>
                              <m:t>h</m:t>
                            </m:r>
                          </m:e>
                          <m:sub>
                            <m:r>
                              <a:rPr lang="de-DE" sz="1800" i="1">
                                <a:latin typeface="Cambria Math" panose="02040503050406030204" pitchFamily="18" charset="0"/>
                              </a:rPr>
                              <m:t>1</m:t>
                            </m:r>
                          </m:sub>
                          <m:sup>
                            <m:r>
                              <a:rPr lang="de-DE" sz="1800" i="1">
                                <a:latin typeface="Cambria Math" panose="02040503050406030204" pitchFamily="18" charset="0"/>
                              </a:rPr>
                              <m:t>2</m:t>
                            </m:r>
                          </m:sup>
                        </m:sSubSup>
                      </m:e>
                    </m:rad>
                  </m:oMath>
                </a14:m>
                <a:r>
                  <a:rPr lang="de-DE" sz="1800" dirty="0"/>
                  <a:t> and </a:t>
                </a:r>
                <a14:m>
                  <m:oMath xmlns:m="http://schemas.openxmlformats.org/officeDocument/2006/math">
                    <m:rad>
                      <m:radPr>
                        <m:degHide m:val="on"/>
                        <m:ctrlPr>
                          <a:rPr lang="de-DE" sz="1800" i="1">
                            <a:latin typeface="Cambria Math" panose="02040503050406030204" pitchFamily="18" charset="0"/>
                          </a:rPr>
                        </m:ctrlPr>
                      </m:radPr>
                      <m:deg/>
                      <m:e>
                        <m:sSubSup>
                          <m:sSubSupPr>
                            <m:ctrlPr>
                              <a:rPr lang="de-DE" sz="1800" i="1">
                                <a:latin typeface="Cambria Math" panose="02040503050406030204" pitchFamily="18" charset="0"/>
                              </a:rPr>
                            </m:ctrlPr>
                          </m:sSubSupPr>
                          <m:e>
                            <m:r>
                              <a:rPr lang="de-DE" sz="1800" i="1">
                                <a:latin typeface="Cambria Math" panose="02040503050406030204" pitchFamily="18" charset="0"/>
                              </a:rPr>
                              <m:t>h</m:t>
                            </m:r>
                          </m:e>
                          <m:sub>
                            <m:r>
                              <a:rPr lang="de-DE" sz="1800" b="0" i="1" smtClean="0">
                                <a:latin typeface="Cambria Math" panose="02040503050406030204" pitchFamily="18" charset="0"/>
                              </a:rPr>
                              <m:t>2</m:t>
                            </m:r>
                          </m:sub>
                          <m:sup>
                            <m:r>
                              <a:rPr lang="de-DE" sz="1800" i="1">
                                <a:latin typeface="Cambria Math" panose="02040503050406030204" pitchFamily="18" charset="0"/>
                              </a:rPr>
                              <m:t>2</m:t>
                            </m:r>
                          </m:sup>
                        </m:sSubSup>
                      </m:e>
                    </m:rad>
                  </m:oMath>
                </a14:m>
                <a:r>
                  <a:rPr lang="de-DE" sz="1800" dirty="0"/>
                  <a:t>)</a:t>
                </a:r>
              </a:p>
              <a:p>
                <a:pPr marL="0" indent="0">
                  <a:buNone/>
                </a:pPr>
                <a:r>
                  <a:rPr lang="de-DE" sz="1800" dirty="0" err="1"/>
                  <a:t>Heritability</a:t>
                </a:r>
                <a:r>
                  <a:rPr lang="de-DE" sz="1800" dirty="0"/>
                  <a:t> = Proportion </a:t>
                </a:r>
                <a:r>
                  <a:rPr lang="de-DE" sz="1800" dirty="0" err="1"/>
                  <a:t>of</a:t>
                </a:r>
                <a:r>
                  <a:rPr lang="de-DE" sz="1800" dirty="0"/>
                  <a:t> </a:t>
                </a:r>
                <a:r>
                  <a:rPr lang="de-DE" sz="1800" dirty="0" err="1"/>
                  <a:t>variance</a:t>
                </a:r>
                <a:r>
                  <a:rPr lang="de-DE" sz="1800" dirty="0"/>
                  <a:t> due </a:t>
                </a:r>
                <a:r>
                  <a:rPr lang="de-DE" sz="1800" dirty="0" err="1"/>
                  <a:t>to</a:t>
                </a:r>
                <a:r>
                  <a:rPr lang="de-DE" sz="1800" dirty="0"/>
                  <a:t> additive </a:t>
                </a:r>
                <a:r>
                  <a:rPr lang="de-DE" sz="1800" dirty="0" err="1"/>
                  <a:t>genetic</a:t>
                </a:r>
                <a:r>
                  <a:rPr lang="de-DE" sz="1800" dirty="0"/>
                  <a:t> </a:t>
                </a:r>
                <a:r>
                  <a:rPr lang="de-DE" sz="1800" dirty="0" err="1"/>
                  <a:t>factors</a:t>
                </a:r>
                <a:endParaRPr lang="de-DE" sz="1800" dirty="0"/>
              </a:p>
              <a:p>
                <a:pPr marL="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h</m:t>
                          </m:r>
                        </m:e>
                        <m:sub>
                          <m:r>
                            <a:rPr lang="de-DE" sz="1800" i="1">
                              <a:latin typeface="Cambria Math" panose="02040503050406030204" pitchFamily="18" charset="0"/>
                            </a:rPr>
                            <m:t>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𝑎</m:t>
                              </m:r>
                            </m:e>
                            <m:sub>
                              <m:r>
                                <a:rPr lang="de-DE" sz="1800" b="0" i="1" smtClean="0">
                                  <a:latin typeface="Cambria Math" panose="02040503050406030204" pitchFamily="18" charset="0"/>
                                </a:rPr>
                                <m:t>11</m:t>
                              </m:r>
                            </m:sub>
                            <m:sup>
                              <m:r>
                                <a:rPr lang="de-DE" sz="1800" b="0" i="1" smtClean="0">
                                  <a:latin typeface="Cambria Math" panose="02040503050406030204" pitchFamily="18" charset="0"/>
                                </a:rPr>
                                <m:t>2</m:t>
                              </m:r>
                            </m:sup>
                          </m:sSubSup>
                        </m:num>
                        <m:den>
                          <m:sSubSup>
                            <m:sSubSupPr>
                              <m:ctrlPr>
                                <a:rPr lang="de-DE" sz="1800" i="1">
                                  <a:latin typeface="Cambria Math" panose="02040503050406030204" pitchFamily="18" charset="0"/>
                                </a:rPr>
                              </m:ctrlPr>
                            </m:sSubSupPr>
                            <m:e>
                              <m:r>
                                <a:rPr lang="de-DE" sz="1800" i="1">
                                  <a:latin typeface="Cambria Math" panose="02040503050406030204" pitchFamily="18" charset="0"/>
                                </a:rPr>
                                <m:t>𝑎</m:t>
                              </m:r>
                            </m:e>
                            <m:sub>
                              <m:r>
                                <a:rPr lang="de-DE" sz="1800" i="1">
                                  <a:latin typeface="Cambria Math" panose="02040503050406030204" pitchFamily="18" charset="0"/>
                                </a:rPr>
                                <m:t>11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b="0" i="1" smtClean="0">
                                  <a:latin typeface="Cambria Math" panose="02040503050406030204" pitchFamily="18" charset="0"/>
                                </a:rPr>
                                <m:t>𝑐</m:t>
                              </m:r>
                            </m:e>
                            <m:sub>
                              <m:r>
                                <a:rPr lang="de-DE" sz="1800" i="1">
                                  <a:latin typeface="Cambria Math" panose="02040503050406030204" pitchFamily="18" charset="0"/>
                                </a:rPr>
                                <m:t>11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b="0" i="1" smtClean="0">
                                  <a:latin typeface="Cambria Math" panose="02040503050406030204" pitchFamily="18" charset="0"/>
                                </a:rPr>
                                <m:t>𝑒</m:t>
                              </m:r>
                            </m:e>
                            <m:sub>
                              <m:r>
                                <a:rPr lang="de-DE" sz="1800" i="1">
                                  <a:latin typeface="Cambria Math" panose="02040503050406030204" pitchFamily="18" charset="0"/>
                                </a:rPr>
                                <m:t>11</m:t>
                              </m:r>
                            </m:sub>
                            <m:sup>
                              <m:r>
                                <a:rPr lang="de-DE" sz="1800" i="1">
                                  <a:latin typeface="Cambria Math" panose="02040503050406030204" pitchFamily="18" charset="0"/>
                                </a:rPr>
                                <m:t>2</m:t>
                              </m:r>
                            </m:sup>
                          </m:sSubSup>
                        </m:den>
                      </m:f>
                    </m:oMath>
                  </m:oMathPara>
                </a14:m>
                <a:endParaRPr lang="de-DE" sz="1800" b="0" dirty="0"/>
              </a:p>
              <a:p>
                <a:pPr marL="0" indent="0">
                  <a:buNone/>
                </a:pPr>
                <a:endParaRPr lang="de-DE" sz="1800" b="0" dirty="0"/>
              </a:p>
              <a:p>
                <a:pPr marL="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h</m:t>
                          </m:r>
                        </m:e>
                        <m:sub>
                          <m:r>
                            <a:rPr lang="de-DE" sz="1800" b="0" i="1" smtClean="0">
                              <a:latin typeface="Cambria Math" panose="02040503050406030204" pitchFamily="18" charset="0"/>
                            </a:rPr>
                            <m:t>2</m:t>
                          </m:r>
                        </m:sub>
                        <m:sup>
                          <m:r>
                            <a:rPr lang="de-DE" sz="1800" i="1">
                              <a:latin typeface="Cambria Math" panose="02040503050406030204" pitchFamily="18" charset="0"/>
                            </a:rPr>
                            <m:t>2</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sSubSup>
                            <m:sSubSupPr>
                              <m:ctrlPr>
                                <a:rPr lang="de-DE" sz="1800" i="1">
                                  <a:latin typeface="Cambria Math" panose="02040503050406030204" pitchFamily="18" charset="0"/>
                                </a:rPr>
                              </m:ctrlPr>
                            </m:sSubSupPr>
                            <m:e>
                              <m:r>
                                <a:rPr lang="de-DE" sz="1800" i="1">
                                  <a:latin typeface="Cambria Math" panose="02040503050406030204" pitchFamily="18" charset="0"/>
                                </a:rPr>
                                <m:t>𝑎</m:t>
                              </m:r>
                            </m:e>
                            <m:sub>
                              <m:r>
                                <a:rPr lang="de-DE" sz="1800" b="0" i="1" smtClean="0">
                                  <a:latin typeface="Cambria Math" panose="02040503050406030204" pitchFamily="18" charset="0"/>
                                </a:rPr>
                                <m:t>2</m:t>
                              </m:r>
                              <m:r>
                                <a:rPr lang="de-DE" sz="1800" i="1">
                                  <a:latin typeface="Cambria Math" panose="02040503050406030204" pitchFamily="18" charset="0"/>
                                </a:rPr>
                                <m:t>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𝑎</m:t>
                              </m:r>
                            </m:e>
                            <m:sub>
                              <m:r>
                                <a:rPr lang="de-DE" sz="1800" i="1">
                                  <a:latin typeface="Cambria Math" panose="02040503050406030204" pitchFamily="18" charset="0"/>
                                </a:rPr>
                                <m:t>2</m:t>
                              </m:r>
                              <m:r>
                                <a:rPr lang="de-DE" sz="1800" b="0" i="1" smtClean="0">
                                  <a:latin typeface="Cambria Math" panose="02040503050406030204" pitchFamily="18" charset="0"/>
                                </a:rPr>
                                <m:t>2</m:t>
                              </m:r>
                            </m:sub>
                            <m:sup>
                              <m:r>
                                <a:rPr lang="de-DE" sz="1800" i="1">
                                  <a:latin typeface="Cambria Math" panose="02040503050406030204" pitchFamily="18" charset="0"/>
                                </a:rPr>
                                <m:t>2</m:t>
                              </m:r>
                            </m:sup>
                          </m:sSubSup>
                        </m:num>
                        <m:den>
                          <m:sSubSup>
                            <m:sSubSupPr>
                              <m:ctrlPr>
                                <a:rPr lang="de-DE" sz="1800" i="1">
                                  <a:latin typeface="Cambria Math" panose="02040503050406030204" pitchFamily="18" charset="0"/>
                                </a:rPr>
                              </m:ctrlPr>
                            </m:sSubSupPr>
                            <m:e>
                              <m:r>
                                <a:rPr lang="de-DE" sz="1800" i="1">
                                  <a:latin typeface="Cambria Math" panose="02040503050406030204" pitchFamily="18" charset="0"/>
                                </a:rPr>
                                <m:t>𝑎</m:t>
                              </m:r>
                            </m:e>
                            <m:sub>
                              <m:r>
                                <a:rPr lang="de-DE" sz="1800" b="0" i="1" smtClean="0">
                                  <a:latin typeface="Cambria Math" panose="02040503050406030204" pitchFamily="18" charset="0"/>
                                </a:rPr>
                                <m:t>2</m:t>
                              </m:r>
                              <m:r>
                                <a:rPr lang="de-DE" sz="1800" i="1">
                                  <a:latin typeface="Cambria Math" panose="02040503050406030204" pitchFamily="18" charset="0"/>
                                </a:rPr>
                                <m:t>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𝑎</m:t>
                              </m:r>
                            </m:e>
                            <m:sub>
                              <m:r>
                                <a:rPr lang="de-DE" sz="1800" i="1">
                                  <a:latin typeface="Cambria Math" panose="02040503050406030204" pitchFamily="18" charset="0"/>
                                </a:rPr>
                                <m:t>2</m:t>
                              </m:r>
                              <m:r>
                                <a:rPr lang="de-DE" sz="1800" b="0" i="1" smtClean="0">
                                  <a:latin typeface="Cambria Math" panose="02040503050406030204" pitchFamily="18" charset="0"/>
                                </a:rPr>
                                <m:t>2</m:t>
                              </m:r>
                            </m:sub>
                            <m:sup>
                              <m:r>
                                <a:rPr lang="de-DE" sz="1800" i="1">
                                  <a:latin typeface="Cambria Math" panose="02040503050406030204" pitchFamily="18" charset="0"/>
                                </a:rPr>
                                <m:t>2</m:t>
                              </m:r>
                            </m:sup>
                          </m:sSubSup>
                          <m:r>
                            <a:rPr lang="de-DE" sz="1800" i="1">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𝑐</m:t>
                              </m:r>
                            </m:e>
                            <m:sub>
                              <m:r>
                                <a:rPr lang="de-DE" sz="1800" b="0" i="1" smtClean="0">
                                  <a:latin typeface="Cambria Math" panose="02040503050406030204" pitchFamily="18" charset="0"/>
                                </a:rPr>
                                <m:t>2</m:t>
                              </m:r>
                              <m:r>
                                <a:rPr lang="de-DE" sz="1800" i="1">
                                  <a:latin typeface="Cambria Math" panose="02040503050406030204" pitchFamily="18" charset="0"/>
                                </a:rPr>
                                <m:t>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𝑐</m:t>
                              </m:r>
                            </m:e>
                            <m:sub>
                              <m:r>
                                <a:rPr lang="de-DE" sz="1800" i="1">
                                  <a:latin typeface="Cambria Math" panose="02040503050406030204" pitchFamily="18" charset="0"/>
                                </a:rPr>
                                <m:t>2</m:t>
                              </m:r>
                              <m:r>
                                <a:rPr lang="de-DE" sz="1800" b="0" i="1" smtClean="0">
                                  <a:latin typeface="Cambria Math" panose="02040503050406030204" pitchFamily="18" charset="0"/>
                                </a:rPr>
                                <m:t>2</m:t>
                              </m:r>
                            </m:sub>
                            <m:sup>
                              <m:r>
                                <a:rPr lang="de-DE" sz="1800" i="1">
                                  <a:latin typeface="Cambria Math" panose="02040503050406030204" pitchFamily="18" charset="0"/>
                                </a:rPr>
                                <m:t>2</m:t>
                              </m:r>
                            </m:sup>
                          </m:sSubSup>
                          <m:r>
                            <a:rPr lang="de-DE" sz="1800" i="1">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𝑒</m:t>
                              </m:r>
                            </m:e>
                            <m:sub>
                              <m:r>
                                <a:rPr lang="de-DE" sz="1800" b="0" i="1" smtClean="0">
                                  <a:latin typeface="Cambria Math" panose="02040503050406030204" pitchFamily="18" charset="0"/>
                                </a:rPr>
                                <m:t>2</m:t>
                              </m:r>
                              <m:r>
                                <a:rPr lang="de-DE" sz="1800" i="1">
                                  <a:latin typeface="Cambria Math" panose="02040503050406030204" pitchFamily="18" charset="0"/>
                                </a:rPr>
                                <m:t>1</m:t>
                              </m:r>
                            </m:sub>
                            <m:sup>
                              <m:r>
                                <a:rPr lang="de-DE" sz="1800" i="1">
                                  <a:latin typeface="Cambria Math" panose="02040503050406030204" pitchFamily="18" charset="0"/>
                                </a:rPr>
                                <m:t>2</m:t>
                              </m:r>
                            </m:sup>
                          </m:sSubSup>
                          <m:r>
                            <a:rPr lang="de-DE" sz="1800" b="0" i="1" smtClean="0">
                              <a:latin typeface="Cambria Math" panose="02040503050406030204" pitchFamily="18" charset="0"/>
                            </a:rPr>
                            <m:t>+</m:t>
                          </m:r>
                          <m:sSubSup>
                            <m:sSubSupPr>
                              <m:ctrlPr>
                                <a:rPr lang="de-DE" sz="1800" i="1">
                                  <a:latin typeface="Cambria Math" panose="02040503050406030204" pitchFamily="18" charset="0"/>
                                </a:rPr>
                              </m:ctrlPr>
                            </m:sSubSupPr>
                            <m:e>
                              <m:r>
                                <a:rPr lang="de-DE" sz="1800" i="1">
                                  <a:latin typeface="Cambria Math" panose="02040503050406030204" pitchFamily="18" charset="0"/>
                                </a:rPr>
                                <m:t>𝑒</m:t>
                              </m:r>
                            </m:e>
                            <m:sub>
                              <m:r>
                                <a:rPr lang="de-DE" sz="1800" b="0" i="1" smtClean="0">
                                  <a:latin typeface="Cambria Math" panose="02040503050406030204" pitchFamily="18" charset="0"/>
                                </a:rPr>
                                <m:t>22</m:t>
                              </m:r>
                            </m:sub>
                            <m:sup>
                              <m:r>
                                <a:rPr lang="de-DE" sz="1800" i="1">
                                  <a:latin typeface="Cambria Math" panose="02040503050406030204" pitchFamily="18" charset="0"/>
                                </a:rPr>
                                <m:t>2</m:t>
                              </m:r>
                            </m:sup>
                          </m:sSubSup>
                        </m:den>
                      </m:f>
                    </m:oMath>
                  </m:oMathPara>
                </a14:m>
                <a:endParaRPr lang="de-DE" sz="1800" dirty="0"/>
              </a:p>
              <a:p>
                <a:pPr marL="0" indent="0">
                  <a:buNone/>
                </a:pPr>
                <a:endParaRPr lang="de-DE" sz="1800" dirty="0"/>
              </a:p>
              <a:p>
                <a:pPr marL="0" indent="0">
                  <a:buNone/>
                </a:pPr>
                <a:endParaRPr lang="de-DE" sz="1800" dirty="0"/>
              </a:p>
            </p:txBody>
          </p:sp>
        </mc:Choice>
        <mc:Fallback xmlns="">
          <p:sp>
            <p:nvSpPr>
              <p:cNvPr id="3" name="Inhaltsplatzhalter 2">
                <a:extLst>
                  <a:ext uri="{FF2B5EF4-FFF2-40B4-BE49-F238E27FC236}">
                    <a16:creationId xmlns:a16="http://schemas.microsoft.com/office/drawing/2014/main" id="{2A8543D7-8EDB-4623-947D-9625AD40B068}"/>
                  </a:ext>
                </a:extLst>
              </p:cNvPr>
              <p:cNvSpPr>
                <a:spLocks noGrp="1" noRot="1" noChangeAspect="1" noMove="1" noResize="1" noEditPoints="1" noAdjustHandles="1" noChangeArrowheads="1" noChangeShapeType="1" noTextEdit="1"/>
              </p:cNvSpPr>
              <p:nvPr>
                <p:ph idx="1"/>
              </p:nvPr>
            </p:nvSpPr>
            <p:spPr>
              <a:xfrm>
                <a:off x="495300" y="3771043"/>
                <a:ext cx="8915400" cy="2355124"/>
              </a:xfrm>
              <a:blipFill>
                <a:blip r:embed="rId6"/>
                <a:stretch>
                  <a:fillRect l="-205" t="-1813"/>
                </a:stretch>
              </a:blipFill>
            </p:spPr>
            <p:txBody>
              <a:bodyPr/>
              <a:lstStyle/>
              <a:p>
                <a:r>
                  <a:rPr lang="de-DE">
                    <a:noFill/>
                  </a:rPr>
                  <a:t> </a:t>
                </a:r>
              </a:p>
            </p:txBody>
          </p:sp>
        </mc:Fallback>
      </mc:AlternateContent>
    </p:spTree>
    <p:extLst>
      <p:ext uri="{BB962C8B-B14F-4D97-AF65-F5344CB8AC3E}">
        <p14:creationId xmlns:p14="http://schemas.microsoft.com/office/powerpoint/2010/main" val="326976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53644439"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dirty="0">
                <a:solidFill>
                  <a:schemeClr val="tx1"/>
                </a:solidFill>
                <a:latin typeface="Calibri"/>
                <a:ea typeface="Arial"/>
                <a:cs typeface="Arial"/>
              </a:rPr>
              <a:t>2. Trait </a:t>
            </a:r>
            <a:r>
              <a:rPr lang="de-DE" sz="3800" b="0" i="0" u="none" strike="noStrike" cap="none" spc="0" dirty="0" err="1">
                <a:solidFill>
                  <a:schemeClr val="tx1"/>
                </a:solidFill>
                <a:latin typeface="Calibri"/>
                <a:ea typeface="Arial"/>
                <a:cs typeface="Arial"/>
              </a:rPr>
              <a:t>Covariation</a:t>
            </a:r>
            <a:r>
              <a:rPr lang="de-DE" sz="3800" b="0" i="0" u="none" strike="noStrike" cap="none" spc="0" dirty="0">
                <a:solidFill>
                  <a:schemeClr val="tx1"/>
                </a:solidFill>
                <a:latin typeface="Calibri"/>
                <a:ea typeface="Arial"/>
                <a:cs typeface="Arial"/>
              </a:rPr>
              <a:t> and Trait </a:t>
            </a:r>
            <a:r>
              <a:rPr lang="de-DE" sz="3800" b="0" i="0" u="none" strike="noStrike" cap="none" spc="0" dirty="0" err="1">
                <a:solidFill>
                  <a:schemeClr val="tx1"/>
                </a:solidFill>
                <a:latin typeface="Calibri"/>
                <a:ea typeface="Arial"/>
                <a:cs typeface="Arial"/>
              </a:rPr>
              <a:t>Correlation</a:t>
            </a:r>
            <a:endParaRPr sz="3800" dirty="0"/>
          </a:p>
        </p:txBody>
      </p:sp>
      <p:sp>
        <p:nvSpPr>
          <p:cNvPr id="108475555" name="Inhaltsplatzhalter 2"/>
          <p:cNvSpPr>
            <a:spLocks noGrp="1"/>
          </p:cNvSpPr>
          <p:nvPr>
            <p:ph idx="1"/>
          </p:nvPr>
        </p:nvSpPr>
        <p:spPr bwMode="auto">
          <a:xfrm>
            <a:off x="495299" y="1284767"/>
            <a:ext cx="8915400" cy="4841398"/>
          </a:xfrm>
        </p:spPr>
        <p:txBody>
          <a:bodyPr vertOverflow="overflow" horzOverflow="clip" vert="horz" wrap="square" lIns="91440" tIns="45720" rIns="91440" bIns="45720" numCol="1" spcCol="0" rtlCol="0" fromWordArt="0" anchor="t" anchorCtr="0" forceAA="0" compatLnSpc="0">
            <a:normAutofit fontScale="25000" lnSpcReduction="20000"/>
          </a:bodyPr>
          <a:lstStyle/>
          <a:p>
            <a:pPr>
              <a:defRPr/>
            </a:pPr>
            <a:r>
              <a:rPr sz="11000" dirty="0"/>
              <a:t>High influence of genetic factors on covariation (= high bivariate heritability), but low genetic correlation:</a:t>
            </a:r>
          </a:p>
          <a:p>
            <a:pPr lvl="1">
              <a:buFont typeface="Wingdings"/>
              <a:buChar char="Ø"/>
              <a:defRPr/>
            </a:pPr>
            <a:endParaRPr sz="2800" dirty="0"/>
          </a:p>
          <a:p>
            <a:pPr lvl="1">
              <a:buFont typeface="Wingdings"/>
              <a:buChar char="Ø"/>
              <a:defRPr/>
            </a:pPr>
            <a:r>
              <a:rPr sz="11000" dirty="0"/>
              <a:t>Genes play important role in observed overlap (covariation) between two traits, but most of the genetic influences are trait specific</a:t>
            </a:r>
          </a:p>
          <a:p>
            <a:pPr marL="457200" lvl="1" indent="0">
              <a:buFont typeface="Wingdings"/>
              <a:buNone/>
              <a:defRPr/>
            </a:pPr>
            <a:endParaRPr sz="11000" dirty="0"/>
          </a:p>
          <a:p>
            <a:pPr lvl="0">
              <a:buFont typeface="Arial"/>
              <a:buChar char="•"/>
              <a:defRPr/>
            </a:pPr>
            <a:r>
              <a:rPr sz="11000" dirty="0"/>
              <a:t>Small influence of genetic factors on covariation (= low bivariate heritability), but substantial genetic correlation:</a:t>
            </a:r>
          </a:p>
          <a:p>
            <a:pPr lvl="0">
              <a:buFont typeface="Arial"/>
              <a:buChar char="•"/>
              <a:defRPr/>
            </a:pPr>
            <a:endParaRPr sz="2800" dirty="0"/>
          </a:p>
          <a:p>
            <a:pPr lvl="1">
              <a:buFont typeface="Wingdings"/>
              <a:buChar char="Ø"/>
              <a:defRPr/>
            </a:pPr>
            <a:r>
              <a:rPr sz="11000" dirty="0"/>
              <a:t>Set of genes influencing each trait are shared to large extent, but genes are not that important for the association between the two traits</a:t>
            </a:r>
          </a:p>
          <a:p>
            <a:pPr lvl="1">
              <a:buFont typeface="Wingdings"/>
              <a:buChar char="Ø"/>
              <a:defRPr/>
            </a:pPr>
            <a:endParaRPr sz="11000" dirty="0"/>
          </a:p>
          <a:p>
            <a:pPr lvl="0">
              <a:buFont typeface="Arial"/>
              <a:buChar char="•"/>
              <a:defRPr/>
            </a:pPr>
            <a:r>
              <a:rPr sz="11000" dirty="0"/>
              <a:t>See de Vries et al. (2021) for an applied example!</a:t>
            </a:r>
            <a:endParaRPr sz="9000" dirty="0"/>
          </a:p>
        </p:txBody>
      </p:sp>
      <p:sp>
        <p:nvSpPr>
          <p:cNvPr id="304040394" name="Foliennummernplatzhalter 4"/>
          <p:cNvSpPr>
            <a:spLocks noGrp="1"/>
          </p:cNvSpPr>
          <p:nvPr>
            <p:ph type="sldNum" sz="quarter" idx="12"/>
          </p:nvPr>
        </p:nvSpPr>
        <p:spPr bwMode="auto"/>
        <p:txBody>
          <a:bodyPr/>
          <a:lstStyle/>
          <a:p>
            <a:pPr>
              <a:defRPr/>
            </a:pPr>
            <a:fld id="{37670F22-A62E-6D64-0C8F-B35DF3F39978}" type="slidenum">
              <a:rPr lang="de-DE"/>
              <a:t>11</a:t>
            </a:fld>
            <a:endParaRPr lang="de-DE"/>
          </a:p>
        </p:txBody>
      </p:sp>
      <p:sp>
        <p:nvSpPr>
          <p:cNvPr id="1188120830" name="Fußzeilenplatzhalter 3"/>
          <p:cNvSpPr>
            <a:spLocks noGrp="1"/>
          </p:cNvSpPr>
          <p:nvPr>
            <p:ph type="ftr" sz="quarter" idx="11"/>
          </p:nvPr>
        </p:nvSpPr>
        <p:spPr bwMode="auto">
          <a:xfrm>
            <a:off x="3384549" y="6356349"/>
            <a:ext cx="3136896" cy="365121"/>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495299" y="1265261"/>
            <a:ext cx="8915400" cy="4860904"/>
          </a:xfrm>
        </p:spPr>
        <p:txBody>
          <a:bodyPr vertOverflow="overflow" horzOverflow="clip" vert="horz" wrap="square" lIns="91440" tIns="45720" rIns="91440" bIns="45720" numCol="1" spcCol="0" rtlCol="0" fromWordArt="0" anchor="t" anchorCtr="0" forceAA="0" compatLnSpc="0">
            <a:normAutofit fontScale="92500" lnSpcReduction="20000"/>
          </a:bodyPr>
          <a:lstStyle/>
          <a:p>
            <a:pPr marL="0" indent="0">
              <a:buFont typeface="Arial"/>
              <a:buNone/>
              <a:defRPr/>
            </a:pPr>
            <a:r>
              <a:rPr sz="2600" b="1" dirty="0"/>
              <a:t>Use of genetic correlations of traits</a:t>
            </a:r>
          </a:p>
          <a:p>
            <a:pPr marL="0" indent="0">
              <a:buFont typeface="Arial"/>
              <a:buNone/>
              <a:defRPr/>
            </a:pPr>
            <a:endParaRPr sz="2500" dirty="0"/>
          </a:p>
          <a:p>
            <a:pPr>
              <a:defRPr/>
            </a:pPr>
            <a:r>
              <a:rPr sz="2500" dirty="0"/>
              <a:t>Genetic correlations of traits can be </a:t>
            </a:r>
            <a:r>
              <a:rPr lang="de-DE" sz="2500" dirty="0"/>
              <a:t>c</a:t>
            </a:r>
            <a:r>
              <a:rPr sz="2500" dirty="0" err="1"/>
              <a:t>ompared</a:t>
            </a:r>
            <a:r>
              <a:rPr sz="2500" dirty="0"/>
              <a:t> to, or provide reference for, genetically informative analyses based on molecular genetic data (e.g., summary statistics of large Genome Wide Association Studies, GWAS) </a:t>
            </a:r>
          </a:p>
          <a:p>
            <a:pPr lvl="1">
              <a:buFont typeface="Wingdings"/>
              <a:buChar char="Ø"/>
              <a:defRPr/>
            </a:pPr>
            <a:r>
              <a:rPr sz="2500" dirty="0"/>
              <a:t>First indicators of genetic overlap between traits</a:t>
            </a:r>
          </a:p>
          <a:p>
            <a:pPr marL="457200" lvl="1" indent="0">
              <a:buFont typeface="Wingdings"/>
              <a:buNone/>
              <a:defRPr/>
            </a:pPr>
            <a:endParaRPr sz="2500" dirty="0"/>
          </a:p>
          <a:p>
            <a:pPr>
              <a:defRPr/>
            </a:pPr>
            <a:r>
              <a:rPr sz="2500" dirty="0"/>
              <a:t>Genetic and environmental correlations reflect the overlap of genetic and environmental factors over time (e.g., Kan et al. 2013;  </a:t>
            </a:r>
            <a:r>
              <a:rPr sz="2500" dirty="0" err="1"/>
              <a:t>Baselmans</a:t>
            </a:r>
            <a:r>
              <a:rPr sz="2500" dirty="0"/>
              <a:t> et al. 2018)</a:t>
            </a:r>
          </a:p>
          <a:p>
            <a:pPr lvl="1">
              <a:buFont typeface="Wingdings"/>
              <a:buChar char="Ø"/>
              <a:defRPr/>
            </a:pPr>
            <a:r>
              <a:rPr lang="de-DE" sz="2500" b="0" i="0" u="none" strike="noStrike" cap="none" spc="0" dirty="0" err="1">
                <a:solidFill>
                  <a:schemeClr val="tx1"/>
                </a:solidFill>
                <a:latin typeface="+mn-lt"/>
                <a:ea typeface="+mn-ea"/>
                <a:cs typeface="+mn-cs"/>
              </a:rPr>
              <a:t>Stability</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of</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genetic</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influences</a:t>
            </a:r>
            <a:r>
              <a:rPr lang="de-DE" sz="2500" b="0" i="0" u="none" strike="noStrike" cap="none" spc="0" dirty="0">
                <a:solidFill>
                  <a:schemeClr val="tx1"/>
                </a:solidFill>
                <a:latin typeface="+mn-lt"/>
                <a:ea typeface="+mn-ea"/>
                <a:cs typeface="+mn-cs"/>
              </a:rPr>
              <a:t> on </a:t>
            </a:r>
            <a:r>
              <a:rPr lang="de-DE" sz="2500" b="0" i="0" u="none" strike="noStrike" cap="none" spc="0" dirty="0" err="1">
                <a:solidFill>
                  <a:schemeClr val="tx1"/>
                </a:solidFill>
                <a:latin typeface="+mn-lt"/>
                <a:ea typeface="+mn-ea"/>
                <a:cs typeface="+mn-cs"/>
              </a:rPr>
              <a:t>development</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of</a:t>
            </a:r>
            <a:r>
              <a:rPr lang="de-DE" sz="2500" b="0" i="0" u="none" strike="noStrike" cap="none" spc="0" dirty="0">
                <a:solidFill>
                  <a:schemeClr val="tx1"/>
                </a:solidFill>
                <a:latin typeface="+mn-lt"/>
                <a:ea typeface="+mn-ea"/>
                <a:cs typeface="+mn-cs"/>
              </a:rPr>
              <a:t> a </a:t>
            </a:r>
            <a:r>
              <a:rPr lang="de-DE" sz="2500" b="0" i="0" u="none" strike="noStrike" cap="none" spc="0" dirty="0" err="1">
                <a:solidFill>
                  <a:schemeClr val="tx1"/>
                </a:solidFill>
                <a:latin typeface="+mn-lt"/>
                <a:ea typeface="+mn-ea"/>
                <a:cs typeface="+mn-cs"/>
              </a:rPr>
              <a:t>trait</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over</a:t>
            </a:r>
            <a:r>
              <a:rPr lang="de-DE" sz="2500" b="0" i="0" u="none" strike="noStrike" cap="none" spc="0" dirty="0">
                <a:solidFill>
                  <a:schemeClr val="tx1"/>
                </a:solidFill>
                <a:latin typeface="+mn-lt"/>
                <a:ea typeface="+mn-ea"/>
                <a:cs typeface="+mn-cs"/>
              </a:rPr>
              <a:t> time </a:t>
            </a:r>
            <a:r>
              <a:rPr lang="de-DE" sz="2500" b="0" i="0" u="none" strike="noStrike" cap="none" spc="0" dirty="0" err="1">
                <a:solidFill>
                  <a:schemeClr val="tx1"/>
                </a:solidFill>
                <a:latin typeface="+mn-lt"/>
                <a:ea typeface="+mn-ea"/>
                <a:cs typeface="+mn-cs"/>
              </a:rPr>
              <a:t>can</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be</a:t>
            </a:r>
            <a:r>
              <a:rPr lang="de-DE" sz="2500" b="0" i="0" u="none" strike="noStrike" cap="none" spc="0" dirty="0">
                <a:solidFill>
                  <a:schemeClr val="tx1"/>
                </a:solidFill>
                <a:latin typeface="+mn-lt"/>
                <a:ea typeface="+mn-ea"/>
                <a:cs typeface="+mn-cs"/>
              </a:rPr>
              <a:t> </a:t>
            </a:r>
            <a:r>
              <a:rPr lang="de-DE" sz="2500" b="0" i="0" u="none" strike="noStrike" cap="none" spc="0" dirty="0" err="1">
                <a:solidFill>
                  <a:schemeClr val="tx1"/>
                </a:solidFill>
                <a:latin typeface="+mn-lt"/>
                <a:ea typeface="+mn-ea"/>
                <a:cs typeface="+mn-cs"/>
              </a:rPr>
              <a:t>investigated</a:t>
            </a:r>
            <a:r>
              <a:rPr lang="de-DE" sz="2500" b="0" i="0" u="none" strike="noStrike" cap="none" spc="0" dirty="0">
                <a:solidFill>
                  <a:schemeClr val="tx1"/>
                </a:solidFill>
                <a:latin typeface="+mn-lt"/>
                <a:ea typeface="+mn-ea"/>
                <a:cs typeface="+mn-cs"/>
              </a:rPr>
              <a:t> (longitudinal </a:t>
            </a:r>
            <a:r>
              <a:rPr lang="de-DE" sz="2500" b="0" i="0" u="none" strike="noStrike" cap="none" spc="0" dirty="0" err="1">
                <a:solidFill>
                  <a:schemeClr val="tx1"/>
                </a:solidFill>
                <a:latin typeface="+mn-lt"/>
                <a:ea typeface="+mn-ea"/>
                <a:cs typeface="+mn-cs"/>
              </a:rPr>
              <a:t>perspective</a:t>
            </a:r>
            <a:r>
              <a:rPr lang="de-DE" sz="2500" b="0" i="0" u="none" strike="noStrike" cap="none" spc="0" dirty="0">
                <a:solidFill>
                  <a:schemeClr val="tx1"/>
                </a:solidFill>
                <a:latin typeface="+mn-lt"/>
                <a:ea typeface="+mn-ea"/>
                <a:cs typeface="+mn-cs"/>
              </a:rPr>
              <a:t>) </a:t>
            </a:r>
            <a:endParaRPr sz="2500" dirty="0"/>
          </a:p>
          <a:p>
            <a:pPr lvl="1">
              <a:buFont typeface="Wingdings"/>
              <a:buChar char="Ø"/>
              <a:defRPr/>
            </a:pPr>
            <a:r>
              <a:rPr sz="2500" dirty="0"/>
              <a:t>Example: bivariate </a:t>
            </a:r>
            <a:r>
              <a:rPr sz="2500" dirty="0" err="1"/>
              <a:t>heritabiliy</a:t>
            </a:r>
            <a:r>
              <a:rPr sz="2500" dirty="0"/>
              <a:t> and genetic correlations between measurements of anxiety and depression symptoms across the life span (</a:t>
            </a:r>
            <a:r>
              <a:rPr sz="2500" dirty="0" err="1"/>
              <a:t>Nivard</a:t>
            </a:r>
            <a:r>
              <a:rPr sz="2500" dirty="0"/>
              <a:t> et al., 201</a:t>
            </a:r>
            <a:r>
              <a:rPr lang="de-DE" sz="2500" dirty="0"/>
              <a:t>4</a:t>
            </a:r>
            <a:r>
              <a:rPr sz="2500" dirty="0"/>
              <a:t>)</a:t>
            </a:r>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12</a:t>
            </a:fld>
            <a:endParaRPr lang="de-DE"/>
          </a:p>
        </p:txBody>
      </p:sp>
      <p:sp>
        <p:nvSpPr>
          <p:cNvPr id="95736032"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959954477" name="Titel 1"/>
          <p:cNvSpPr>
            <a:spLocks noGrp="1"/>
          </p:cNvSpPr>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fontScale="90000" lnSpcReduction="2000"/>
          </a:bodyPr>
          <a:lstStyle>
            <a:lvl1pPr algn="ctr" defTabSz="914400">
              <a:spcBef>
                <a:spcPts val="0"/>
              </a:spcBef>
              <a:buNone/>
              <a:defRPr sz="4400">
                <a:solidFill>
                  <a:schemeClr val="tx1"/>
                </a:solidFill>
                <a:latin typeface="+mj-lt"/>
                <a:ea typeface="+mj-ea"/>
                <a:cs typeface="+mj-cs"/>
              </a:defRPr>
            </a:lvl1pPr>
          </a:lstStyle>
          <a:p>
            <a:pPr>
              <a:defRPr/>
            </a:pPr>
            <a:r>
              <a:rPr lang="de-DE" sz="4400" b="0" i="0" u="none" strike="noStrike" cap="none" spc="0">
                <a:solidFill>
                  <a:schemeClr val="tx1"/>
                </a:solidFill>
                <a:latin typeface="Calibri"/>
                <a:ea typeface="Arial"/>
                <a:cs typeface="Arial"/>
              </a:rPr>
              <a:t>2. Trait Covariation and Trait Correlation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4508042"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a:solidFill>
                  <a:schemeClr val="tx1"/>
                </a:solidFill>
                <a:latin typeface="Calibri"/>
                <a:ea typeface="Arial"/>
                <a:cs typeface="Arial"/>
              </a:rPr>
              <a:t>2. Trait Covariation and Trait Correlation</a:t>
            </a:r>
            <a:endParaRPr/>
          </a:p>
        </p:txBody>
      </p:sp>
      <p:sp>
        <p:nvSpPr>
          <p:cNvPr id="1501046779" name="Inhaltsplatzhalter 2"/>
          <p:cNvSpPr>
            <a:spLocks noGrp="1"/>
          </p:cNvSpPr>
          <p:nvPr>
            <p:ph idx="1"/>
          </p:nvPr>
        </p:nvSpPr>
        <p:spPr bwMode="auto">
          <a:xfrm>
            <a:off x="495299" y="1535406"/>
            <a:ext cx="8915400" cy="4525962"/>
          </a:xfrm>
        </p:spPr>
        <p:txBody>
          <a:bodyPr vertOverflow="overflow" horzOverflow="clip" vert="horz" wrap="square" lIns="91440" tIns="45720" rIns="91440" bIns="45720" numCol="1" spcCol="0" rtlCol="0" fromWordArt="0" anchor="t" anchorCtr="0" forceAA="0" compatLnSpc="0">
            <a:normAutofit fontScale="62500" lnSpcReduction="20000"/>
          </a:bodyPr>
          <a:lstStyle/>
          <a:p>
            <a:pPr marL="0" indent="0">
              <a:buFont typeface="Arial"/>
              <a:buNone/>
              <a:defRPr/>
            </a:pPr>
            <a:endParaRPr lang="de-DE" sz="3600" dirty="0"/>
          </a:p>
          <a:p>
            <a:pPr>
              <a:defRPr/>
            </a:pPr>
            <a:r>
              <a:rPr lang="de-DE" sz="4800" dirty="0" err="1"/>
              <a:t>For</a:t>
            </a:r>
            <a:r>
              <a:rPr lang="de-DE" sz="4800" dirty="0"/>
              <a:t> a substantial </a:t>
            </a:r>
            <a:r>
              <a:rPr lang="de-DE" sz="4800" dirty="0" err="1"/>
              <a:t>correlation</a:t>
            </a:r>
            <a:r>
              <a:rPr lang="de-DE" sz="4800" dirty="0"/>
              <a:t> </a:t>
            </a:r>
            <a:r>
              <a:rPr lang="de-DE" sz="4800" dirty="0" err="1"/>
              <a:t>between</a:t>
            </a:r>
            <a:r>
              <a:rPr lang="de-DE" sz="4800" dirty="0"/>
              <a:t> </a:t>
            </a:r>
            <a:r>
              <a:rPr lang="de-DE" sz="4800" dirty="0" err="1"/>
              <a:t>traits</a:t>
            </a:r>
            <a:r>
              <a:rPr lang="de-DE" sz="4800" dirty="0"/>
              <a:t> (e.g., </a:t>
            </a:r>
            <a:r>
              <a:rPr lang="de-DE" sz="4800" dirty="0" err="1"/>
              <a:t>comorbidity</a:t>
            </a:r>
            <a:r>
              <a:rPr lang="de-DE" sz="4800" dirty="0"/>
              <a:t> </a:t>
            </a:r>
            <a:r>
              <a:rPr lang="de-DE" sz="4800" dirty="0" err="1"/>
              <a:t>between</a:t>
            </a:r>
            <a:r>
              <a:rPr lang="de-DE" sz="4800" dirty="0"/>
              <a:t> </a:t>
            </a:r>
            <a:r>
              <a:rPr lang="de-DE" sz="4800" dirty="0" err="1"/>
              <a:t>disorders</a:t>
            </a:r>
            <a:r>
              <a:rPr lang="de-DE" sz="4800" dirty="0"/>
              <a:t>), a multivariate ACE </a:t>
            </a:r>
            <a:r>
              <a:rPr lang="de-DE" sz="4800" dirty="0" err="1"/>
              <a:t>model</a:t>
            </a:r>
            <a:r>
              <a:rPr lang="de-DE" sz="4800" dirty="0"/>
              <a:t> </a:t>
            </a:r>
            <a:r>
              <a:rPr lang="de-DE" sz="4800" dirty="0" err="1"/>
              <a:t>can</a:t>
            </a:r>
            <a:r>
              <a:rPr lang="de-DE" sz="4800" dirty="0"/>
              <a:t> </a:t>
            </a:r>
            <a:r>
              <a:rPr lang="de-DE" sz="4800" dirty="0" err="1"/>
              <a:t>delineate</a:t>
            </a:r>
            <a:r>
              <a:rPr lang="de-DE" sz="4800" dirty="0"/>
              <a:t> </a:t>
            </a:r>
            <a:r>
              <a:rPr lang="de-DE" sz="4800" dirty="0" err="1"/>
              <a:t>genetic</a:t>
            </a:r>
            <a:r>
              <a:rPr lang="de-DE" sz="4800" dirty="0"/>
              <a:t> and environmental </a:t>
            </a:r>
            <a:r>
              <a:rPr lang="de-DE" sz="4800" dirty="0" err="1"/>
              <a:t>contribution</a:t>
            </a:r>
            <a:r>
              <a:rPr lang="de-DE" sz="4800" dirty="0"/>
              <a:t> </a:t>
            </a:r>
            <a:r>
              <a:rPr lang="de-DE" sz="4800" dirty="0" err="1"/>
              <a:t>to</a:t>
            </a:r>
            <a:r>
              <a:rPr lang="de-DE" sz="4800" dirty="0"/>
              <a:t> </a:t>
            </a:r>
            <a:r>
              <a:rPr lang="de-DE" sz="4800" dirty="0" err="1"/>
              <a:t>this</a:t>
            </a:r>
            <a:r>
              <a:rPr lang="de-DE" sz="4800" dirty="0"/>
              <a:t> </a:t>
            </a:r>
            <a:r>
              <a:rPr lang="de-DE" sz="4800" dirty="0" err="1"/>
              <a:t>association</a:t>
            </a:r>
            <a:r>
              <a:rPr lang="de-DE" sz="4800" dirty="0"/>
              <a:t> (</a:t>
            </a:r>
            <a:r>
              <a:rPr lang="de-DE" sz="4800" b="0" i="0" u="none" strike="noStrike" cap="none" spc="0" dirty="0" err="1">
                <a:solidFill>
                  <a:schemeClr val="tx1"/>
                </a:solidFill>
                <a:latin typeface="Calibri"/>
                <a:ea typeface="Calibri"/>
                <a:cs typeface="Calibri"/>
              </a:rPr>
              <a:t>Røysamb</a:t>
            </a:r>
            <a:r>
              <a:rPr lang="de-DE" sz="4800" b="0" i="0" u="none" strike="noStrike" cap="none" spc="0" dirty="0">
                <a:solidFill>
                  <a:srgbClr val="000000"/>
                </a:solidFill>
                <a:latin typeface="Times New Roman"/>
                <a:ea typeface="Times New Roman"/>
                <a:cs typeface="Times New Roman"/>
              </a:rPr>
              <a:t> </a:t>
            </a:r>
            <a:r>
              <a:rPr lang="de-DE" sz="4800" dirty="0"/>
              <a:t>and </a:t>
            </a:r>
            <a:r>
              <a:rPr lang="de-DE" sz="4800" dirty="0" err="1"/>
              <a:t>Tambs</a:t>
            </a:r>
            <a:r>
              <a:rPr lang="de-DE" sz="4800" dirty="0"/>
              <a:t>, 2016)</a:t>
            </a:r>
            <a:endParaRPr sz="4800" dirty="0"/>
          </a:p>
          <a:p>
            <a:pPr>
              <a:defRPr/>
            </a:pPr>
            <a:endParaRPr sz="4800" dirty="0"/>
          </a:p>
          <a:p>
            <a:pPr>
              <a:defRPr/>
            </a:pPr>
            <a:r>
              <a:rPr lang="de-DE" sz="4800" dirty="0" err="1"/>
              <a:t>For</a:t>
            </a:r>
            <a:r>
              <a:rPr lang="de-DE" sz="4800" dirty="0"/>
              <a:t> </a:t>
            </a:r>
            <a:r>
              <a:rPr lang="de-DE" sz="4800" dirty="0" err="1"/>
              <a:t>example</a:t>
            </a:r>
            <a:r>
              <a:rPr lang="de-DE" sz="4800" dirty="0"/>
              <a:t>, in </a:t>
            </a:r>
            <a:r>
              <a:rPr lang="de-DE" sz="4800" dirty="0" err="1"/>
              <a:t>case</a:t>
            </a:r>
            <a:r>
              <a:rPr lang="de-DE" sz="4800" dirty="0"/>
              <a:t> </a:t>
            </a:r>
            <a:r>
              <a:rPr lang="de-DE" sz="4800" dirty="0" err="1"/>
              <a:t>of</a:t>
            </a:r>
            <a:r>
              <a:rPr lang="de-DE" sz="4800" dirty="0"/>
              <a:t> </a:t>
            </a:r>
            <a:r>
              <a:rPr lang="de-DE" sz="4800" dirty="0" err="1"/>
              <a:t>the</a:t>
            </a:r>
            <a:r>
              <a:rPr lang="de-DE" sz="4800" dirty="0"/>
              <a:t> </a:t>
            </a:r>
            <a:r>
              <a:rPr lang="de-DE" sz="4800" dirty="0" err="1"/>
              <a:t>two</a:t>
            </a:r>
            <a:r>
              <a:rPr lang="de-DE" sz="4800" dirty="0"/>
              <a:t> </a:t>
            </a:r>
            <a:r>
              <a:rPr lang="de-DE" sz="4800" dirty="0" err="1"/>
              <a:t>disorders</a:t>
            </a:r>
            <a:r>
              <a:rPr lang="de-DE" sz="4800" dirty="0"/>
              <a:t> </a:t>
            </a:r>
            <a:r>
              <a:rPr lang="de-DE" sz="4800" dirty="0" err="1"/>
              <a:t>anxiety</a:t>
            </a:r>
            <a:r>
              <a:rPr lang="de-DE" sz="4800" dirty="0"/>
              <a:t> and </a:t>
            </a:r>
            <a:r>
              <a:rPr lang="de-DE" sz="4800" dirty="0" err="1"/>
              <a:t>depression</a:t>
            </a:r>
            <a:r>
              <a:rPr lang="de-DE" sz="4800" dirty="0"/>
              <a:t>, </a:t>
            </a:r>
            <a:r>
              <a:rPr lang="de-DE" sz="4800" dirty="0" err="1"/>
              <a:t>twin</a:t>
            </a:r>
            <a:r>
              <a:rPr lang="de-DE" sz="4800" dirty="0"/>
              <a:t> </a:t>
            </a:r>
            <a:r>
              <a:rPr lang="de-DE" sz="4800" dirty="0" err="1"/>
              <a:t>studies</a:t>
            </a:r>
            <a:r>
              <a:rPr lang="de-DE" sz="4800" dirty="0"/>
              <a:t> </a:t>
            </a:r>
            <a:r>
              <a:rPr lang="de-DE" sz="4800" dirty="0" err="1"/>
              <a:t>revealed</a:t>
            </a:r>
            <a:r>
              <a:rPr lang="de-DE" sz="4800" dirty="0"/>
              <a:t> </a:t>
            </a:r>
            <a:r>
              <a:rPr lang="de-DE" sz="4800" dirty="0" err="1"/>
              <a:t>that</a:t>
            </a:r>
            <a:r>
              <a:rPr lang="de-DE" sz="4800" dirty="0"/>
              <a:t> </a:t>
            </a:r>
            <a:r>
              <a:rPr lang="de-DE" sz="4800" dirty="0" err="1"/>
              <a:t>genetic</a:t>
            </a:r>
            <a:r>
              <a:rPr lang="de-DE" sz="4800" dirty="0"/>
              <a:t> </a:t>
            </a:r>
            <a:r>
              <a:rPr lang="de-DE" sz="4800" dirty="0" err="1"/>
              <a:t>factors</a:t>
            </a:r>
            <a:r>
              <a:rPr lang="de-DE" sz="4800" dirty="0"/>
              <a:t> </a:t>
            </a:r>
            <a:r>
              <a:rPr lang="de-DE" sz="4800" dirty="0" err="1"/>
              <a:t>are</a:t>
            </a:r>
            <a:r>
              <a:rPr lang="de-DE" sz="4800" dirty="0"/>
              <a:t> a </a:t>
            </a:r>
            <a:r>
              <a:rPr lang="de-DE" sz="4800" dirty="0" err="1"/>
              <a:t>major</a:t>
            </a:r>
            <a:r>
              <a:rPr lang="de-DE" sz="4800" dirty="0"/>
              <a:t> source </a:t>
            </a:r>
            <a:r>
              <a:rPr lang="de-DE" sz="4800" dirty="0" err="1"/>
              <a:t>of</a:t>
            </a:r>
            <a:r>
              <a:rPr lang="de-DE" sz="4800" dirty="0"/>
              <a:t> </a:t>
            </a:r>
            <a:r>
              <a:rPr lang="de-DE" sz="4800" dirty="0" err="1"/>
              <a:t>covariation</a:t>
            </a:r>
            <a:r>
              <a:rPr lang="de-DE" sz="4800" dirty="0"/>
              <a:t> and environmental </a:t>
            </a:r>
            <a:r>
              <a:rPr lang="de-DE" sz="4800" dirty="0" err="1"/>
              <a:t>factors</a:t>
            </a:r>
            <a:r>
              <a:rPr lang="de-DE" sz="4800" dirty="0"/>
              <a:t> </a:t>
            </a:r>
            <a:r>
              <a:rPr lang="de-DE" sz="4800" dirty="0" err="1"/>
              <a:t>are</a:t>
            </a:r>
            <a:r>
              <a:rPr lang="de-DE" sz="4800" dirty="0"/>
              <a:t> </a:t>
            </a:r>
            <a:r>
              <a:rPr lang="de-DE" sz="4800" dirty="0" err="1"/>
              <a:t>rather</a:t>
            </a:r>
            <a:r>
              <a:rPr lang="de-DE" sz="4800" dirty="0"/>
              <a:t> </a:t>
            </a:r>
            <a:r>
              <a:rPr lang="de-DE" sz="4800" dirty="0" err="1"/>
              <a:t>important</a:t>
            </a:r>
            <a:r>
              <a:rPr lang="de-DE" sz="4800" dirty="0"/>
              <a:t> </a:t>
            </a:r>
            <a:r>
              <a:rPr lang="de-DE" sz="4800" dirty="0" err="1"/>
              <a:t>for</a:t>
            </a:r>
            <a:r>
              <a:rPr lang="de-DE" sz="4800" dirty="0"/>
              <a:t> </a:t>
            </a:r>
            <a:r>
              <a:rPr lang="de-DE" sz="4800" dirty="0" err="1"/>
              <a:t>the</a:t>
            </a:r>
            <a:r>
              <a:rPr lang="de-DE" sz="4800" dirty="0"/>
              <a:t> </a:t>
            </a:r>
            <a:r>
              <a:rPr lang="de-DE" sz="4800" dirty="0" err="1"/>
              <a:t>uniqueness</a:t>
            </a:r>
            <a:r>
              <a:rPr lang="de-DE" sz="4800" dirty="0"/>
              <a:t> </a:t>
            </a:r>
            <a:r>
              <a:rPr lang="de-DE" sz="4800" dirty="0" err="1"/>
              <a:t>of</a:t>
            </a:r>
            <a:r>
              <a:rPr lang="de-DE" sz="4800" dirty="0"/>
              <a:t> </a:t>
            </a:r>
            <a:r>
              <a:rPr lang="de-DE" sz="4800" dirty="0" err="1"/>
              <a:t>the</a:t>
            </a:r>
            <a:r>
              <a:rPr lang="de-DE" sz="4800" dirty="0"/>
              <a:t> </a:t>
            </a:r>
            <a:r>
              <a:rPr lang="de-DE" sz="4800" dirty="0" err="1"/>
              <a:t>two</a:t>
            </a:r>
            <a:r>
              <a:rPr lang="de-DE" sz="4800" dirty="0"/>
              <a:t> </a:t>
            </a:r>
            <a:r>
              <a:rPr lang="de-DE" sz="4800" dirty="0" err="1"/>
              <a:t>conditions</a:t>
            </a:r>
            <a:r>
              <a:rPr lang="de-DE" sz="4800" dirty="0"/>
              <a:t> (Kendler et al., 1992, 2006)</a:t>
            </a:r>
            <a:endParaRPr sz="4800" dirty="0"/>
          </a:p>
        </p:txBody>
      </p:sp>
      <p:sp>
        <p:nvSpPr>
          <p:cNvPr id="1097005236" name="Foliennummernplatzhalter 4"/>
          <p:cNvSpPr>
            <a:spLocks noGrp="1"/>
          </p:cNvSpPr>
          <p:nvPr>
            <p:ph type="sldNum" sz="quarter" idx="12"/>
          </p:nvPr>
        </p:nvSpPr>
        <p:spPr bwMode="auto"/>
        <p:txBody>
          <a:bodyPr/>
          <a:lstStyle/>
          <a:p>
            <a:pPr>
              <a:defRPr/>
            </a:pPr>
            <a:fld id="{FDC2F5E1-93C8-15EA-D45B-7E822FA14A21}" type="slidenum">
              <a:rPr lang="de-DE"/>
              <a:t>13</a:t>
            </a:fld>
            <a:endParaRPr lang="de-DE"/>
          </a:p>
        </p:txBody>
      </p:sp>
      <p:sp>
        <p:nvSpPr>
          <p:cNvPr id="326297367"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970B87D-6640-4B67-B765-689C1D0C5F02}"/>
              </a:ext>
            </a:extLst>
          </p:cNvPr>
          <p:cNvSpPr>
            <a:spLocks noGrp="1"/>
          </p:cNvSpPr>
          <p:nvPr>
            <p:ph type="ftr" sz="quarter" idx="11"/>
          </p:nvPr>
        </p:nvSpPr>
        <p:spPr/>
        <p:txBody>
          <a:bodyPr/>
          <a:lstStyle/>
          <a:p>
            <a:pPr>
              <a:defRPr/>
            </a:pPr>
            <a:r>
              <a:rPr lang="en-US"/>
              <a:t>TwinLife workshop on behavioral genetics </a:t>
            </a:r>
            <a:r>
              <a:rPr lang="en-US" sz="1200">
                <a:solidFill>
                  <a:schemeClr val="bg1">
                    <a:lumMod val="50000"/>
                  </a:schemeClr>
                </a:solidFill>
              </a:rPr>
              <a:t>August 18</a:t>
            </a:r>
            <a:r>
              <a:rPr lang="en-US" sz="1200" baseline="30000">
                <a:solidFill>
                  <a:schemeClr val="bg1">
                    <a:lumMod val="50000"/>
                  </a:schemeClr>
                </a:solidFill>
              </a:rPr>
              <a:t>th</a:t>
            </a:r>
            <a:r>
              <a:rPr lang="en-US" sz="1200">
                <a:solidFill>
                  <a:schemeClr val="bg1">
                    <a:lumMod val="50000"/>
                  </a:schemeClr>
                </a:solidFill>
              </a:rPr>
              <a:t> and 19</a:t>
            </a:r>
            <a:r>
              <a:rPr lang="en-US" sz="1200" baseline="30000">
                <a:solidFill>
                  <a:schemeClr val="bg1">
                    <a:lumMod val="50000"/>
                  </a:schemeClr>
                </a:solidFill>
              </a:rPr>
              <a:t>th</a:t>
            </a:r>
            <a:r>
              <a:rPr lang="en-US" sz="1200">
                <a:solidFill>
                  <a:schemeClr val="bg1">
                    <a:lumMod val="50000"/>
                  </a:schemeClr>
                </a:solidFill>
              </a:rPr>
              <a:t>, 2021</a:t>
            </a:r>
            <a:endParaRPr lang="en-US"/>
          </a:p>
        </p:txBody>
      </p:sp>
      <p:sp>
        <p:nvSpPr>
          <p:cNvPr id="5" name="Foliennummernplatzhalter 4">
            <a:extLst>
              <a:ext uri="{FF2B5EF4-FFF2-40B4-BE49-F238E27FC236}">
                <a16:creationId xmlns:a16="http://schemas.microsoft.com/office/drawing/2014/main" id="{DBBAE468-F843-4B58-9518-21D356D0BB19}"/>
              </a:ext>
            </a:extLst>
          </p:cNvPr>
          <p:cNvSpPr>
            <a:spLocks noGrp="1"/>
          </p:cNvSpPr>
          <p:nvPr>
            <p:ph type="sldNum" sz="quarter" idx="12"/>
          </p:nvPr>
        </p:nvSpPr>
        <p:spPr/>
        <p:txBody>
          <a:bodyPr/>
          <a:lstStyle/>
          <a:p>
            <a:pPr>
              <a:defRPr/>
            </a:pPr>
            <a:fld id="{F26D89EF-3C3A-4E06-893E-1B74ABA00C59}" type="slidenum">
              <a:rPr lang="de-DE" smtClean="0"/>
              <a:t>14</a:t>
            </a:fld>
            <a:endParaRPr lang="de-DE"/>
          </a:p>
        </p:txBody>
      </p:sp>
      <p:pic>
        <p:nvPicPr>
          <p:cNvPr id="12" name="Grafik 11">
            <a:extLst>
              <a:ext uri="{FF2B5EF4-FFF2-40B4-BE49-F238E27FC236}">
                <a16:creationId xmlns:a16="http://schemas.microsoft.com/office/drawing/2014/main" id="{55A996CE-F386-4232-ADB6-9C65469547CD}"/>
              </a:ext>
            </a:extLst>
          </p:cNvPr>
          <p:cNvPicPr>
            <a:picLocks noChangeAspect="1"/>
          </p:cNvPicPr>
          <p:nvPr/>
        </p:nvPicPr>
        <p:blipFill>
          <a:blip r:embed="rId2"/>
          <a:stretch>
            <a:fillRect/>
          </a:stretch>
        </p:blipFill>
        <p:spPr>
          <a:xfrm>
            <a:off x="1136576" y="4373026"/>
            <a:ext cx="3627342" cy="1792394"/>
          </a:xfrm>
          <a:prstGeom prst="rect">
            <a:avLst/>
          </a:prstGeom>
          <a:ln>
            <a:solidFill>
              <a:schemeClr val="tx1"/>
            </a:solidFill>
          </a:ln>
        </p:spPr>
      </p:pic>
      <p:pic>
        <p:nvPicPr>
          <p:cNvPr id="40" name="Grafik 39">
            <a:extLst>
              <a:ext uri="{FF2B5EF4-FFF2-40B4-BE49-F238E27FC236}">
                <a16:creationId xmlns:a16="http://schemas.microsoft.com/office/drawing/2014/main" id="{020BD67C-88E3-47C2-A804-E14EC1FE942E}"/>
              </a:ext>
            </a:extLst>
          </p:cNvPr>
          <p:cNvPicPr>
            <a:picLocks noChangeAspect="1"/>
          </p:cNvPicPr>
          <p:nvPr/>
        </p:nvPicPr>
        <p:blipFill rotWithShape="1">
          <a:blip r:embed="rId3"/>
          <a:srcRect r="45014"/>
          <a:stretch/>
        </p:blipFill>
        <p:spPr>
          <a:xfrm>
            <a:off x="5163224" y="4365104"/>
            <a:ext cx="3627342" cy="1800200"/>
          </a:xfrm>
          <a:prstGeom prst="rect">
            <a:avLst/>
          </a:prstGeom>
          <a:ln>
            <a:solidFill>
              <a:schemeClr val="tx1"/>
            </a:solidFill>
          </a:ln>
        </p:spPr>
      </p:pic>
      <p:pic>
        <p:nvPicPr>
          <p:cNvPr id="41" name="Grafik 40">
            <a:extLst>
              <a:ext uri="{FF2B5EF4-FFF2-40B4-BE49-F238E27FC236}">
                <a16:creationId xmlns:a16="http://schemas.microsoft.com/office/drawing/2014/main" id="{DDB9B810-38B0-4989-A265-5DD8CF12D0B0}"/>
              </a:ext>
            </a:extLst>
          </p:cNvPr>
          <p:cNvPicPr/>
          <p:nvPr/>
        </p:nvPicPr>
        <p:blipFill rotWithShape="1">
          <a:blip r:embed="rId4">
            <a:extLst>
              <a:ext uri="{28A0092B-C50C-407E-A947-70E740481C1C}">
                <a14:useLocalDpi xmlns:a14="http://schemas.microsoft.com/office/drawing/2010/main" val="0"/>
              </a:ext>
            </a:extLst>
          </a:blip>
          <a:srcRect r="37831" b="71436"/>
          <a:stretch/>
        </p:blipFill>
        <p:spPr bwMode="auto">
          <a:xfrm>
            <a:off x="5112358" y="1884080"/>
            <a:ext cx="3678208" cy="1800200"/>
          </a:xfrm>
          <a:prstGeom prst="rect">
            <a:avLst/>
          </a:prstGeom>
          <a:noFill/>
          <a:ln>
            <a:solidFill>
              <a:schemeClr val="tx1"/>
            </a:solidFill>
          </a:ln>
          <a:extLst>
            <a:ext uri="{53640926-AAD7-44D8-BBD7-CCE9431645EC}">
              <a14:shadowObscured xmlns:a14="http://schemas.microsoft.com/office/drawing/2010/main"/>
            </a:ext>
          </a:extLst>
        </p:spPr>
      </p:pic>
      <p:sp>
        <p:nvSpPr>
          <p:cNvPr id="42" name="Textfeld 41">
            <a:extLst>
              <a:ext uri="{FF2B5EF4-FFF2-40B4-BE49-F238E27FC236}">
                <a16:creationId xmlns:a16="http://schemas.microsoft.com/office/drawing/2014/main" id="{CC511F20-98C9-4742-96E6-C890E24A8A97}"/>
              </a:ext>
            </a:extLst>
          </p:cNvPr>
          <p:cNvSpPr txBox="1"/>
          <p:nvPr/>
        </p:nvSpPr>
        <p:spPr>
          <a:xfrm>
            <a:off x="848544" y="1420321"/>
            <a:ext cx="4032448" cy="2800767"/>
          </a:xfrm>
          <a:prstGeom prst="rect">
            <a:avLst/>
          </a:prstGeom>
          <a:noFill/>
        </p:spPr>
        <p:txBody>
          <a:bodyPr wrap="square" rtlCol="0">
            <a:spAutoFit/>
          </a:bodyPr>
          <a:lstStyle/>
          <a:p>
            <a:pPr>
              <a:defRPr/>
            </a:pPr>
            <a:r>
              <a:rPr lang="en-US" sz="1400" b="1" dirty="0"/>
              <a:t>Common variants of the bivariate model </a:t>
            </a:r>
          </a:p>
          <a:p>
            <a:pPr>
              <a:defRPr/>
            </a:pPr>
            <a:endParaRPr lang="en-US" sz="1200" dirty="0"/>
          </a:p>
          <a:p>
            <a:pPr marL="285750" indent="-285750">
              <a:buFont typeface="Arial" panose="020B0604020202020204" pitchFamily="34" charset="0"/>
              <a:buChar char="•"/>
              <a:defRPr/>
            </a:pPr>
            <a:r>
              <a:rPr lang="en-US" sz="1200" dirty="0"/>
              <a:t>There are different ways to conceptualize the structure of genetic (A), shared environmental (C) and non-shared environmental (E) factors </a:t>
            </a:r>
          </a:p>
          <a:p>
            <a:pPr marL="285750" indent="-285750">
              <a:buFont typeface="Arial" panose="020B0604020202020204" pitchFamily="34" charset="0"/>
              <a:buChar char="•"/>
              <a:defRPr/>
            </a:pPr>
            <a:r>
              <a:rPr lang="en-US" sz="1200" dirty="0"/>
              <a:t>The here presented models can all be estimated using the “</a:t>
            </a:r>
            <a:r>
              <a:rPr lang="en-US" sz="1200" dirty="0" err="1"/>
              <a:t>umx</a:t>
            </a:r>
            <a:r>
              <a:rPr lang="en-US" sz="1200" dirty="0"/>
              <a:t>” package, for further details see Bates, </a:t>
            </a:r>
            <a:r>
              <a:rPr lang="en-US" sz="1200" dirty="0" err="1"/>
              <a:t>Maes</a:t>
            </a:r>
            <a:r>
              <a:rPr lang="en-US" sz="1200" dirty="0"/>
              <a:t> and Neale (2019) </a:t>
            </a:r>
          </a:p>
          <a:p>
            <a:pPr marL="285750" indent="-285750">
              <a:buFont typeface="Arial" panose="020B0604020202020204" pitchFamily="34" charset="0"/>
              <a:buChar char="•"/>
              <a:defRPr/>
            </a:pPr>
            <a:r>
              <a:rPr lang="en-US" sz="1200" dirty="0"/>
              <a:t>See </a:t>
            </a:r>
            <a:r>
              <a:rPr lang="de-DE" sz="1200" dirty="0" err="1"/>
              <a:t>Roysamb</a:t>
            </a:r>
            <a:r>
              <a:rPr lang="de-DE" sz="1200" dirty="0"/>
              <a:t> and </a:t>
            </a:r>
            <a:r>
              <a:rPr lang="de-DE" sz="1200" dirty="0" err="1"/>
              <a:t>Tambs</a:t>
            </a:r>
            <a:r>
              <a:rPr lang="de-DE" sz="1200" dirty="0"/>
              <a:t> (2016) </a:t>
            </a:r>
            <a:r>
              <a:rPr lang="de-DE" sz="1200" dirty="0" err="1"/>
              <a:t>for</a:t>
            </a:r>
            <a:r>
              <a:rPr lang="de-DE" sz="1200" dirty="0"/>
              <a:t> </a:t>
            </a:r>
            <a:r>
              <a:rPr lang="de-DE" sz="1200" dirty="0" err="1"/>
              <a:t>more</a:t>
            </a:r>
            <a:r>
              <a:rPr lang="de-DE" sz="1200" dirty="0"/>
              <a:t> </a:t>
            </a:r>
            <a:r>
              <a:rPr lang="de-DE" sz="1200" dirty="0" err="1"/>
              <a:t>model</a:t>
            </a:r>
            <a:r>
              <a:rPr lang="de-DE" sz="1200" dirty="0"/>
              <a:t> </a:t>
            </a:r>
            <a:r>
              <a:rPr lang="de-DE" sz="1200" dirty="0" err="1"/>
              <a:t>types</a:t>
            </a:r>
            <a:r>
              <a:rPr lang="de-DE" sz="1200" dirty="0"/>
              <a:t> and </a:t>
            </a:r>
            <a:r>
              <a:rPr lang="de-DE" sz="1200" dirty="0" err="1"/>
              <a:t>explanations</a:t>
            </a:r>
            <a:endParaRPr lang="en-US" sz="1200" dirty="0"/>
          </a:p>
          <a:p>
            <a:pPr marL="285750" indent="-285750">
              <a:buFont typeface="Arial" panose="020B0604020202020204" pitchFamily="34" charset="0"/>
              <a:buChar char="•"/>
              <a:defRPr/>
            </a:pPr>
            <a:r>
              <a:rPr lang="en-US" sz="1200" dirty="0"/>
              <a:t>The common factor model tests the hypothesis that effects (A, C and E) are mediated through one common phenotypic factor</a:t>
            </a:r>
          </a:p>
          <a:p>
            <a:endParaRPr lang="de-DE" dirty="0"/>
          </a:p>
        </p:txBody>
      </p:sp>
      <p:sp>
        <p:nvSpPr>
          <p:cNvPr id="43" name="Titel 1">
            <a:extLst>
              <a:ext uri="{FF2B5EF4-FFF2-40B4-BE49-F238E27FC236}">
                <a16:creationId xmlns:a16="http://schemas.microsoft.com/office/drawing/2014/main" id="{0252380D-2BA8-4034-8DDA-D80DFEE57D5B}"/>
              </a:ext>
            </a:extLst>
          </p:cNvPr>
          <p:cNvSpPr>
            <a:spLocks noGrp="1"/>
          </p:cNvSpPr>
          <p:nvPr/>
        </p:nvSpPr>
        <p:spPr bwMode="auto">
          <a:xfrm>
            <a:off x="414577" y="193914"/>
            <a:ext cx="8915400" cy="891108"/>
          </a:xfrm>
        </p:spPr>
        <p:txBody>
          <a:bodyPr vertOverflow="overflow" horzOverflow="clip" vert="horz" wrap="square" lIns="91440" tIns="45720" rIns="91440" bIns="45720" numCol="1" spcCol="0" rtlCol="0" fromWordArt="0" anchor="ctr" anchorCtr="0" forceAA="0" compatLnSpc="0">
            <a:normAutofit/>
          </a:bodyPr>
          <a:lstStyle>
            <a:lvl1pPr algn="ctr" defTabSz="914400">
              <a:spcBef>
                <a:spcPts val="0"/>
              </a:spcBef>
              <a:buNone/>
              <a:defRPr sz="4400">
                <a:solidFill>
                  <a:schemeClr val="tx1"/>
                </a:solidFill>
                <a:latin typeface="+mj-lt"/>
                <a:ea typeface="+mj-ea"/>
                <a:cs typeface="+mj-cs"/>
              </a:defRPr>
            </a:lvl1pPr>
          </a:lstStyle>
          <a:p>
            <a:pPr>
              <a:defRPr/>
            </a:pPr>
            <a:r>
              <a:rPr lang="de-DE" sz="3800" b="0" i="0" u="none" strike="noStrike" cap="none" spc="0" dirty="0">
                <a:solidFill>
                  <a:schemeClr val="tx1"/>
                </a:solidFill>
                <a:latin typeface="Calibri"/>
                <a:ea typeface="Arial"/>
                <a:cs typeface="Arial"/>
              </a:rPr>
              <a:t>3. </a:t>
            </a:r>
            <a:r>
              <a:rPr lang="de-DE" sz="3800" b="0" i="0" u="none" strike="noStrike" cap="none" spc="0" dirty="0" err="1">
                <a:solidFill>
                  <a:schemeClr val="tx1"/>
                </a:solidFill>
                <a:latin typeface="Calibri"/>
                <a:ea typeface="Arial"/>
                <a:cs typeface="Arial"/>
              </a:rPr>
              <a:t>Variants</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of</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the</a:t>
            </a:r>
            <a:r>
              <a:rPr lang="de-DE" sz="3800" b="0" i="0" u="none" strike="noStrike" cap="none" spc="0" dirty="0">
                <a:solidFill>
                  <a:schemeClr val="tx1"/>
                </a:solidFill>
                <a:latin typeface="Calibri"/>
                <a:ea typeface="Arial"/>
                <a:cs typeface="Arial"/>
              </a:rPr>
              <a:t> bivariate </a:t>
            </a:r>
            <a:r>
              <a:rPr lang="de-DE" sz="3800" b="0" i="0" u="none" strike="noStrike" cap="none" spc="0" dirty="0" err="1">
                <a:solidFill>
                  <a:schemeClr val="tx1"/>
                </a:solidFill>
                <a:latin typeface="Calibri"/>
                <a:ea typeface="Arial"/>
                <a:cs typeface="Arial"/>
              </a:rPr>
              <a:t>model</a:t>
            </a:r>
            <a:endParaRPr dirty="0"/>
          </a:p>
        </p:txBody>
      </p:sp>
      <p:sp>
        <p:nvSpPr>
          <p:cNvPr id="44" name="Textfeld 43">
            <a:extLst>
              <a:ext uri="{FF2B5EF4-FFF2-40B4-BE49-F238E27FC236}">
                <a16:creationId xmlns:a16="http://schemas.microsoft.com/office/drawing/2014/main" id="{969EE9A2-38C3-4F50-9326-0E970D0EC6A1}"/>
              </a:ext>
            </a:extLst>
          </p:cNvPr>
          <p:cNvSpPr txBox="1"/>
          <p:nvPr/>
        </p:nvSpPr>
        <p:spPr bwMode="auto">
          <a:xfrm>
            <a:off x="5097016" y="1412318"/>
            <a:ext cx="3235596" cy="499367"/>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1400" b="1" dirty="0"/>
              <a:t>Cholesky Model</a:t>
            </a:r>
            <a:r>
              <a:rPr lang="de-DE" sz="1400" b="1" dirty="0"/>
              <a:t> </a:t>
            </a:r>
          </a:p>
          <a:p>
            <a:pPr>
              <a:defRPr/>
            </a:pPr>
            <a:r>
              <a:rPr lang="de-DE" sz="1200" dirty="0"/>
              <a:t>…</a:t>
            </a:r>
            <a:r>
              <a:rPr lang="de-DE" sz="1200" dirty="0" err="1"/>
              <a:t>see</a:t>
            </a:r>
            <a:r>
              <a:rPr lang="de-DE" sz="1200" dirty="0"/>
              <a:t> </a:t>
            </a:r>
            <a:r>
              <a:rPr lang="de-DE" sz="1200" dirty="0" err="1"/>
              <a:t>previous</a:t>
            </a:r>
            <a:r>
              <a:rPr lang="de-DE" sz="1200" dirty="0"/>
              <a:t> </a:t>
            </a:r>
            <a:r>
              <a:rPr lang="de-DE" sz="1200" dirty="0" err="1"/>
              <a:t>slides</a:t>
            </a:r>
            <a:r>
              <a:rPr lang="de-DE" sz="1200" dirty="0"/>
              <a:t> </a:t>
            </a:r>
            <a:r>
              <a:rPr lang="de-DE" sz="1200" dirty="0" err="1"/>
              <a:t>of</a:t>
            </a:r>
            <a:r>
              <a:rPr lang="de-DE" sz="1200" dirty="0"/>
              <a:t> </a:t>
            </a:r>
            <a:r>
              <a:rPr lang="de-DE" sz="1200" dirty="0" err="1"/>
              <a:t>this</a:t>
            </a:r>
            <a:r>
              <a:rPr lang="de-DE" sz="1200" dirty="0"/>
              <a:t> </a:t>
            </a:r>
            <a:r>
              <a:rPr lang="de-DE" sz="1200" dirty="0" err="1"/>
              <a:t>presentation</a:t>
            </a:r>
            <a:endParaRPr sz="1200" dirty="0"/>
          </a:p>
        </p:txBody>
      </p:sp>
      <p:sp>
        <p:nvSpPr>
          <p:cNvPr id="45" name="Textfeld 44">
            <a:extLst>
              <a:ext uri="{FF2B5EF4-FFF2-40B4-BE49-F238E27FC236}">
                <a16:creationId xmlns:a16="http://schemas.microsoft.com/office/drawing/2014/main" id="{E7DDE4AA-D1C3-4349-A881-15806C06C91A}"/>
              </a:ext>
            </a:extLst>
          </p:cNvPr>
          <p:cNvSpPr txBox="1"/>
          <p:nvPr/>
        </p:nvSpPr>
        <p:spPr bwMode="auto">
          <a:xfrm>
            <a:off x="5097016" y="4011576"/>
            <a:ext cx="2690904" cy="3114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1400" b="1" dirty="0"/>
              <a:t>Common factor model</a:t>
            </a:r>
          </a:p>
        </p:txBody>
      </p:sp>
      <p:sp>
        <p:nvSpPr>
          <p:cNvPr id="46" name="Textfeld 45">
            <a:extLst>
              <a:ext uri="{FF2B5EF4-FFF2-40B4-BE49-F238E27FC236}">
                <a16:creationId xmlns:a16="http://schemas.microsoft.com/office/drawing/2014/main" id="{4A117B43-D4CD-40AA-AC37-9E19AC1DD56F}"/>
              </a:ext>
            </a:extLst>
          </p:cNvPr>
          <p:cNvSpPr txBox="1"/>
          <p:nvPr/>
        </p:nvSpPr>
        <p:spPr bwMode="auto">
          <a:xfrm>
            <a:off x="1120026" y="4026345"/>
            <a:ext cx="2690904" cy="3114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1400" b="1" dirty="0"/>
              <a:t>Co</a:t>
            </a:r>
            <a:r>
              <a:rPr lang="de-DE" sz="1400" b="1" dirty="0" err="1"/>
              <a:t>rrelated</a:t>
            </a:r>
            <a:r>
              <a:rPr sz="1400" b="1" dirty="0"/>
              <a:t> factor model</a:t>
            </a:r>
          </a:p>
        </p:txBody>
      </p:sp>
      <p:sp>
        <p:nvSpPr>
          <p:cNvPr id="14" name="Textfeld 13">
            <a:extLst>
              <a:ext uri="{FF2B5EF4-FFF2-40B4-BE49-F238E27FC236}">
                <a16:creationId xmlns:a16="http://schemas.microsoft.com/office/drawing/2014/main" id="{B6FCF9AB-0DAB-41DF-A757-7BB4319B1670}"/>
              </a:ext>
            </a:extLst>
          </p:cNvPr>
          <p:cNvSpPr txBox="1"/>
          <p:nvPr/>
        </p:nvSpPr>
        <p:spPr bwMode="auto">
          <a:xfrm>
            <a:off x="1056767" y="6154833"/>
            <a:ext cx="3707151" cy="276999"/>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600" b="0" i="0" u="none" strike="noStrike" kern="0" cap="none" spc="0" normalizeH="0" baseline="0" noProof="0" dirty="0" err="1">
                <a:ln>
                  <a:noFill/>
                </a:ln>
                <a:solidFill>
                  <a:prstClr val="black">
                    <a:lumMod val="50000"/>
                    <a:lumOff val="50000"/>
                  </a:prstClr>
                </a:solidFill>
                <a:effectLst/>
                <a:uLnTx/>
                <a:uFillTx/>
                <a:latin typeface="Times New Roman"/>
                <a:cs typeface="Times New Roman"/>
              </a:rPr>
              <a:t>Source:https</a:t>
            </a:r>
            <a:r>
              <a:rPr kumimoji="0" lang="de-DE" sz="600" b="0" i="0" u="none" strike="noStrike" kern="0" cap="none" spc="0" normalizeH="0" baseline="0" noProof="0" dirty="0">
                <a:ln>
                  <a:noFill/>
                </a:ln>
                <a:solidFill>
                  <a:prstClr val="black">
                    <a:lumMod val="50000"/>
                    <a:lumOff val="50000"/>
                  </a:prstClr>
                </a:solidFill>
                <a:effectLst/>
                <a:uLnTx/>
                <a:uFillTx/>
                <a:latin typeface="Times New Roman"/>
                <a:cs typeface="Times New Roman"/>
              </a:rPr>
              <a:t>://www.researchgate.net/publication/295999071_A_longitudinal_twin_study_of_specific_cognitive_abilities_in_preschool_children/figures?lo=1</a:t>
            </a:r>
            <a:endParaRPr kumimoji="0" sz="1800" b="0" i="0" u="none" strike="noStrike" kern="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18828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p:txBody>
          <a:bodyPr>
            <a:normAutofit/>
          </a:bodyPr>
          <a:lstStyle/>
          <a:p>
            <a:pPr marL="0" indent="0">
              <a:buFont typeface="Arial"/>
              <a:buNone/>
              <a:defRPr/>
            </a:pPr>
            <a:r>
              <a:rPr lang="de-DE" i="1"/>
              <a:t>Example: </a:t>
            </a:r>
            <a:endParaRPr i="1"/>
          </a:p>
          <a:p>
            <a:pPr>
              <a:defRPr/>
            </a:pPr>
            <a:r>
              <a:rPr lang="de-DE"/>
              <a:t>There is no gene for education. So, why is education so heritable?</a:t>
            </a:r>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15</a:t>
            </a:fld>
            <a:endParaRPr lang="de-DE"/>
          </a:p>
        </p:txBody>
      </p:sp>
      <p:sp>
        <p:nvSpPr>
          <p:cNvPr id="11430317"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354940745" name="Titel 1"/>
          <p:cNvSpPr>
            <a:spLocks noGrp="1"/>
          </p:cNvSpPr>
          <p:nvPr/>
        </p:nvSpPr>
        <p:spPr bwMode="auto">
          <a:xfrm>
            <a:off x="495299" y="355358"/>
            <a:ext cx="8915400" cy="624267"/>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3200"/>
              <a:t>4. Factors explaining the heritability of a trait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471489" y="5263720"/>
            <a:ext cx="8005798" cy="638730"/>
          </a:xfrm>
        </p:spPr>
        <p:txBody>
          <a:bodyPr vertOverflow="overflow" horzOverflow="clip" vert="horz" wrap="square" lIns="91440" tIns="45720" rIns="91440" bIns="45720" numCol="1" spcCol="0" rtlCol="0" fromWordArt="0" anchor="t" anchorCtr="0" forceAA="0" compatLnSpc="0">
            <a:normAutofit fontScale="55000" lnSpcReduction="20000"/>
          </a:bodyPr>
          <a:lstStyle/>
          <a:p>
            <a:pPr marL="0" indent="0">
              <a:buNone/>
              <a:defRPr/>
            </a:pPr>
            <a:r>
              <a:rPr lang="de-DE" dirty="0"/>
              <a:t>Figure 1: </a:t>
            </a:r>
            <a:r>
              <a:rPr lang="de-DE" dirty="0" err="1"/>
              <a:t>How</a:t>
            </a:r>
            <a:r>
              <a:rPr lang="de-DE" dirty="0"/>
              <a:t> genes </a:t>
            </a:r>
            <a:r>
              <a:rPr lang="de-DE" dirty="0" err="1"/>
              <a:t>affect</a:t>
            </a:r>
            <a:r>
              <a:rPr lang="de-DE" dirty="0"/>
              <a:t> social </a:t>
            </a:r>
            <a:r>
              <a:rPr lang="de-DE" dirty="0" err="1"/>
              <a:t>outcomes</a:t>
            </a:r>
            <a:r>
              <a:rPr lang="de-DE" dirty="0"/>
              <a:t> (</a:t>
            </a:r>
            <a:r>
              <a:rPr lang="de-DE" dirty="0" err="1"/>
              <a:t>modified</a:t>
            </a:r>
            <a:r>
              <a:rPr lang="de-DE" dirty="0"/>
              <a:t> </a:t>
            </a:r>
            <a:r>
              <a:rPr lang="de-DE" dirty="0" err="1"/>
              <a:t>adaption</a:t>
            </a:r>
            <a:r>
              <a:rPr lang="de-DE" dirty="0"/>
              <a:t> </a:t>
            </a:r>
            <a:r>
              <a:rPr lang="de-DE" dirty="0" err="1"/>
              <a:t>from</a:t>
            </a:r>
            <a:r>
              <a:rPr lang="de-DE" dirty="0"/>
              <a:t> Freese (2008) </a:t>
            </a:r>
          </a:p>
          <a:p>
            <a:pPr marL="0" indent="0">
              <a:buNone/>
              <a:defRPr/>
            </a:pPr>
            <a:r>
              <a:rPr lang="de-DE" dirty="0"/>
              <a:t>                 </a:t>
            </a:r>
            <a:r>
              <a:rPr lang="de-DE" dirty="0" err="1"/>
              <a:t>with</a:t>
            </a:r>
            <a:r>
              <a:rPr lang="de-DE" dirty="0"/>
              <a:t> </a:t>
            </a:r>
            <a:r>
              <a:rPr lang="de-DE" dirty="0" err="1"/>
              <a:t>no</a:t>
            </a:r>
            <a:r>
              <a:rPr lang="de-DE" dirty="0"/>
              <a:t> </a:t>
            </a:r>
            <a:r>
              <a:rPr lang="de-DE" dirty="0" err="1"/>
              <a:t>feedback</a:t>
            </a:r>
            <a:r>
              <a:rPr lang="de-DE" dirty="0"/>
              <a:t> </a:t>
            </a:r>
            <a:r>
              <a:rPr lang="de-DE" dirty="0" err="1"/>
              <a:t>effects</a:t>
            </a:r>
            <a:r>
              <a:rPr lang="de-DE" dirty="0"/>
              <a:t>)</a:t>
            </a:r>
            <a:endParaRPr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16</a:t>
            </a:fld>
            <a:endParaRPr lang="de-DE"/>
          </a:p>
        </p:txBody>
      </p:sp>
      <p:grpSp>
        <p:nvGrpSpPr>
          <p:cNvPr id="10" name="Group 4"/>
          <p:cNvGrpSpPr>
            <a:grpSpLocks noChangeAspect="1"/>
          </p:cNvGrpSpPr>
          <p:nvPr/>
        </p:nvGrpSpPr>
        <p:grpSpPr bwMode="auto">
          <a:xfrm>
            <a:off x="1077667" y="1556792"/>
            <a:ext cx="4889029" cy="3664012"/>
            <a:chOff x="988" y="618"/>
            <a:chExt cx="3987" cy="2988"/>
          </a:xfrm>
        </p:grpSpPr>
        <p:sp>
          <p:nvSpPr>
            <p:cNvPr id="11" name="AutoShape 3"/>
            <p:cNvSpPr>
              <a:spLocks noChangeAspect="1" noChangeArrowheads="1" noTextEdit="1"/>
            </p:cNvSpPr>
            <p:nvPr/>
          </p:nvSpPr>
          <p:spPr bwMode="auto">
            <a:xfrm>
              <a:off x="988" y="1008"/>
              <a:ext cx="3962" cy="2598"/>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29" name="Picture 5"/>
            <p:cNvPicPr>
              <a:picLocks noChangeAspect="1" noChangeArrowheads="1"/>
            </p:cNvPicPr>
            <p:nvPr/>
          </p:nvPicPr>
          <p:blipFill>
            <a:blip r:embed="rId2"/>
            <a:stretch/>
          </p:blipFill>
          <p:spPr bwMode="auto">
            <a:xfrm>
              <a:off x="1009" y="618"/>
              <a:ext cx="3966" cy="2602"/>
            </a:xfrm>
            <a:prstGeom prst="rect">
              <a:avLst/>
            </a:prstGeom>
            <a:noFill/>
            <a:ln>
              <a:noFill/>
            </a:ln>
          </p:spPr>
        </p:pic>
      </p:grpSp>
      <p:sp>
        <p:nvSpPr>
          <p:cNvPr id="2" name="Rechteck 1"/>
          <p:cNvSpPr/>
          <p:nvPr/>
        </p:nvSpPr>
        <p:spPr bwMode="auto">
          <a:xfrm>
            <a:off x="1103418" y="2492896"/>
            <a:ext cx="1689342" cy="2316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60026587"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329665773" name="Titel 1"/>
          <p:cNvSpPr>
            <a:spLocks noGrp="1"/>
          </p:cNvSpPr>
          <p:nvPr/>
        </p:nvSpPr>
        <p:spPr bwMode="auto">
          <a:xfrm>
            <a:off x="495298" y="322959"/>
            <a:ext cx="8915400" cy="624267"/>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3200" b="0" i="0" u="none" strike="noStrike" cap="none" spc="0">
                <a:solidFill>
                  <a:srgbClr val="000000"/>
                </a:solidFill>
                <a:latin typeface="Calibri"/>
                <a:ea typeface="Arial"/>
                <a:cs typeface="Arial"/>
              </a:rPr>
              <a:t>4. Factors explaining the heritability of a trait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2"/>
          </p:nvPr>
        </p:nvSpPr>
        <p:spPr bwMode="auto"/>
        <p:txBody>
          <a:bodyPr/>
          <a:lstStyle/>
          <a:p>
            <a:pPr>
              <a:defRPr/>
            </a:pPr>
            <a:fld id="{F26D89EF-3C3A-4E06-893E-1B74ABA00C59}" type="slidenum">
              <a:rPr lang="de-DE"/>
              <a:t>17</a:t>
            </a:fld>
            <a:endParaRPr lang="de-DE"/>
          </a:p>
        </p:txBody>
      </p:sp>
      <p:grpSp>
        <p:nvGrpSpPr>
          <p:cNvPr id="10" name="Group 4"/>
          <p:cNvGrpSpPr>
            <a:grpSpLocks noChangeAspect="1"/>
          </p:cNvGrpSpPr>
          <p:nvPr/>
        </p:nvGrpSpPr>
        <p:grpSpPr bwMode="auto">
          <a:xfrm>
            <a:off x="1077667" y="1556792"/>
            <a:ext cx="4889029" cy="3664012"/>
            <a:chOff x="988" y="618"/>
            <a:chExt cx="3987" cy="2988"/>
          </a:xfrm>
        </p:grpSpPr>
        <p:sp>
          <p:nvSpPr>
            <p:cNvPr id="11" name="AutoShape 3"/>
            <p:cNvSpPr>
              <a:spLocks noChangeAspect="1" noChangeArrowheads="1" noTextEdit="1"/>
            </p:cNvSpPr>
            <p:nvPr/>
          </p:nvSpPr>
          <p:spPr bwMode="auto">
            <a:xfrm>
              <a:off x="988" y="1008"/>
              <a:ext cx="3962" cy="2598"/>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29" name="Picture 5"/>
            <p:cNvPicPr>
              <a:picLocks noChangeAspect="1" noChangeArrowheads="1"/>
            </p:cNvPicPr>
            <p:nvPr/>
          </p:nvPicPr>
          <p:blipFill>
            <a:blip r:embed="rId2"/>
            <a:stretch/>
          </p:blipFill>
          <p:spPr bwMode="auto">
            <a:xfrm>
              <a:off x="1009" y="618"/>
              <a:ext cx="3966" cy="2602"/>
            </a:xfrm>
            <a:prstGeom prst="rect">
              <a:avLst/>
            </a:prstGeom>
            <a:noFill/>
            <a:ln>
              <a:noFill/>
            </a:ln>
          </p:spPr>
        </p:pic>
      </p:grpSp>
      <p:sp>
        <p:nvSpPr>
          <p:cNvPr id="23" name="Rechteck 22"/>
          <p:cNvSpPr/>
          <p:nvPr/>
        </p:nvSpPr>
        <p:spPr bwMode="auto">
          <a:xfrm>
            <a:off x="2763965" y="2492896"/>
            <a:ext cx="1252931" cy="4320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7" name="Rechteck 26"/>
          <p:cNvSpPr/>
          <p:nvPr/>
        </p:nvSpPr>
        <p:spPr bwMode="auto">
          <a:xfrm>
            <a:off x="2763966" y="3477111"/>
            <a:ext cx="1252930" cy="3016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8" name="Rechteck 27"/>
          <p:cNvSpPr/>
          <p:nvPr/>
        </p:nvSpPr>
        <p:spPr bwMode="auto">
          <a:xfrm>
            <a:off x="2763966" y="4392566"/>
            <a:ext cx="1252930" cy="3016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p:nvSpPr>
        <p:spPr bwMode="auto">
          <a:xfrm>
            <a:off x="920552" y="2492896"/>
            <a:ext cx="1812752" cy="2201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6" name="Rechteck 45"/>
          <p:cNvSpPr/>
          <p:nvPr/>
        </p:nvSpPr>
        <p:spPr bwMode="auto">
          <a:xfrm>
            <a:off x="471490" y="2394240"/>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(Non-)cognitive abilities, personality, …</a:t>
            </a:r>
            <a:endParaRPr/>
          </a:p>
        </p:txBody>
      </p:sp>
      <p:cxnSp>
        <p:nvCxnSpPr>
          <p:cNvPr id="50" name="Gerade Verbindung mit Pfeil 49"/>
          <p:cNvCxnSpPr>
            <a:cxnSpLocks/>
          </p:cNvCxnSpPr>
          <p:nvPr/>
        </p:nvCxnSpPr>
        <p:spPr bwMode="auto">
          <a:xfrm>
            <a:off x="1767634" y="2708920"/>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bwMode="auto">
          <a:xfrm>
            <a:off x="492440" y="3326309"/>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050">
                <a:solidFill>
                  <a:schemeClr val="tx1"/>
                </a:solidFill>
              </a:rPr>
              <a:t>Learning behavior and motivation, parent‘s/teacher‘s expectations</a:t>
            </a:r>
          </a:p>
        </p:txBody>
      </p:sp>
      <p:cxnSp>
        <p:nvCxnSpPr>
          <p:cNvPr id="54" name="Gerade Verbindung mit Pfeil 53"/>
          <p:cNvCxnSpPr>
            <a:cxnSpLocks/>
          </p:cNvCxnSpPr>
          <p:nvPr/>
        </p:nvCxnSpPr>
        <p:spPr bwMode="auto">
          <a:xfrm>
            <a:off x="1788584" y="3640989"/>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bwMode="auto">
          <a:xfrm>
            <a:off x="471490" y="4222789"/>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Education, Occupational status, Income</a:t>
            </a:r>
            <a:endParaRPr/>
          </a:p>
        </p:txBody>
      </p:sp>
      <p:cxnSp>
        <p:nvCxnSpPr>
          <p:cNvPr id="56" name="Gerade Verbindung mit Pfeil 55"/>
          <p:cNvCxnSpPr>
            <a:cxnSpLocks/>
          </p:cNvCxnSpPr>
          <p:nvPr/>
        </p:nvCxnSpPr>
        <p:spPr bwMode="auto">
          <a:xfrm>
            <a:off x="1767634" y="4537469"/>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bwMode="auto">
          <a:xfrm>
            <a:off x="2763965" y="1598562"/>
            <a:ext cx="1252931" cy="33167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8" name="Rechteck 57"/>
          <p:cNvSpPr/>
          <p:nvPr/>
        </p:nvSpPr>
        <p:spPr bwMode="auto">
          <a:xfrm>
            <a:off x="471490" y="1516294"/>
            <a:ext cx="1296144" cy="4831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A</a:t>
            </a:r>
            <a:endParaRPr/>
          </a:p>
        </p:txBody>
      </p:sp>
      <p:cxnSp>
        <p:nvCxnSpPr>
          <p:cNvPr id="59" name="Gerade Verbindung mit Pfeil 58"/>
          <p:cNvCxnSpPr>
            <a:cxnSpLocks/>
          </p:cNvCxnSpPr>
          <p:nvPr/>
        </p:nvCxnSpPr>
        <p:spPr bwMode="auto">
          <a:xfrm>
            <a:off x="1767634" y="1778704"/>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cxnSpLocks/>
            <a:stCxn id="58" idx="2"/>
            <a:endCxn id="46" idx="0"/>
          </p:cNvCxnSpPr>
          <p:nvPr/>
        </p:nvCxnSpPr>
        <p:spPr bwMode="auto">
          <a:xfrm>
            <a:off x="1119562" y="1999438"/>
            <a:ext cx="0" cy="3948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a:cxnSpLocks/>
          </p:cNvCxnSpPr>
          <p:nvPr/>
        </p:nvCxnSpPr>
        <p:spPr bwMode="auto">
          <a:xfrm>
            <a:off x="1119562" y="3023600"/>
            <a:ext cx="2455" cy="3027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cxnSpLocks/>
          </p:cNvCxnSpPr>
          <p:nvPr/>
        </p:nvCxnSpPr>
        <p:spPr bwMode="auto">
          <a:xfrm>
            <a:off x="1122017" y="3955669"/>
            <a:ext cx="0" cy="2732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bwMode="auto">
          <a:xfrm>
            <a:off x="607194" y="1078326"/>
            <a:ext cx="1066635" cy="369332"/>
          </a:xfrm>
          <a:prstGeom prst="rect">
            <a:avLst/>
          </a:prstGeom>
          <a:noFill/>
          <a:ln>
            <a:solidFill>
              <a:schemeClr val="tx1"/>
            </a:solidFill>
          </a:ln>
        </p:spPr>
        <p:txBody>
          <a:bodyPr wrap="square" rtlCol="0">
            <a:spAutoFit/>
          </a:bodyPr>
          <a:lstStyle/>
          <a:p>
            <a:pPr>
              <a:defRPr/>
            </a:pPr>
            <a:r>
              <a:rPr lang="de-DE"/>
              <a:t>Variables</a:t>
            </a:r>
            <a:endParaRPr/>
          </a:p>
        </p:txBody>
      </p:sp>
      <p:sp>
        <p:nvSpPr>
          <p:cNvPr id="30" name="Textfeld 29"/>
          <p:cNvSpPr txBox="1"/>
          <p:nvPr/>
        </p:nvSpPr>
        <p:spPr bwMode="auto">
          <a:xfrm>
            <a:off x="2851232" y="1088804"/>
            <a:ext cx="1066635" cy="369332"/>
          </a:xfrm>
          <a:prstGeom prst="rect">
            <a:avLst/>
          </a:prstGeom>
          <a:noFill/>
          <a:ln>
            <a:solidFill>
              <a:schemeClr val="tx1"/>
            </a:solidFill>
          </a:ln>
        </p:spPr>
        <p:txBody>
          <a:bodyPr wrap="square" rtlCol="0">
            <a:spAutoFit/>
          </a:bodyPr>
          <a:lstStyle/>
          <a:p>
            <a:pPr>
              <a:defRPr/>
            </a:pPr>
            <a:r>
              <a:rPr lang="de-DE"/>
              <a:t>Concepts</a:t>
            </a:r>
          </a:p>
        </p:txBody>
      </p:sp>
      <p:sp>
        <p:nvSpPr>
          <p:cNvPr id="675062388"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675725327" name="Inhaltsplatzhalter 2"/>
          <p:cNvSpPr>
            <a:spLocks noGrp="1"/>
          </p:cNvSpPr>
          <p:nvPr/>
        </p:nvSpPr>
        <p:spPr bwMode="auto">
          <a:xfrm>
            <a:off x="471489" y="5263720"/>
            <a:ext cx="8005797" cy="638730"/>
          </a:xfrm>
        </p:spPr>
        <p:txBody>
          <a:bodyPr vertOverflow="overflow" horzOverflow="clip" vert="horz" wrap="square" lIns="91440" tIns="45720" rIns="91440" bIns="45720" numCol="1" spcCol="0" rtlCol="0" fromWordArt="0" anchor="t" anchorCtr="0" forceAA="0" compatLnSpc="0">
            <a:normAutofit fontScale="55000" lnSpcReduction="20000"/>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de-DE"/>
              <a:t>Figure 1: How genes affect social outcomes (modified adaption from Freese (2008) </a:t>
            </a:r>
          </a:p>
          <a:p>
            <a:pPr marL="0" indent="0">
              <a:buNone/>
              <a:defRPr/>
            </a:pPr>
            <a:r>
              <a:rPr lang="de-DE"/>
              <a:t>                 with no feedback effects)</a:t>
            </a:r>
            <a:endParaRPr/>
          </a:p>
        </p:txBody>
      </p:sp>
      <p:sp>
        <p:nvSpPr>
          <p:cNvPr id="1710067215" name="Titel 1"/>
          <p:cNvSpPr>
            <a:spLocks noGrp="1"/>
          </p:cNvSpPr>
          <p:nvPr/>
        </p:nvSpPr>
        <p:spPr bwMode="auto">
          <a:xfrm>
            <a:off x="495298" y="355357"/>
            <a:ext cx="8915400" cy="624267"/>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3200" b="0" i="0" u="none" strike="noStrike" cap="none" spc="0">
                <a:solidFill>
                  <a:srgbClr val="000000"/>
                </a:solidFill>
                <a:latin typeface="Calibri"/>
                <a:ea typeface="Arial"/>
                <a:cs typeface="Arial"/>
              </a:rPr>
              <a:t>4. Factors explaining the heritability of a trait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4"/>
          <p:cNvSpPr>
            <a:spLocks noGrp="1"/>
          </p:cNvSpPr>
          <p:nvPr>
            <p:ph type="sldNum" sz="quarter" idx="12"/>
          </p:nvPr>
        </p:nvSpPr>
        <p:spPr bwMode="auto"/>
        <p:txBody>
          <a:bodyPr/>
          <a:lstStyle/>
          <a:p>
            <a:pPr>
              <a:defRPr/>
            </a:pPr>
            <a:fld id="{F26D89EF-3C3A-4E06-893E-1B74ABA00C59}" type="slidenum">
              <a:rPr lang="de-DE"/>
              <a:t>18</a:t>
            </a:fld>
            <a:endParaRPr lang="de-DE"/>
          </a:p>
        </p:txBody>
      </p:sp>
      <p:grpSp>
        <p:nvGrpSpPr>
          <p:cNvPr id="10" name="Group 4"/>
          <p:cNvGrpSpPr>
            <a:grpSpLocks noChangeAspect="1"/>
          </p:cNvGrpSpPr>
          <p:nvPr/>
        </p:nvGrpSpPr>
        <p:grpSpPr bwMode="auto">
          <a:xfrm>
            <a:off x="1077667" y="1556792"/>
            <a:ext cx="4889029" cy="3664012"/>
            <a:chOff x="988" y="618"/>
            <a:chExt cx="3987" cy="2988"/>
          </a:xfrm>
        </p:grpSpPr>
        <p:sp>
          <p:nvSpPr>
            <p:cNvPr id="11" name="AutoShape 3"/>
            <p:cNvSpPr>
              <a:spLocks noChangeAspect="1" noChangeArrowheads="1" noTextEdit="1"/>
            </p:cNvSpPr>
            <p:nvPr/>
          </p:nvSpPr>
          <p:spPr bwMode="auto">
            <a:xfrm>
              <a:off x="988" y="1008"/>
              <a:ext cx="3962" cy="2598"/>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29" name="Picture 5"/>
            <p:cNvPicPr>
              <a:picLocks noChangeAspect="1" noChangeArrowheads="1"/>
            </p:cNvPicPr>
            <p:nvPr/>
          </p:nvPicPr>
          <p:blipFill>
            <a:blip r:embed="rId2"/>
            <a:stretch/>
          </p:blipFill>
          <p:spPr bwMode="auto">
            <a:xfrm>
              <a:off x="1009" y="618"/>
              <a:ext cx="3966" cy="2602"/>
            </a:xfrm>
            <a:prstGeom prst="rect">
              <a:avLst/>
            </a:prstGeom>
            <a:noFill/>
            <a:ln>
              <a:noFill/>
            </a:ln>
          </p:spPr>
        </p:pic>
      </p:grpSp>
      <p:sp>
        <p:nvSpPr>
          <p:cNvPr id="12" name="Rechteck 11"/>
          <p:cNvSpPr/>
          <p:nvPr/>
        </p:nvSpPr>
        <p:spPr bwMode="auto">
          <a:xfrm>
            <a:off x="4545706" y="1767906"/>
            <a:ext cx="1420990" cy="2741214"/>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de-DE"/>
          </a:p>
        </p:txBody>
      </p:sp>
      <p:cxnSp>
        <p:nvCxnSpPr>
          <p:cNvPr id="15" name="Gerade Verbindung mit Pfeil 14"/>
          <p:cNvCxnSpPr>
            <a:cxnSpLocks/>
          </p:cNvCxnSpPr>
          <p:nvPr/>
        </p:nvCxnSpPr>
        <p:spPr bwMode="auto">
          <a:xfrm>
            <a:off x="5241032" y="1417638"/>
            <a:ext cx="0" cy="35026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Gerader Verbinder 18"/>
          <p:cNvCxnSpPr>
            <a:cxnSpLocks/>
          </p:cNvCxnSpPr>
          <p:nvPr/>
        </p:nvCxnSpPr>
        <p:spPr bwMode="auto">
          <a:xfrm>
            <a:off x="5241032" y="1417638"/>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bwMode="auto">
          <a:xfrm>
            <a:off x="7185248" y="1223744"/>
            <a:ext cx="1944214" cy="1815882"/>
          </a:xfrm>
          <a:prstGeom prst="rect">
            <a:avLst/>
          </a:prstGeom>
          <a:noFill/>
          <a:ln>
            <a:solidFill>
              <a:srgbClr val="FF0000"/>
            </a:solidFill>
          </a:ln>
        </p:spPr>
        <p:txBody>
          <a:bodyPr wrap="square" rtlCol="0">
            <a:spAutoFit/>
          </a:bodyPr>
          <a:lstStyle/>
          <a:p>
            <a:pPr>
              <a:defRPr/>
            </a:pPr>
            <a:r>
              <a:rPr lang="de-DE" sz="1400"/>
              <a:t>Opportunity to moderate the genetic effect at different levels (GxE). </a:t>
            </a:r>
            <a:endParaRPr/>
          </a:p>
          <a:p>
            <a:pPr>
              <a:defRPr/>
            </a:pPr>
            <a:r>
              <a:rPr lang="de-DE" sz="1400"/>
              <a:t>Different time points along the genetic effect – maybe with different results?</a:t>
            </a:r>
            <a:endParaRPr/>
          </a:p>
        </p:txBody>
      </p:sp>
      <p:sp>
        <p:nvSpPr>
          <p:cNvPr id="23" name="Rechteck 22"/>
          <p:cNvSpPr/>
          <p:nvPr/>
        </p:nvSpPr>
        <p:spPr bwMode="auto">
          <a:xfrm>
            <a:off x="2763965" y="2492896"/>
            <a:ext cx="1252931" cy="4320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7" name="Rechteck 26"/>
          <p:cNvSpPr/>
          <p:nvPr/>
        </p:nvSpPr>
        <p:spPr bwMode="auto">
          <a:xfrm>
            <a:off x="2763966" y="3477111"/>
            <a:ext cx="1252930" cy="3016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8" name="Rechteck 27"/>
          <p:cNvSpPr/>
          <p:nvPr/>
        </p:nvSpPr>
        <p:spPr bwMode="auto">
          <a:xfrm>
            <a:off x="2763966" y="4392566"/>
            <a:ext cx="1252930" cy="3016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p:nvSpPr>
        <p:spPr bwMode="auto">
          <a:xfrm>
            <a:off x="920552" y="2492896"/>
            <a:ext cx="1812752" cy="2201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6" name="Rechteck 45"/>
          <p:cNvSpPr/>
          <p:nvPr/>
        </p:nvSpPr>
        <p:spPr bwMode="auto">
          <a:xfrm>
            <a:off x="471490" y="2394240"/>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(Non-)cognitive abilities, personality, …</a:t>
            </a:r>
            <a:endParaRPr/>
          </a:p>
        </p:txBody>
      </p:sp>
      <p:cxnSp>
        <p:nvCxnSpPr>
          <p:cNvPr id="50" name="Gerade Verbindung mit Pfeil 49"/>
          <p:cNvCxnSpPr>
            <a:cxnSpLocks/>
          </p:cNvCxnSpPr>
          <p:nvPr/>
        </p:nvCxnSpPr>
        <p:spPr bwMode="auto">
          <a:xfrm>
            <a:off x="1767634" y="2708920"/>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bwMode="auto">
          <a:xfrm>
            <a:off x="492440" y="3326309"/>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050">
                <a:solidFill>
                  <a:schemeClr val="tx1"/>
                </a:solidFill>
              </a:rPr>
              <a:t>Learning behavior and motivation, parent‘s/teacher‘s expectations</a:t>
            </a:r>
          </a:p>
        </p:txBody>
      </p:sp>
      <p:cxnSp>
        <p:nvCxnSpPr>
          <p:cNvPr id="54" name="Gerade Verbindung mit Pfeil 53"/>
          <p:cNvCxnSpPr>
            <a:cxnSpLocks/>
          </p:cNvCxnSpPr>
          <p:nvPr/>
        </p:nvCxnSpPr>
        <p:spPr bwMode="auto">
          <a:xfrm>
            <a:off x="1788584" y="3640989"/>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bwMode="auto">
          <a:xfrm>
            <a:off x="471490" y="4222789"/>
            <a:ext cx="1296144" cy="6293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Education, Occupational status, Income</a:t>
            </a:r>
            <a:endParaRPr/>
          </a:p>
        </p:txBody>
      </p:sp>
      <p:cxnSp>
        <p:nvCxnSpPr>
          <p:cNvPr id="56" name="Gerade Verbindung mit Pfeil 55"/>
          <p:cNvCxnSpPr>
            <a:cxnSpLocks/>
          </p:cNvCxnSpPr>
          <p:nvPr/>
        </p:nvCxnSpPr>
        <p:spPr bwMode="auto">
          <a:xfrm>
            <a:off x="1767634" y="4537469"/>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bwMode="auto">
          <a:xfrm>
            <a:off x="2763965" y="1598562"/>
            <a:ext cx="1252931" cy="33167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8" name="Rechteck 57"/>
          <p:cNvSpPr/>
          <p:nvPr/>
        </p:nvSpPr>
        <p:spPr bwMode="auto">
          <a:xfrm>
            <a:off x="471490" y="1516294"/>
            <a:ext cx="1296144" cy="4831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200">
                <a:solidFill>
                  <a:schemeClr val="tx1"/>
                </a:solidFill>
              </a:rPr>
              <a:t>A</a:t>
            </a:r>
            <a:endParaRPr/>
          </a:p>
        </p:txBody>
      </p:sp>
      <p:cxnSp>
        <p:nvCxnSpPr>
          <p:cNvPr id="59" name="Gerade Verbindung mit Pfeil 58"/>
          <p:cNvCxnSpPr>
            <a:cxnSpLocks/>
          </p:cNvCxnSpPr>
          <p:nvPr/>
        </p:nvCxnSpPr>
        <p:spPr bwMode="auto">
          <a:xfrm>
            <a:off x="1767634" y="1778704"/>
            <a:ext cx="9963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cxnSpLocks/>
            <a:stCxn id="58" idx="2"/>
            <a:endCxn id="46" idx="0"/>
          </p:cNvCxnSpPr>
          <p:nvPr/>
        </p:nvCxnSpPr>
        <p:spPr bwMode="auto">
          <a:xfrm>
            <a:off x="1119562" y="1999438"/>
            <a:ext cx="0" cy="3948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a:cxnSpLocks/>
          </p:cNvCxnSpPr>
          <p:nvPr/>
        </p:nvCxnSpPr>
        <p:spPr bwMode="auto">
          <a:xfrm>
            <a:off x="1119562" y="3023600"/>
            <a:ext cx="2455" cy="3027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cxnSpLocks/>
          </p:cNvCxnSpPr>
          <p:nvPr/>
        </p:nvCxnSpPr>
        <p:spPr bwMode="auto">
          <a:xfrm>
            <a:off x="1122017" y="3955669"/>
            <a:ext cx="0" cy="2732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bwMode="auto">
          <a:xfrm>
            <a:off x="607194" y="1078326"/>
            <a:ext cx="1066635" cy="369332"/>
          </a:xfrm>
          <a:prstGeom prst="rect">
            <a:avLst/>
          </a:prstGeom>
          <a:noFill/>
          <a:ln>
            <a:solidFill>
              <a:schemeClr val="tx1"/>
            </a:solidFill>
          </a:ln>
        </p:spPr>
        <p:txBody>
          <a:bodyPr wrap="square" rtlCol="0">
            <a:spAutoFit/>
          </a:bodyPr>
          <a:lstStyle/>
          <a:p>
            <a:pPr>
              <a:defRPr/>
            </a:pPr>
            <a:r>
              <a:rPr lang="de-DE"/>
              <a:t>Variables</a:t>
            </a:r>
            <a:endParaRPr/>
          </a:p>
        </p:txBody>
      </p:sp>
      <p:sp>
        <p:nvSpPr>
          <p:cNvPr id="30" name="Textfeld 29"/>
          <p:cNvSpPr txBox="1"/>
          <p:nvPr/>
        </p:nvSpPr>
        <p:spPr bwMode="auto">
          <a:xfrm>
            <a:off x="2851232" y="1088804"/>
            <a:ext cx="1066635" cy="369332"/>
          </a:xfrm>
          <a:prstGeom prst="rect">
            <a:avLst/>
          </a:prstGeom>
          <a:noFill/>
          <a:ln>
            <a:solidFill>
              <a:schemeClr val="tx1"/>
            </a:solidFill>
          </a:ln>
        </p:spPr>
        <p:txBody>
          <a:bodyPr wrap="square" rtlCol="0">
            <a:spAutoFit/>
          </a:bodyPr>
          <a:lstStyle/>
          <a:p>
            <a:pPr>
              <a:defRPr/>
            </a:pPr>
            <a:r>
              <a:rPr lang="de-DE"/>
              <a:t>Concepts</a:t>
            </a:r>
          </a:p>
        </p:txBody>
      </p:sp>
      <p:sp>
        <p:nvSpPr>
          <p:cNvPr id="1486874603"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052664061" name="Inhaltsplatzhalter 2"/>
          <p:cNvSpPr>
            <a:spLocks noGrp="1"/>
          </p:cNvSpPr>
          <p:nvPr/>
        </p:nvSpPr>
        <p:spPr bwMode="auto">
          <a:xfrm>
            <a:off x="471489" y="5263720"/>
            <a:ext cx="8005797" cy="638730"/>
          </a:xfrm>
        </p:spPr>
        <p:txBody>
          <a:bodyPr vertOverflow="overflow" horzOverflow="clip" vert="horz" wrap="square" lIns="91440" tIns="45720" rIns="91440" bIns="45720" numCol="1" spcCol="0" rtlCol="0" fromWordArt="0" anchor="t" anchorCtr="0" forceAA="0" compatLnSpc="0">
            <a:normAutofit fontScale="55000" lnSpcReduction="20000"/>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de-DE"/>
              <a:t>Figure 1: How genes affect social outcomes (modified adaption from Freese (2008) </a:t>
            </a:r>
          </a:p>
          <a:p>
            <a:pPr marL="0" indent="0">
              <a:buNone/>
              <a:defRPr/>
            </a:pPr>
            <a:r>
              <a:rPr lang="de-DE"/>
              <a:t>                 with no feedback effects)</a:t>
            </a:r>
            <a:endParaRPr/>
          </a:p>
        </p:txBody>
      </p:sp>
      <p:sp>
        <p:nvSpPr>
          <p:cNvPr id="1158388024" name="Titel 1"/>
          <p:cNvSpPr>
            <a:spLocks noGrp="1"/>
          </p:cNvSpPr>
          <p:nvPr/>
        </p:nvSpPr>
        <p:spPr bwMode="auto">
          <a:xfrm>
            <a:off x="495298" y="355357"/>
            <a:ext cx="8915400" cy="624267"/>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3200" b="0" i="0" u="none" strike="noStrike" cap="none" spc="0">
                <a:solidFill>
                  <a:srgbClr val="000000"/>
                </a:solidFill>
                <a:latin typeface="Calibri"/>
                <a:ea typeface="Arial"/>
                <a:cs typeface="Arial"/>
              </a:rPr>
              <a:t>4. Factors explaining the heritability of a trait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340677" y="1600202"/>
            <a:ext cx="9070021" cy="4525962"/>
          </a:xfrm>
        </p:spPr>
        <p:txBody>
          <a:bodyPr vertOverflow="overflow" horzOverflow="clip" vert="horz" wrap="square" lIns="91440" tIns="45720" rIns="91440" bIns="45720" numCol="1" spcCol="0" rtlCol="0" fromWordArt="0" anchor="t" anchorCtr="0" forceAA="0" compatLnSpc="0">
            <a:noAutofit/>
          </a:bodyPr>
          <a:lstStyle/>
          <a:p>
            <a:pPr marL="0" indent="0">
              <a:buNone/>
              <a:defRPr/>
            </a:pPr>
            <a:r>
              <a:rPr lang="de-DE" sz="2000" dirty="0" err="1"/>
              <a:t>Commonly</a:t>
            </a:r>
            <a:r>
              <a:rPr lang="de-DE" sz="2000" dirty="0"/>
              <a:t>, </a:t>
            </a:r>
            <a:r>
              <a:rPr lang="de-DE" sz="2000" dirty="0" err="1"/>
              <a:t>three</a:t>
            </a:r>
            <a:r>
              <a:rPr lang="de-DE" sz="2000" dirty="0"/>
              <a:t> </a:t>
            </a:r>
            <a:r>
              <a:rPr lang="de-DE" sz="2000" dirty="0" err="1"/>
              <a:t>types</a:t>
            </a:r>
            <a:r>
              <a:rPr lang="de-DE" sz="2000" dirty="0"/>
              <a:t> </a:t>
            </a:r>
            <a:r>
              <a:rPr lang="de-DE" sz="2000" dirty="0" err="1"/>
              <a:t>of</a:t>
            </a:r>
            <a:r>
              <a:rPr lang="de-DE" sz="2000" dirty="0"/>
              <a:t> </a:t>
            </a:r>
            <a:r>
              <a:rPr lang="de-DE" sz="2000" dirty="0" err="1"/>
              <a:t>rGE</a:t>
            </a:r>
            <a:r>
              <a:rPr lang="de-DE" sz="2000" dirty="0"/>
              <a:t> </a:t>
            </a:r>
            <a:r>
              <a:rPr lang="de-DE" sz="2000" dirty="0" err="1"/>
              <a:t>are</a:t>
            </a:r>
            <a:r>
              <a:rPr lang="de-DE" sz="2000" dirty="0"/>
              <a:t> </a:t>
            </a:r>
            <a:r>
              <a:rPr lang="de-DE" sz="2000" dirty="0" err="1"/>
              <a:t>distinguished</a:t>
            </a:r>
            <a:r>
              <a:rPr lang="de-DE" sz="2000" dirty="0"/>
              <a:t> (Plomin et al. 1977):</a:t>
            </a:r>
            <a:endParaRPr sz="2000" dirty="0"/>
          </a:p>
          <a:p>
            <a:pPr>
              <a:defRPr/>
            </a:pPr>
            <a:endParaRPr lang="de-DE" sz="2000" dirty="0"/>
          </a:p>
          <a:p>
            <a:pPr>
              <a:defRPr/>
            </a:pPr>
            <a:r>
              <a:rPr lang="de-DE" sz="2000" b="1" i="0" dirty="0"/>
              <a:t>Passive</a:t>
            </a:r>
            <a:r>
              <a:rPr lang="de-DE" sz="2000" dirty="0"/>
              <a:t> </a:t>
            </a:r>
            <a:r>
              <a:rPr lang="de-DE" sz="2000" dirty="0" err="1"/>
              <a:t>rGE</a:t>
            </a:r>
            <a:r>
              <a:rPr lang="de-DE" sz="2000" dirty="0"/>
              <a:t>: </a:t>
            </a:r>
            <a:r>
              <a:rPr lang="de-DE" sz="2000" dirty="0" err="1"/>
              <a:t>Parents</a:t>
            </a:r>
            <a:r>
              <a:rPr lang="de-DE" sz="2000" dirty="0"/>
              <a:t> pass </a:t>
            </a:r>
            <a:r>
              <a:rPr lang="de-DE" sz="2000" dirty="0" err="1"/>
              <a:t>their</a:t>
            </a:r>
            <a:r>
              <a:rPr lang="de-DE" sz="2000" dirty="0"/>
              <a:t> genes </a:t>
            </a:r>
            <a:r>
              <a:rPr lang="de-DE" sz="2000" dirty="0" err="1"/>
              <a:t>to</a:t>
            </a:r>
            <a:r>
              <a:rPr lang="de-DE" sz="2000" dirty="0"/>
              <a:t> </a:t>
            </a:r>
            <a:r>
              <a:rPr lang="de-DE" sz="2000" dirty="0" err="1"/>
              <a:t>their</a:t>
            </a:r>
            <a:r>
              <a:rPr lang="de-DE" sz="2000" dirty="0"/>
              <a:t> </a:t>
            </a:r>
            <a:r>
              <a:rPr lang="de-DE" sz="2000" dirty="0" err="1"/>
              <a:t>children</a:t>
            </a:r>
            <a:r>
              <a:rPr lang="de-DE" sz="2000" dirty="0"/>
              <a:t> and </a:t>
            </a:r>
            <a:r>
              <a:rPr lang="de-DE" sz="2000" dirty="0" err="1"/>
              <a:t>manipulate</a:t>
            </a:r>
            <a:r>
              <a:rPr lang="de-DE" sz="2000" dirty="0"/>
              <a:t> </a:t>
            </a:r>
            <a:r>
              <a:rPr lang="de-DE" sz="2000" dirty="0" err="1"/>
              <a:t>their</a:t>
            </a:r>
            <a:r>
              <a:rPr lang="de-DE" sz="2000" dirty="0"/>
              <a:t> </a:t>
            </a:r>
            <a:r>
              <a:rPr lang="de-DE" sz="2000" dirty="0" err="1"/>
              <a:t>rearing</a:t>
            </a:r>
            <a:r>
              <a:rPr lang="de-DE" sz="2000" dirty="0"/>
              <a:t> </a:t>
            </a:r>
            <a:r>
              <a:rPr lang="de-DE" sz="2000" dirty="0" err="1"/>
              <a:t>environment</a:t>
            </a:r>
            <a:r>
              <a:rPr lang="de-DE" sz="2000" dirty="0"/>
              <a:t>, </a:t>
            </a:r>
            <a:r>
              <a:rPr lang="de-DE" sz="2000" dirty="0" err="1"/>
              <a:t>leading</a:t>
            </a:r>
            <a:r>
              <a:rPr lang="de-DE" sz="2000" dirty="0"/>
              <a:t> </a:t>
            </a:r>
            <a:r>
              <a:rPr lang="de-DE" sz="2000" dirty="0" err="1"/>
              <a:t>to</a:t>
            </a:r>
            <a:r>
              <a:rPr lang="de-DE" sz="2000" dirty="0"/>
              <a:t> a </a:t>
            </a:r>
            <a:r>
              <a:rPr lang="de-DE" sz="2000" dirty="0" err="1"/>
              <a:t>correlation</a:t>
            </a:r>
            <a:r>
              <a:rPr lang="de-DE" sz="2000" dirty="0"/>
              <a:t> </a:t>
            </a:r>
            <a:r>
              <a:rPr lang="de-DE" sz="2000" dirty="0" err="1"/>
              <a:t>between</a:t>
            </a:r>
            <a:r>
              <a:rPr lang="de-DE" sz="2000" dirty="0"/>
              <a:t> </a:t>
            </a:r>
            <a:r>
              <a:rPr lang="de-DE" sz="2000" dirty="0" err="1"/>
              <a:t>children‘s</a:t>
            </a:r>
            <a:r>
              <a:rPr lang="de-DE" sz="2000" dirty="0"/>
              <a:t> </a:t>
            </a:r>
            <a:r>
              <a:rPr lang="de-DE" sz="2000" dirty="0" err="1"/>
              <a:t>genotype</a:t>
            </a:r>
            <a:r>
              <a:rPr lang="de-DE" sz="2000" dirty="0"/>
              <a:t> and </a:t>
            </a:r>
            <a:r>
              <a:rPr lang="de-DE" sz="2000" dirty="0" err="1"/>
              <a:t>their</a:t>
            </a:r>
            <a:r>
              <a:rPr lang="de-DE" sz="2000" dirty="0"/>
              <a:t> </a:t>
            </a:r>
            <a:r>
              <a:rPr lang="de-DE" sz="2000" dirty="0" err="1"/>
              <a:t>rearing</a:t>
            </a:r>
            <a:r>
              <a:rPr lang="de-DE" sz="2000" dirty="0"/>
              <a:t> </a:t>
            </a:r>
            <a:r>
              <a:rPr lang="de-DE" sz="2000" dirty="0" err="1"/>
              <a:t>environment</a:t>
            </a:r>
            <a:endParaRPr lang="de-DE" sz="2000" dirty="0"/>
          </a:p>
          <a:p>
            <a:pPr>
              <a:defRPr/>
            </a:pPr>
            <a:endParaRPr lang="de-DE" sz="2000" dirty="0"/>
          </a:p>
          <a:p>
            <a:pPr>
              <a:defRPr/>
            </a:pPr>
            <a:r>
              <a:rPr lang="de-DE" sz="2000" b="1" dirty="0" err="1"/>
              <a:t>Active</a:t>
            </a:r>
            <a:r>
              <a:rPr lang="de-DE" sz="2000" b="1" dirty="0"/>
              <a:t> </a:t>
            </a:r>
            <a:r>
              <a:rPr lang="de-DE" sz="2000" dirty="0" err="1"/>
              <a:t>rGE</a:t>
            </a:r>
            <a:r>
              <a:rPr lang="de-DE" sz="2000" dirty="0"/>
              <a:t>: </a:t>
            </a:r>
            <a:r>
              <a:rPr lang="de-DE" sz="2000" dirty="0" err="1"/>
              <a:t>Individuals</a:t>
            </a:r>
            <a:r>
              <a:rPr lang="de-DE" sz="2000" dirty="0"/>
              <a:t> </a:t>
            </a:r>
            <a:r>
              <a:rPr lang="de-DE" sz="2000" dirty="0" err="1"/>
              <a:t>select</a:t>
            </a:r>
            <a:r>
              <a:rPr lang="de-DE" sz="2000" dirty="0"/>
              <a:t> </a:t>
            </a:r>
            <a:r>
              <a:rPr lang="de-DE" sz="2000" dirty="0" err="1"/>
              <a:t>themselves</a:t>
            </a:r>
            <a:r>
              <a:rPr lang="de-DE" sz="2000" dirty="0"/>
              <a:t> </a:t>
            </a:r>
            <a:r>
              <a:rPr lang="de-DE" sz="2000" dirty="0" err="1"/>
              <a:t>into</a:t>
            </a:r>
            <a:r>
              <a:rPr lang="de-DE" sz="2000" dirty="0"/>
              <a:t> </a:t>
            </a:r>
            <a:r>
              <a:rPr lang="de-DE" sz="2000" dirty="0" err="1"/>
              <a:t>environments</a:t>
            </a:r>
            <a:r>
              <a:rPr lang="de-DE" sz="2000" dirty="0"/>
              <a:t> </a:t>
            </a:r>
            <a:r>
              <a:rPr lang="de-DE" sz="2000" dirty="0" err="1"/>
              <a:t>based</a:t>
            </a:r>
            <a:r>
              <a:rPr lang="de-DE" sz="2000" dirty="0"/>
              <a:t> on </a:t>
            </a:r>
            <a:r>
              <a:rPr lang="de-DE" sz="2000" dirty="0" err="1"/>
              <a:t>their</a:t>
            </a:r>
            <a:r>
              <a:rPr lang="de-DE" sz="2000" dirty="0"/>
              <a:t> </a:t>
            </a:r>
            <a:r>
              <a:rPr lang="de-DE" sz="2000" dirty="0" err="1"/>
              <a:t>genotype</a:t>
            </a:r>
            <a:r>
              <a:rPr lang="de-DE" sz="2000" dirty="0"/>
              <a:t>, </a:t>
            </a:r>
            <a:r>
              <a:rPr lang="de-DE" sz="2000" dirty="0" err="1"/>
              <a:t>leading</a:t>
            </a:r>
            <a:r>
              <a:rPr lang="de-DE" sz="2000" dirty="0"/>
              <a:t> </a:t>
            </a:r>
            <a:r>
              <a:rPr lang="de-DE" sz="2000" dirty="0" err="1"/>
              <a:t>to</a:t>
            </a:r>
            <a:r>
              <a:rPr lang="de-DE" sz="2000" dirty="0"/>
              <a:t> a </a:t>
            </a:r>
            <a:r>
              <a:rPr lang="de-DE" sz="2000" dirty="0" err="1"/>
              <a:t>correlation</a:t>
            </a:r>
            <a:r>
              <a:rPr lang="de-DE" sz="2000" dirty="0"/>
              <a:t> </a:t>
            </a:r>
            <a:r>
              <a:rPr lang="de-DE" sz="2000" dirty="0" err="1"/>
              <a:t>between</a:t>
            </a:r>
            <a:r>
              <a:rPr lang="de-DE" sz="2000" dirty="0"/>
              <a:t> </a:t>
            </a:r>
            <a:r>
              <a:rPr lang="de-DE" sz="2000" dirty="0" err="1"/>
              <a:t>the</a:t>
            </a:r>
            <a:r>
              <a:rPr lang="de-DE" sz="2000" dirty="0"/>
              <a:t> </a:t>
            </a:r>
            <a:r>
              <a:rPr lang="de-DE" sz="2000" dirty="0" err="1"/>
              <a:t>individual‘s</a:t>
            </a:r>
            <a:r>
              <a:rPr lang="de-DE" sz="2000" dirty="0"/>
              <a:t> </a:t>
            </a:r>
            <a:r>
              <a:rPr lang="de-DE" sz="2000" dirty="0" err="1"/>
              <a:t>genotype</a:t>
            </a:r>
            <a:r>
              <a:rPr lang="de-DE" sz="2000" dirty="0"/>
              <a:t> and </a:t>
            </a:r>
            <a:r>
              <a:rPr lang="de-DE" sz="2000" dirty="0" err="1"/>
              <a:t>the</a:t>
            </a:r>
            <a:r>
              <a:rPr lang="de-DE" sz="2000" dirty="0"/>
              <a:t> environmental </a:t>
            </a:r>
            <a:r>
              <a:rPr lang="de-DE" sz="2000" dirty="0" err="1"/>
              <a:t>exposure</a:t>
            </a:r>
            <a:endParaRPr lang="de-DE" sz="2000" dirty="0"/>
          </a:p>
          <a:p>
            <a:pPr>
              <a:defRPr/>
            </a:pPr>
            <a:endParaRPr lang="de-DE" sz="2000" dirty="0"/>
          </a:p>
          <a:p>
            <a:pPr>
              <a:defRPr/>
            </a:pPr>
            <a:r>
              <a:rPr lang="de-DE" sz="2000" b="1" dirty="0" err="1"/>
              <a:t>Evocative</a:t>
            </a:r>
            <a:r>
              <a:rPr lang="de-DE" sz="2000" b="1" dirty="0"/>
              <a:t> </a:t>
            </a:r>
            <a:r>
              <a:rPr lang="de-DE" sz="2000" dirty="0" err="1"/>
              <a:t>rGE</a:t>
            </a:r>
            <a:r>
              <a:rPr lang="de-DE" sz="2000" dirty="0"/>
              <a:t>: </a:t>
            </a:r>
            <a:r>
              <a:rPr lang="de-DE" sz="2000" dirty="0" err="1"/>
              <a:t>Individuals</a:t>
            </a:r>
            <a:r>
              <a:rPr lang="de-DE" sz="2000" dirty="0"/>
              <a:t> </a:t>
            </a:r>
            <a:r>
              <a:rPr lang="de-DE" sz="2000" dirty="0" err="1"/>
              <a:t>evoke</a:t>
            </a:r>
            <a:r>
              <a:rPr lang="de-DE" sz="2000" dirty="0"/>
              <a:t> </a:t>
            </a:r>
            <a:r>
              <a:rPr lang="de-DE" sz="2000" dirty="0" err="1"/>
              <a:t>reactions</a:t>
            </a:r>
            <a:r>
              <a:rPr lang="de-DE" sz="2000" dirty="0"/>
              <a:t> </a:t>
            </a:r>
            <a:r>
              <a:rPr lang="de-DE" sz="2000" dirty="0" err="1"/>
              <a:t>based</a:t>
            </a:r>
            <a:r>
              <a:rPr lang="de-DE" sz="2000" dirty="0"/>
              <a:t> on </a:t>
            </a:r>
            <a:r>
              <a:rPr lang="de-DE" sz="2000" dirty="0" err="1"/>
              <a:t>their</a:t>
            </a:r>
            <a:r>
              <a:rPr lang="de-DE" sz="2000" dirty="0"/>
              <a:t> </a:t>
            </a:r>
            <a:r>
              <a:rPr lang="de-DE" sz="2000" dirty="0" err="1"/>
              <a:t>genotype</a:t>
            </a:r>
            <a:r>
              <a:rPr lang="de-DE" sz="2000" dirty="0"/>
              <a:t>, </a:t>
            </a:r>
            <a:r>
              <a:rPr lang="de-DE" sz="2000" dirty="0" err="1"/>
              <a:t>leading</a:t>
            </a:r>
            <a:r>
              <a:rPr lang="de-DE" sz="2000" dirty="0"/>
              <a:t> </a:t>
            </a:r>
            <a:r>
              <a:rPr lang="de-DE" sz="2000" dirty="0" err="1"/>
              <a:t>to</a:t>
            </a:r>
            <a:r>
              <a:rPr lang="de-DE" sz="2000" dirty="0"/>
              <a:t> a </a:t>
            </a:r>
            <a:r>
              <a:rPr lang="de-DE" sz="2000" dirty="0" err="1"/>
              <a:t>correlation</a:t>
            </a:r>
            <a:r>
              <a:rPr lang="de-DE" sz="2000" dirty="0"/>
              <a:t> </a:t>
            </a:r>
            <a:r>
              <a:rPr lang="de-DE" sz="2000" dirty="0" err="1"/>
              <a:t>between</a:t>
            </a:r>
            <a:r>
              <a:rPr lang="de-DE" sz="2000" dirty="0"/>
              <a:t> </a:t>
            </a:r>
            <a:r>
              <a:rPr lang="de-DE" sz="2000" dirty="0" err="1"/>
              <a:t>the</a:t>
            </a:r>
            <a:r>
              <a:rPr lang="de-DE" sz="2000" dirty="0"/>
              <a:t> </a:t>
            </a:r>
            <a:r>
              <a:rPr lang="de-DE" sz="2000" dirty="0" err="1"/>
              <a:t>individual‘s</a:t>
            </a:r>
            <a:r>
              <a:rPr lang="de-DE" sz="2000" dirty="0"/>
              <a:t> </a:t>
            </a:r>
            <a:r>
              <a:rPr lang="de-DE" sz="2000" dirty="0" err="1"/>
              <a:t>genotype</a:t>
            </a:r>
            <a:r>
              <a:rPr lang="de-DE" sz="2000" dirty="0"/>
              <a:t> and </a:t>
            </a:r>
            <a:r>
              <a:rPr lang="de-DE" sz="2000" dirty="0" err="1"/>
              <a:t>the</a:t>
            </a:r>
            <a:r>
              <a:rPr lang="de-DE" sz="2000" dirty="0"/>
              <a:t> environmental </a:t>
            </a:r>
            <a:r>
              <a:rPr lang="de-DE" sz="2000" dirty="0" err="1"/>
              <a:t>response</a:t>
            </a:r>
            <a:endParaRPr lang="de-DE" sz="2000" dirty="0"/>
          </a:p>
          <a:p>
            <a:pPr>
              <a:buFontTx/>
              <a:buChar char="-"/>
              <a:defRPr/>
            </a:pPr>
            <a:endParaRPr lang="de-DE" sz="2000"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19</a:t>
            </a:fld>
            <a:endParaRPr lang="de-DE"/>
          </a:p>
        </p:txBody>
      </p:sp>
      <p:sp>
        <p:nvSpPr>
          <p:cNvPr id="125924730"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722848206" name="Titel 1"/>
          <p:cNvSpPr>
            <a:spLocks noGrp="1"/>
          </p:cNvSpPr>
          <p:nvPr/>
        </p:nvSpPr>
        <p:spPr bwMode="auto">
          <a:xfrm>
            <a:off x="414576" y="193914"/>
            <a:ext cx="8915400" cy="1275192"/>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2800" b="0" i="0" u="none" strike="noStrike" cap="none" spc="0" dirty="0">
                <a:solidFill>
                  <a:srgbClr val="000000"/>
                </a:solidFill>
                <a:latin typeface="Calibri"/>
                <a:ea typeface="Arial"/>
                <a:cs typeface="Arial"/>
              </a:rPr>
              <a:t>5. </a:t>
            </a:r>
            <a:r>
              <a:rPr lang="de-DE" sz="2800" b="0" i="0" u="none" strike="noStrike" cap="none" spc="0" dirty="0" err="1">
                <a:solidFill>
                  <a:srgbClr val="000000"/>
                </a:solidFill>
                <a:latin typeface="Calibri"/>
                <a:ea typeface="Arial"/>
                <a:cs typeface="Arial"/>
              </a:rPr>
              <a:t>Explaining</a:t>
            </a:r>
            <a:r>
              <a:rPr lang="de-DE" sz="2800" b="0" i="0" u="none" strike="noStrike" cap="none" spc="0" dirty="0">
                <a:solidFill>
                  <a:srgbClr val="000000"/>
                </a:solidFill>
                <a:latin typeface="Calibri"/>
                <a:ea typeface="Arial"/>
                <a:cs typeface="Arial"/>
              </a:rPr>
              <a:t> </a:t>
            </a:r>
            <a:r>
              <a:rPr lang="de-DE" sz="2800" b="0" i="0" u="none" strike="noStrike" cap="none" spc="0" dirty="0" err="1">
                <a:solidFill>
                  <a:srgbClr val="000000"/>
                </a:solidFill>
                <a:latin typeface="Calibri"/>
                <a:ea typeface="Arial"/>
                <a:cs typeface="Arial"/>
              </a:rPr>
              <a:t>the</a:t>
            </a:r>
            <a:r>
              <a:rPr lang="de-DE" sz="2800" b="0" i="0" u="none" strike="noStrike" cap="none" spc="0" dirty="0">
                <a:solidFill>
                  <a:srgbClr val="000000"/>
                </a:solidFill>
                <a:latin typeface="Calibri"/>
                <a:ea typeface="Arial"/>
                <a:cs typeface="Arial"/>
              </a:rPr>
              <a:t> </a:t>
            </a:r>
            <a:r>
              <a:rPr lang="de-DE" sz="2800" b="0" i="0" u="none" strike="noStrike" cap="none" spc="0" dirty="0" err="1">
                <a:solidFill>
                  <a:srgbClr val="000000"/>
                </a:solidFill>
                <a:latin typeface="Calibri"/>
                <a:ea typeface="Arial"/>
                <a:cs typeface="Arial"/>
              </a:rPr>
              <a:t>heritability</a:t>
            </a:r>
            <a:r>
              <a:rPr lang="de-DE" sz="2800" b="0" i="0" u="none" strike="noStrike" cap="none" spc="0" dirty="0">
                <a:solidFill>
                  <a:srgbClr val="000000"/>
                </a:solidFill>
                <a:latin typeface="Calibri"/>
                <a:ea typeface="Arial"/>
                <a:cs typeface="Arial"/>
              </a:rPr>
              <a:t> </a:t>
            </a:r>
            <a:r>
              <a:rPr lang="de-DE" sz="2800" b="0" i="0" u="none" strike="noStrike" cap="none" spc="0" dirty="0" err="1">
                <a:solidFill>
                  <a:srgbClr val="000000"/>
                </a:solidFill>
                <a:latin typeface="Calibri"/>
                <a:ea typeface="Arial"/>
                <a:cs typeface="Arial"/>
              </a:rPr>
              <a:t>of</a:t>
            </a:r>
            <a:r>
              <a:rPr lang="de-DE" sz="2800" b="0" i="0" u="none" strike="noStrike" cap="none" spc="0" dirty="0">
                <a:solidFill>
                  <a:srgbClr val="000000"/>
                </a:solidFill>
                <a:latin typeface="Calibri"/>
                <a:ea typeface="Arial"/>
                <a:cs typeface="Arial"/>
              </a:rPr>
              <a:t> a </a:t>
            </a:r>
            <a:r>
              <a:rPr lang="de-DE" sz="2800" b="0" i="0" u="none" strike="noStrike" cap="none" spc="0" dirty="0" err="1">
                <a:solidFill>
                  <a:srgbClr val="000000"/>
                </a:solidFill>
                <a:latin typeface="Calibri"/>
                <a:ea typeface="Arial"/>
                <a:cs typeface="Arial"/>
              </a:rPr>
              <a:t>trait</a:t>
            </a:r>
            <a:r>
              <a:rPr lang="de-DE" sz="2800" b="0" i="0" u="none" strike="noStrike" cap="none" spc="0" dirty="0">
                <a:solidFill>
                  <a:srgbClr val="000000"/>
                </a:solidFill>
                <a:latin typeface="Calibri"/>
                <a:ea typeface="Arial"/>
                <a:cs typeface="Arial"/>
              </a:rPr>
              <a:t>: The </a:t>
            </a:r>
            <a:r>
              <a:rPr lang="de-DE" sz="2800" b="0" i="0" u="none" strike="noStrike" cap="none" spc="0" dirty="0" err="1">
                <a:solidFill>
                  <a:srgbClr val="000000"/>
                </a:solidFill>
                <a:latin typeface="Calibri"/>
                <a:ea typeface="Arial"/>
                <a:cs typeface="Arial"/>
              </a:rPr>
              <a:t>case</a:t>
            </a:r>
            <a:r>
              <a:rPr lang="de-DE" sz="2800" b="0" i="0" u="none" strike="noStrike" cap="none" spc="0" dirty="0">
                <a:solidFill>
                  <a:srgbClr val="000000"/>
                </a:solidFill>
                <a:latin typeface="Calibri"/>
                <a:ea typeface="Arial"/>
                <a:cs typeface="Arial"/>
              </a:rPr>
              <a:t> </a:t>
            </a:r>
            <a:r>
              <a:rPr lang="de-DE" sz="2800" b="0" i="0" u="none" strike="noStrike" cap="none" spc="0" dirty="0" err="1">
                <a:solidFill>
                  <a:srgbClr val="000000"/>
                </a:solidFill>
                <a:latin typeface="Calibri"/>
                <a:ea typeface="Arial"/>
                <a:cs typeface="Arial"/>
              </a:rPr>
              <a:t>of</a:t>
            </a:r>
            <a:r>
              <a:rPr lang="de-DE" sz="2800" b="0" i="0" u="none" strike="noStrike" cap="none" spc="0" dirty="0">
                <a:solidFill>
                  <a:srgbClr val="000000"/>
                </a:solidFill>
                <a:latin typeface="Calibri"/>
                <a:ea typeface="Arial"/>
                <a:cs typeface="Arial"/>
              </a:rPr>
              <a:t> gene-environment </a:t>
            </a:r>
            <a:r>
              <a:rPr lang="de-DE" sz="2800" b="0" i="0" u="none" strike="noStrike" cap="none" spc="0" dirty="0" err="1">
                <a:solidFill>
                  <a:srgbClr val="000000"/>
                </a:solidFill>
                <a:latin typeface="Calibri"/>
                <a:ea typeface="Arial"/>
                <a:cs typeface="Arial"/>
              </a:rPr>
              <a:t>correlations</a:t>
            </a:r>
            <a:r>
              <a:rPr lang="de-DE" sz="2800" b="0" i="0" u="none" strike="noStrike" cap="none" spc="0" dirty="0">
                <a:solidFill>
                  <a:srgbClr val="000000"/>
                </a:solidFill>
                <a:latin typeface="Calibri"/>
                <a:ea typeface="Arial"/>
                <a:cs typeface="Arial"/>
              </a:rPr>
              <a:t> (</a:t>
            </a:r>
            <a:r>
              <a:rPr lang="de-DE" sz="2800" b="0" i="0" u="none" strike="noStrike" cap="none" spc="0" dirty="0" err="1">
                <a:solidFill>
                  <a:srgbClr val="000000"/>
                </a:solidFill>
                <a:latin typeface="Calibri"/>
                <a:ea typeface="Arial"/>
                <a:cs typeface="Arial"/>
              </a:rPr>
              <a:t>rGE</a:t>
            </a:r>
            <a:r>
              <a:rPr lang="de-DE" sz="2800" b="0" i="0" u="none" strike="noStrike" cap="none" spc="0" dirty="0">
                <a:solidFill>
                  <a:srgbClr val="000000"/>
                </a:solidFill>
                <a:latin typeface="Calibri"/>
                <a:ea typeface="Arial"/>
                <a:cs typeface="Arial"/>
              </a:rPr>
              <a:t>)</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Content</a:t>
            </a:r>
            <a:endParaRPr/>
          </a:p>
        </p:txBody>
      </p:sp>
      <p:sp>
        <p:nvSpPr>
          <p:cNvPr id="5"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85000" lnSpcReduction="20000"/>
          </a:bodyPr>
          <a:lstStyle/>
          <a:p>
            <a:pPr marL="438079" indent="-438079">
              <a:lnSpc>
                <a:spcPct val="150000"/>
              </a:lnSpc>
              <a:buFont typeface="Arial"/>
              <a:buAutoNum type="arabicPeriod"/>
              <a:defRPr/>
            </a:pPr>
            <a:r>
              <a:rPr lang="de-DE" dirty="0" err="1"/>
              <a:t>Introduction</a:t>
            </a:r>
            <a:r>
              <a:rPr lang="de-DE" dirty="0"/>
              <a:t> </a:t>
            </a:r>
            <a:r>
              <a:rPr lang="de-DE" dirty="0" err="1"/>
              <a:t>to</a:t>
            </a:r>
            <a:r>
              <a:rPr lang="de-DE" dirty="0"/>
              <a:t> </a:t>
            </a:r>
            <a:r>
              <a:rPr lang="de-DE" dirty="0" err="1"/>
              <a:t>the</a:t>
            </a:r>
            <a:r>
              <a:rPr lang="de-DE" dirty="0"/>
              <a:t> bivariate </a:t>
            </a:r>
            <a:r>
              <a:rPr lang="de-DE" dirty="0" err="1"/>
              <a:t>twin</a:t>
            </a:r>
            <a:r>
              <a:rPr lang="de-DE" dirty="0"/>
              <a:t> </a:t>
            </a:r>
            <a:r>
              <a:rPr lang="de-DE" dirty="0" err="1"/>
              <a:t>model</a:t>
            </a:r>
            <a:r>
              <a:rPr lang="de-DE" dirty="0"/>
              <a:t> </a:t>
            </a:r>
            <a:endParaRPr dirty="0"/>
          </a:p>
          <a:p>
            <a:pPr marL="438078" indent="-438078">
              <a:lnSpc>
                <a:spcPct val="150000"/>
              </a:lnSpc>
              <a:buFont typeface="Arial"/>
              <a:buAutoNum type="arabicPeriod"/>
              <a:defRPr/>
            </a:pPr>
            <a:r>
              <a:rPr lang="de-DE" sz="3200" b="0" i="0" u="none" strike="noStrike" cap="none" spc="0" dirty="0">
                <a:solidFill>
                  <a:schemeClr val="tx1"/>
                </a:solidFill>
                <a:latin typeface="Calibri"/>
                <a:ea typeface="Arial"/>
                <a:cs typeface="Arial"/>
              </a:rPr>
              <a:t>Trait </a:t>
            </a:r>
            <a:r>
              <a:rPr lang="de-DE" sz="3200" b="0" i="0" u="none" strike="noStrike" cap="none" spc="0" dirty="0" err="1">
                <a:solidFill>
                  <a:schemeClr val="tx1"/>
                </a:solidFill>
                <a:latin typeface="Calibri"/>
                <a:ea typeface="Arial"/>
                <a:cs typeface="Arial"/>
              </a:rPr>
              <a:t>Covariation</a:t>
            </a:r>
            <a:r>
              <a:rPr lang="de-DE" sz="3200" b="0" i="0" u="none" strike="noStrike" cap="none" spc="0" dirty="0">
                <a:solidFill>
                  <a:schemeClr val="tx1"/>
                </a:solidFill>
                <a:latin typeface="Calibri"/>
                <a:ea typeface="Arial"/>
                <a:cs typeface="Arial"/>
              </a:rPr>
              <a:t> and Trait </a:t>
            </a:r>
            <a:r>
              <a:rPr lang="de-DE" sz="3200" b="0" i="0" u="none" strike="noStrike" cap="none" spc="0" dirty="0" err="1">
                <a:solidFill>
                  <a:schemeClr val="tx1"/>
                </a:solidFill>
                <a:latin typeface="Calibri"/>
                <a:ea typeface="Arial"/>
                <a:cs typeface="Arial"/>
              </a:rPr>
              <a:t>Correlation</a:t>
            </a:r>
            <a:endParaRPr lang="de-DE" sz="3200" b="0" i="0" u="none" strike="noStrike" cap="none" spc="0" dirty="0">
              <a:solidFill>
                <a:schemeClr val="tx1"/>
              </a:solidFill>
              <a:latin typeface="Calibri"/>
              <a:ea typeface="Arial"/>
              <a:cs typeface="Arial"/>
            </a:endParaRPr>
          </a:p>
          <a:p>
            <a:pPr marL="438077" indent="-438077">
              <a:lnSpc>
                <a:spcPct val="150000"/>
              </a:lnSpc>
              <a:buFont typeface="Arial"/>
              <a:buAutoNum type="arabicPeriod"/>
              <a:defRPr/>
            </a:pPr>
            <a:r>
              <a:rPr lang="de-DE" sz="3200" b="0" i="0" u="none" strike="noStrike" cap="none" spc="0" dirty="0" err="1">
                <a:solidFill>
                  <a:schemeClr val="tx1"/>
                </a:solidFill>
                <a:latin typeface="Calibri"/>
                <a:ea typeface="Arial"/>
                <a:cs typeface="Arial"/>
              </a:rPr>
              <a:t>Variants</a:t>
            </a:r>
            <a:r>
              <a:rPr lang="de-DE" sz="3200" b="0" i="0" u="none" strike="noStrike" cap="none" spc="0" dirty="0">
                <a:solidFill>
                  <a:schemeClr val="tx1"/>
                </a:solidFill>
                <a:latin typeface="Calibri"/>
                <a:ea typeface="Arial"/>
                <a:cs typeface="Arial"/>
              </a:rPr>
              <a:t> </a:t>
            </a:r>
            <a:r>
              <a:rPr lang="de-DE" sz="3200" b="0" i="0" u="none" strike="noStrike" cap="none" spc="0" dirty="0" err="1">
                <a:solidFill>
                  <a:schemeClr val="tx1"/>
                </a:solidFill>
                <a:latin typeface="Calibri"/>
                <a:ea typeface="Arial"/>
                <a:cs typeface="Arial"/>
              </a:rPr>
              <a:t>of</a:t>
            </a:r>
            <a:r>
              <a:rPr lang="de-DE" sz="3200" b="0" i="0" u="none" strike="noStrike" cap="none" spc="0" dirty="0">
                <a:solidFill>
                  <a:schemeClr val="tx1"/>
                </a:solidFill>
                <a:latin typeface="Calibri"/>
                <a:ea typeface="Arial"/>
                <a:cs typeface="Arial"/>
              </a:rPr>
              <a:t> </a:t>
            </a:r>
            <a:r>
              <a:rPr lang="de-DE" sz="3200" b="0" i="0" u="none" strike="noStrike" cap="none" spc="0" dirty="0" err="1">
                <a:solidFill>
                  <a:schemeClr val="tx1"/>
                </a:solidFill>
                <a:latin typeface="Calibri"/>
                <a:ea typeface="Arial"/>
                <a:cs typeface="Arial"/>
              </a:rPr>
              <a:t>the</a:t>
            </a:r>
            <a:r>
              <a:rPr lang="de-DE" sz="3200" b="0" i="0" u="none" strike="noStrike" cap="none" spc="0" dirty="0">
                <a:solidFill>
                  <a:schemeClr val="tx1"/>
                </a:solidFill>
                <a:latin typeface="Calibri"/>
                <a:ea typeface="Arial"/>
                <a:cs typeface="Arial"/>
              </a:rPr>
              <a:t> bivariate </a:t>
            </a:r>
            <a:r>
              <a:rPr lang="de-DE" sz="3200" b="0" i="0" u="none" strike="noStrike" cap="none" spc="0" dirty="0" err="1">
                <a:solidFill>
                  <a:schemeClr val="tx1"/>
                </a:solidFill>
                <a:latin typeface="Calibri"/>
                <a:ea typeface="Arial"/>
                <a:cs typeface="Arial"/>
              </a:rPr>
              <a:t>model</a:t>
            </a:r>
            <a:endParaRPr dirty="0"/>
          </a:p>
          <a:p>
            <a:pPr marL="438077" indent="-438077">
              <a:lnSpc>
                <a:spcPct val="150000"/>
              </a:lnSpc>
              <a:buFont typeface="Arial"/>
              <a:buAutoNum type="arabicPeriod"/>
              <a:defRPr/>
            </a:pPr>
            <a:r>
              <a:rPr lang="de-DE" sz="3200" b="0" i="0" u="none" strike="noStrike" cap="none" spc="0" dirty="0" err="1">
                <a:solidFill>
                  <a:schemeClr val="tx1"/>
                </a:solidFill>
                <a:latin typeface="Calibri"/>
                <a:ea typeface="Arial"/>
                <a:cs typeface="Arial"/>
              </a:rPr>
              <a:t>Factors</a:t>
            </a:r>
            <a:r>
              <a:rPr lang="de-DE" sz="3200" b="0" i="0" u="none" strike="noStrike" cap="none" spc="0" dirty="0">
                <a:solidFill>
                  <a:schemeClr val="tx1"/>
                </a:solidFill>
                <a:latin typeface="+mn-lt"/>
                <a:ea typeface="+mn-ea"/>
                <a:cs typeface="+mn-cs"/>
              </a:rPr>
              <a:t> </a:t>
            </a:r>
            <a:r>
              <a:rPr lang="de-DE" sz="3200" b="0" i="0" u="none" strike="noStrike" cap="none" spc="0" dirty="0" err="1">
                <a:solidFill>
                  <a:schemeClr val="tx1"/>
                </a:solidFill>
                <a:latin typeface="+mn-lt"/>
                <a:ea typeface="+mn-ea"/>
                <a:cs typeface="+mn-cs"/>
              </a:rPr>
              <a:t>explaining</a:t>
            </a:r>
            <a:r>
              <a:rPr lang="de-DE" sz="3200" b="0" i="0" u="none" strike="noStrike" cap="none" spc="0" dirty="0">
                <a:solidFill>
                  <a:schemeClr val="tx1"/>
                </a:solidFill>
                <a:latin typeface="+mn-lt"/>
                <a:ea typeface="+mn-ea"/>
                <a:cs typeface="+mn-cs"/>
              </a:rPr>
              <a:t> </a:t>
            </a:r>
            <a:r>
              <a:rPr lang="de-DE" sz="3200" b="0" i="0" u="none" strike="noStrike" cap="none" spc="0" dirty="0" err="1">
                <a:solidFill>
                  <a:schemeClr val="tx1"/>
                </a:solidFill>
                <a:latin typeface="+mn-lt"/>
                <a:ea typeface="+mn-ea"/>
                <a:cs typeface="+mn-cs"/>
              </a:rPr>
              <a:t>the</a:t>
            </a:r>
            <a:r>
              <a:rPr lang="de-DE" sz="3200" b="0" i="0" u="none" strike="noStrike" cap="none" spc="0" dirty="0">
                <a:solidFill>
                  <a:schemeClr val="tx1"/>
                </a:solidFill>
                <a:latin typeface="+mn-lt"/>
                <a:ea typeface="+mn-ea"/>
                <a:cs typeface="+mn-cs"/>
              </a:rPr>
              <a:t> </a:t>
            </a:r>
            <a:r>
              <a:rPr lang="de-DE" sz="3200" b="0" i="0" u="none" strike="noStrike" cap="none" spc="0" dirty="0" err="1">
                <a:solidFill>
                  <a:schemeClr val="tx1"/>
                </a:solidFill>
                <a:latin typeface="+mn-lt"/>
                <a:ea typeface="+mn-ea"/>
                <a:cs typeface="+mn-cs"/>
              </a:rPr>
              <a:t>heritability</a:t>
            </a:r>
            <a:r>
              <a:rPr lang="de-DE" sz="3200" b="0" i="0" u="none" strike="noStrike" cap="none" spc="0" dirty="0">
                <a:solidFill>
                  <a:schemeClr val="tx1"/>
                </a:solidFill>
                <a:latin typeface="+mn-lt"/>
                <a:ea typeface="+mn-ea"/>
                <a:cs typeface="+mn-cs"/>
              </a:rPr>
              <a:t> </a:t>
            </a:r>
            <a:r>
              <a:rPr lang="de-DE" sz="3200" b="0" i="0" u="none" strike="noStrike" cap="none" spc="0" dirty="0" err="1">
                <a:solidFill>
                  <a:schemeClr val="tx1"/>
                </a:solidFill>
                <a:latin typeface="+mn-lt"/>
                <a:ea typeface="+mn-ea"/>
                <a:cs typeface="+mn-cs"/>
              </a:rPr>
              <a:t>of</a:t>
            </a:r>
            <a:r>
              <a:rPr lang="de-DE" sz="3200" b="0" i="0" u="none" strike="noStrike" cap="none" spc="0" dirty="0">
                <a:solidFill>
                  <a:schemeClr val="tx1"/>
                </a:solidFill>
                <a:latin typeface="+mn-lt"/>
                <a:ea typeface="+mn-ea"/>
                <a:cs typeface="+mn-cs"/>
              </a:rPr>
              <a:t> a </a:t>
            </a:r>
            <a:r>
              <a:rPr lang="de-DE" sz="3200" b="0" i="0" u="none" strike="noStrike" cap="none" spc="0" dirty="0" err="1">
                <a:solidFill>
                  <a:schemeClr val="tx1"/>
                </a:solidFill>
                <a:latin typeface="+mn-lt"/>
                <a:ea typeface="+mn-ea"/>
                <a:cs typeface="+mn-cs"/>
              </a:rPr>
              <a:t>trait</a:t>
            </a:r>
            <a:endParaRPr lang="de-DE" sz="3200" b="0" i="0" u="none" strike="noStrike" cap="none" spc="0" dirty="0">
              <a:solidFill>
                <a:schemeClr val="tx1"/>
              </a:solidFill>
              <a:latin typeface="Calibri"/>
              <a:ea typeface="Arial"/>
              <a:cs typeface="Arial"/>
            </a:endParaRPr>
          </a:p>
          <a:p>
            <a:pPr marL="438079" indent="-438079">
              <a:lnSpc>
                <a:spcPct val="150000"/>
              </a:lnSpc>
              <a:buFont typeface="Arial"/>
              <a:buAutoNum type="arabicPeriod"/>
              <a:defRPr/>
            </a:pPr>
            <a:r>
              <a:rPr lang="de-DE" sz="3200" dirty="0" err="1"/>
              <a:t>Explaining</a:t>
            </a:r>
            <a:r>
              <a:rPr lang="de-DE" sz="3200" dirty="0"/>
              <a:t> </a:t>
            </a:r>
            <a:r>
              <a:rPr lang="de-DE" sz="3200" dirty="0" err="1"/>
              <a:t>the</a:t>
            </a:r>
            <a:r>
              <a:rPr lang="de-DE" sz="3200" dirty="0"/>
              <a:t> </a:t>
            </a:r>
            <a:r>
              <a:rPr lang="de-DE" sz="3200" dirty="0" err="1"/>
              <a:t>heritability</a:t>
            </a:r>
            <a:r>
              <a:rPr lang="de-DE" sz="3200" dirty="0"/>
              <a:t> </a:t>
            </a:r>
            <a:r>
              <a:rPr lang="de-DE" sz="3200" dirty="0" err="1"/>
              <a:t>of</a:t>
            </a:r>
            <a:r>
              <a:rPr lang="de-DE" sz="3200" dirty="0"/>
              <a:t> a </a:t>
            </a:r>
            <a:r>
              <a:rPr lang="de-DE" sz="3200" dirty="0" err="1"/>
              <a:t>trait</a:t>
            </a:r>
            <a:r>
              <a:rPr lang="de-DE" dirty="0"/>
              <a:t>: The </a:t>
            </a:r>
            <a:r>
              <a:rPr lang="de-DE" dirty="0" err="1"/>
              <a:t>case</a:t>
            </a:r>
            <a:r>
              <a:rPr lang="de-DE" dirty="0"/>
              <a:t> </a:t>
            </a:r>
            <a:r>
              <a:rPr lang="de-DE" dirty="0" err="1"/>
              <a:t>of</a:t>
            </a:r>
            <a:r>
              <a:rPr lang="de-DE" dirty="0"/>
              <a:t> gene-environment </a:t>
            </a:r>
            <a:r>
              <a:rPr lang="de-DE" dirty="0" err="1"/>
              <a:t>correlations</a:t>
            </a:r>
            <a:r>
              <a:rPr lang="de-DE" dirty="0"/>
              <a:t> (</a:t>
            </a:r>
            <a:r>
              <a:rPr lang="de-DE" dirty="0" err="1"/>
              <a:t>rGE</a:t>
            </a:r>
            <a:r>
              <a:rPr lang="de-DE" dirty="0"/>
              <a:t>)</a:t>
            </a:r>
          </a:p>
          <a:p>
            <a:pPr marL="438079" indent="-438079">
              <a:lnSpc>
                <a:spcPct val="150000"/>
              </a:lnSpc>
              <a:buFont typeface="Arial"/>
              <a:buAutoNum type="arabicPeriod"/>
              <a:defRPr/>
            </a:pPr>
            <a:r>
              <a:rPr lang="de-DE" sz="3200" dirty="0"/>
              <a:t>Outlook</a:t>
            </a:r>
          </a:p>
          <a:p>
            <a:pPr marL="438079" indent="-438079">
              <a:lnSpc>
                <a:spcPct val="150000"/>
              </a:lnSpc>
              <a:buFont typeface="Arial"/>
              <a:buAutoNum type="arabicPeriod"/>
              <a:defRPr/>
            </a:pPr>
            <a:r>
              <a:rPr lang="de-DE" sz="3200" dirty="0"/>
              <a:t>Applied </a:t>
            </a:r>
            <a:r>
              <a:rPr lang="de-DE" sz="3200" dirty="0" err="1"/>
              <a:t>data</a:t>
            </a:r>
            <a:r>
              <a:rPr lang="de-DE" sz="3200" dirty="0"/>
              <a:t> </a:t>
            </a:r>
            <a:r>
              <a:rPr lang="de-DE" sz="3200" dirty="0" err="1"/>
              <a:t>analysis</a:t>
            </a:r>
            <a:r>
              <a:rPr lang="de-DE" sz="3200" dirty="0"/>
              <a:t> in R </a:t>
            </a:r>
            <a:endParaRPr dirty="0"/>
          </a:p>
        </p:txBody>
      </p:sp>
      <p:sp>
        <p:nvSpPr>
          <p:cNvPr id="6" name="Foliennummernplatzhalter 4"/>
          <p:cNvSpPr>
            <a:spLocks noGrp="1"/>
          </p:cNvSpPr>
          <p:nvPr>
            <p:ph type="sldNum" sz="quarter" idx="12"/>
          </p:nvPr>
        </p:nvSpPr>
        <p:spPr bwMode="auto">
          <a:xfrm>
            <a:off x="7041909" y="6356352"/>
            <a:ext cx="2311399" cy="365125"/>
          </a:xfrm>
        </p:spPr>
        <p:txBody>
          <a:bodyPr/>
          <a:lstStyle/>
          <a:p>
            <a:pPr>
              <a:defRPr/>
            </a:pPr>
            <a:fld id="{48636807-FCB6-440E-1FA2-58B80B7AD58B}" type="slidenum">
              <a:rPr lang="de-DE"/>
              <a:t>2</a:t>
            </a:fld>
            <a:endParaRPr lang="de-DE"/>
          </a:p>
        </p:txBody>
      </p:sp>
      <p:sp>
        <p:nvSpPr>
          <p:cNvPr id="7" name="Fußzeilenplatzhalter 3"/>
          <p:cNvSpPr>
            <a:spLocks noGrp="1"/>
          </p:cNvSpPr>
          <p:nvPr>
            <p:ph type="ftr" sz="quarter" idx="11"/>
          </p:nvPr>
        </p:nvSpPr>
        <p:spPr bwMode="auto">
          <a:xfrm>
            <a:off x="3384550" y="6356352"/>
            <a:ext cx="3136899" cy="365124"/>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495299" y="1600202"/>
            <a:ext cx="9012935" cy="4525962"/>
          </a:xfrm>
        </p:spPr>
        <p:txBody>
          <a:bodyPr vertOverflow="overflow" horzOverflow="clip" vert="horz" wrap="square" lIns="91440" tIns="45720" rIns="91440" bIns="45720" numCol="1" spcCol="0" rtlCol="0" fromWordArt="0" anchor="t" anchorCtr="0" forceAA="0" compatLnSpc="0">
            <a:noAutofit/>
          </a:bodyPr>
          <a:lstStyle/>
          <a:p>
            <a:pPr>
              <a:defRPr/>
            </a:pPr>
            <a:r>
              <a:rPr lang="de-DE" sz="2400" dirty="0"/>
              <a:t>In multivariate </a:t>
            </a:r>
            <a:r>
              <a:rPr lang="de-DE" sz="2400" dirty="0" err="1"/>
              <a:t>twin</a:t>
            </a:r>
            <a:r>
              <a:rPr lang="de-DE" sz="2400" dirty="0"/>
              <a:t> </a:t>
            </a:r>
            <a:r>
              <a:rPr lang="de-DE" sz="2400" dirty="0" err="1"/>
              <a:t>models</a:t>
            </a:r>
            <a:r>
              <a:rPr lang="de-DE" sz="2400" dirty="0"/>
              <a:t>, </a:t>
            </a:r>
            <a:r>
              <a:rPr lang="de-DE" sz="2400" dirty="0" err="1"/>
              <a:t>we</a:t>
            </a:r>
            <a:r>
              <a:rPr lang="de-DE" sz="2400" dirty="0"/>
              <a:t> </a:t>
            </a:r>
            <a:r>
              <a:rPr lang="de-DE" sz="2400" dirty="0" err="1"/>
              <a:t>can</a:t>
            </a:r>
            <a:r>
              <a:rPr lang="de-DE" sz="2400" dirty="0"/>
              <a:t> </a:t>
            </a:r>
            <a:r>
              <a:rPr lang="de-DE" sz="2400" dirty="0" err="1"/>
              <a:t>analyze</a:t>
            </a:r>
            <a:r>
              <a:rPr lang="de-DE" sz="2400" dirty="0"/>
              <a:t> </a:t>
            </a:r>
            <a:r>
              <a:rPr lang="de-DE" sz="2400" dirty="0" err="1"/>
              <a:t>rGE</a:t>
            </a:r>
            <a:r>
              <a:rPr lang="de-DE" sz="2400" dirty="0"/>
              <a:t> </a:t>
            </a:r>
            <a:r>
              <a:rPr lang="de-DE" sz="2400" dirty="0" err="1"/>
              <a:t>processes</a:t>
            </a:r>
            <a:endParaRPr sz="2400" dirty="0"/>
          </a:p>
          <a:p>
            <a:pPr marL="0" indent="0">
              <a:buNone/>
              <a:defRPr/>
            </a:pPr>
            <a:endParaRPr sz="1100" dirty="0"/>
          </a:p>
          <a:p>
            <a:pPr>
              <a:defRPr/>
            </a:pPr>
            <a:r>
              <a:rPr lang="de-DE" sz="2400" dirty="0" err="1"/>
              <a:t>Example</a:t>
            </a:r>
            <a:r>
              <a:rPr lang="de-DE" sz="2400" dirty="0"/>
              <a:t>: Research </a:t>
            </a:r>
            <a:r>
              <a:rPr lang="de-DE" sz="2400" dirty="0" err="1"/>
              <a:t>shows</a:t>
            </a:r>
            <a:r>
              <a:rPr lang="de-DE" sz="2400" dirty="0"/>
              <a:t> </a:t>
            </a:r>
            <a:r>
              <a:rPr lang="de-DE" sz="2400" dirty="0" err="1"/>
              <a:t>consistently</a:t>
            </a:r>
            <a:r>
              <a:rPr lang="de-DE" sz="2400" dirty="0"/>
              <a:t> </a:t>
            </a:r>
            <a:r>
              <a:rPr lang="de-DE" sz="2400" dirty="0" err="1"/>
              <a:t>that</a:t>
            </a:r>
            <a:r>
              <a:rPr lang="de-DE" sz="2400" dirty="0"/>
              <a:t> „environmental“ variables, like </a:t>
            </a:r>
            <a:r>
              <a:rPr lang="de-DE" sz="2400" dirty="0" err="1"/>
              <a:t>parenting</a:t>
            </a:r>
            <a:r>
              <a:rPr lang="de-DE" sz="2400" dirty="0"/>
              <a:t> </a:t>
            </a:r>
            <a:r>
              <a:rPr lang="de-DE" sz="2400" dirty="0" err="1"/>
              <a:t>or</a:t>
            </a:r>
            <a:r>
              <a:rPr lang="de-DE" sz="2400" dirty="0"/>
              <a:t> </a:t>
            </a:r>
            <a:r>
              <a:rPr lang="de-DE" sz="2400" dirty="0" err="1"/>
              <a:t>the</a:t>
            </a:r>
            <a:r>
              <a:rPr lang="de-DE" sz="2400" dirty="0"/>
              <a:t> </a:t>
            </a:r>
            <a:r>
              <a:rPr lang="de-DE" sz="2400" dirty="0" err="1"/>
              <a:t>work</a:t>
            </a:r>
            <a:r>
              <a:rPr lang="de-DE" sz="2400" dirty="0"/>
              <a:t> </a:t>
            </a:r>
            <a:r>
              <a:rPr lang="de-DE" sz="2400" dirty="0" err="1"/>
              <a:t>environment</a:t>
            </a:r>
            <a:r>
              <a:rPr lang="de-DE" sz="2400" dirty="0"/>
              <a:t>, </a:t>
            </a:r>
            <a:r>
              <a:rPr lang="de-DE" sz="2400" dirty="0" err="1"/>
              <a:t>are</a:t>
            </a:r>
            <a:r>
              <a:rPr lang="de-DE" sz="2400" dirty="0"/>
              <a:t> </a:t>
            </a:r>
            <a:r>
              <a:rPr lang="de-DE" sz="2400" dirty="0" err="1"/>
              <a:t>heritable</a:t>
            </a:r>
            <a:endParaRPr lang="de-DE" sz="2400" dirty="0"/>
          </a:p>
          <a:p>
            <a:pPr>
              <a:defRPr/>
            </a:pPr>
            <a:endParaRPr sz="1100" dirty="0"/>
          </a:p>
          <a:p>
            <a:pPr>
              <a:defRPr/>
            </a:pPr>
            <a:r>
              <a:rPr lang="de-DE" sz="2400" dirty="0"/>
              <a:t>This </a:t>
            </a:r>
            <a:r>
              <a:rPr lang="de-DE" sz="2400" dirty="0" err="1"/>
              <a:t>can</a:t>
            </a:r>
            <a:r>
              <a:rPr lang="de-DE" sz="2400" dirty="0"/>
              <a:t> </a:t>
            </a:r>
            <a:r>
              <a:rPr lang="de-DE" sz="2400" dirty="0" err="1"/>
              <a:t>be</a:t>
            </a:r>
            <a:r>
              <a:rPr lang="de-DE" sz="2400" dirty="0"/>
              <a:t> </a:t>
            </a:r>
            <a:r>
              <a:rPr lang="de-DE" sz="2400" dirty="0" err="1"/>
              <a:t>explained</a:t>
            </a:r>
            <a:r>
              <a:rPr lang="de-DE" sz="2400" dirty="0"/>
              <a:t> </a:t>
            </a:r>
            <a:r>
              <a:rPr lang="de-DE" sz="2400" dirty="0" err="1"/>
              <a:t>by</a:t>
            </a:r>
            <a:r>
              <a:rPr lang="de-DE" sz="2400" dirty="0"/>
              <a:t> </a:t>
            </a:r>
            <a:r>
              <a:rPr lang="de-DE" sz="2400" dirty="0" err="1"/>
              <a:t>rGE</a:t>
            </a:r>
            <a:r>
              <a:rPr lang="de-DE" sz="2400" dirty="0"/>
              <a:t> </a:t>
            </a:r>
            <a:r>
              <a:rPr lang="de-DE" sz="2400" dirty="0" err="1"/>
              <a:t>processes</a:t>
            </a:r>
            <a:r>
              <a:rPr lang="de-DE" sz="2400" dirty="0"/>
              <a:t>: </a:t>
            </a:r>
          </a:p>
          <a:p>
            <a:pPr lvl="1">
              <a:buFont typeface="Wingdings"/>
              <a:buChar char="Ø"/>
              <a:defRPr/>
            </a:pPr>
            <a:r>
              <a:rPr lang="de-DE" sz="2400" dirty="0"/>
              <a:t>Children </a:t>
            </a:r>
            <a:r>
              <a:rPr lang="de-DE" sz="2400" dirty="0" err="1"/>
              <a:t>evoke</a:t>
            </a:r>
            <a:r>
              <a:rPr lang="de-DE" sz="2400" dirty="0"/>
              <a:t> parental </a:t>
            </a:r>
            <a:r>
              <a:rPr lang="de-DE" sz="2400" dirty="0" err="1"/>
              <a:t>reactions</a:t>
            </a:r>
            <a:r>
              <a:rPr lang="de-DE" sz="2400" dirty="0"/>
              <a:t> </a:t>
            </a:r>
            <a:r>
              <a:rPr lang="de-DE" sz="2400" dirty="0" err="1"/>
              <a:t>based</a:t>
            </a:r>
            <a:r>
              <a:rPr lang="de-DE" sz="2400" dirty="0"/>
              <a:t> on </a:t>
            </a:r>
            <a:r>
              <a:rPr lang="de-DE" sz="2400" dirty="0" err="1"/>
              <a:t>their</a:t>
            </a:r>
            <a:r>
              <a:rPr lang="de-DE" sz="2400" dirty="0"/>
              <a:t> </a:t>
            </a:r>
            <a:r>
              <a:rPr lang="de-DE" sz="2400" dirty="0" err="1"/>
              <a:t>genotype</a:t>
            </a:r>
            <a:r>
              <a:rPr lang="de-DE" sz="2400" dirty="0"/>
              <a:t> and/</a:t>
            </a:r>
            <a:r>
              <a:rPr lang="de-DE" sz="2400" dirty="0" err="1"/>
              <a:t>or</a:t>
            </a:r>
            <a:r>
              <a:rPr lang="de-DE" sz="2400" dirty="0"/>
              <a:t> </a:t>
            </a:r>
            <a:r>
              <a:rPr lang="de-DE" sz="2400" dirty="0" err="1"/>
              <a:t>genetic</a:t>
            </a:r>
            <a:r>
              <a:rPr lang="de-DE" sz="2400" dirty="0"/>
              <a:t> </a:t>
            </a:r>
            <a:r>
              <a:rPr lang="de-DE" sz="2400" dirty="0" err="1"/>
              <a:t>influenced</a:t>
            </a:r>
            <a:r>
              <a:rPr lang="de-DE" sz="2400" dirty="0"/>
              <a:t> </a:t>
            </a:r>
            <a:r>
              <a:rPr lang="de-DE" sz="2400" dirty="0" err="1"/>
              <a:t>traits</a:t>
            </a:r>
            <a:endParaRPr sz="2400" dirty="0"/>
          </a:p>
          <a:p>
            <a:pPr lvl="1">
              <a:buFont typeface="Wingdings"/>
              <a:buChar char="Ø"/>
              <a:defRPr/>
            </a:pPr>
            <a:r>
              <a:rPr lang="de-DE" sz="2400" dirty="0" err="1"/>
              <a:t>Adults</a:t>
            </a:r>
            <a:r>
              <a:rPr lang="de-DE" sz="2400" dirty="0"/>
              <a:t> </a:t>
            </a:r>
            <a:r>
              <a:rPr lang="de-DE" sz="2400" dirty="0" err="1"/>
              <a:t>select</a:t>
            </a:r>
            <a:r>
              <a:rPr lang="de-DE" sz="2400" dirty="0"/>
              <a:t> </a:t>
            </a:r>
            <a:r>
              <a:rPr lang="de-DE" sz="2400" dirty="0" err="1"/>
              <a:t>themselves</a:t>
            </a:r>
            <a:r>
              <a:rPr lang="de-DE" sz="2400" dirty="0"/>
              <a:t> </a:t>
            </a:r>
            <a:r>
              <a:rPr lang="de-DE" sz="2400" dirty="0" err="1"/>
              <a:t>into</a:t>
            </a:r>
            <a:r>
              <a:rPr lang="de-DE" sz="2400" dirty="0"/>
              <a:t> </a:t>
            </a:r>
            <a:r>
              <a:rPr lang="de-DE" sz="2400" dirty="0" err="1"/>
              <a:t>work</a:t>
            </a:r>
            <a:r>
              <a:rPr lang="de-DE" sz="2400" dirty="0"/>
              <a:t> </a:t>
            </a:r>
            <a:r>
              <a:rPr lang="de-DE" sz="2400" dirty="0" err="1"/>
              <a:t>environments</a:t>
            </a:r>
            <a:r>
              <a:rPr lang="de-DE" sz="2400" dirty="0"/>
              <a:t> </a:t>
            </a:r>
            <a:r>
              <a:rPr lang="de-DE" sz="2400" dirty="0" err="1"/>
              <a:t>based</a:t>
            </a:r>
            <a:r>
              <a:rPr lang="de-DE" sz="2400" dirty="0"/>
              <a:t> on </a:t>
            </a:r>
            <a:r>
              <a:rPr lang="de-DE" sz="2400" dirty="0" err="1"/>
              <a:t>their</a:t>
            </a:r>
            <a:r>
              <a:rPr lang="de-DE" sz="2400" dirty="0"/>
              <a:t> </a:t>
            </a:r>
            <a:r>
              <a:rPr lang="de-DE" sz="2400" dirty="0" err="1"/>
              <a:t>genotype</a:t>
            </a:r>
            <a:r>
              <a:rPr lang="de-DE" sz="2400" dirty="0"/>
              <a:t> and/</a:t>
            </a:r>
            <a:r>
              <a:rPr lang="de-DE" sz="2400" dirty="0" err="1"/>
              <a:t>or</a:t>
            </a:r>
            <a:r>
              <a:rPr lang="de-DE" sz="2400" dirty="0"/>
              <a:t> </a:t>
            </a:r>
            <a:r>
              <a:rPr lang="de-DE" sz="2400" dirty="0" err="1"/>
              <a:t>genetic</a:t>
            </a:r>
            <a:r>
              <a:rPr lang="de-DE" sz="2400" dirty="0"/>
              <a:t> </a:t>
            </a:r>
            <a:r>
              <a:rPr lang="de-DE" sz="2400" dirty="0" err="1"/>
              <a:t>influenced</a:t>
            </a:r>
            <a:r>
              <a:rPr lang="de-DE" sz="2400" dirty="0"/>
              <a:t> </a:t>
            </a:r>
            <a:r>
              <a:rPr lang="de-DE" sz="2400" dirty="0" err="1"/>
              <a:t>traits</a:t>
            </a:r>
            <a:endParaRPr sz="2400" dirty="0"/>
          </a:p>
          <a:p>
            <a:pPr>
              <a:buFontTx/>
              <a:buChar char="-"/>
              <a:defRPr/>
            </a:pPr>
            <a:endParaRPr sz="2400" dirty="0"/>
          </a:p>
          <a:p>
            <a:pPr marL="0" indent="0">
              <a:buNone/>
              <a:defRPr/>
            </a:pPr>
            <a:r>
              <a:rPr lang="de-DE" sz="2400" dirty="0" err="1"/>
              <a:t>To</a:t>
            </a:r>
            <a:r>
              <a:rPr lang="de-DE" sz="2400" dirty="0"/>
              <a:t> </a:t>
            </a:r>
            <a:r>
              <a:rPr lang="de-DE" sz="2400" dirty="0" err="1"/>
              <a:t>examine</a:t>
            </a:r>
            <a:r>
              <a:rPr lang="de-DE" sz="2400" dirty="0"/>
              <a:t> </a:t>
            </a:r>
            <a:r>
              <a:rPr lang="de-DE" sz="2400" dirty="0" err="1"/>
              <a:t>these</a:t>
            </a:r>
            <a:r>
              <a:rPr lang="de-DE" sz="2400" dirty="0"/>
              <a:t> </a:t>
            </a:r>
            <a:r>
              <a:rPr lang="de-DE" sz="2400" dirty="0" err="1"/>
              <a:t>genetic</a:t>
            </a:r>
            <a:r>
              <a:rPr lang="de-DE" sz="2400" dirty="0"/>
              <a:t> </a:t>
            </a:r>
            <a:r>
              <a:rPr lang="de-DE" sz="2400" dirty="0" err="1"/>
              <a:t>influenced</a:t>
            </a:r>
            <a:r>
              <a:rPr lang="de-DE" sz="2400" dirty="0"/>
              <a:t> </a:t>
            </a:r>
            <a:r>
              <a:rPr lang="de-DE" sz="2400" dirty="0" err="1"/>
              <a:t>traits</a:t>
            </a:r>
            <a:r>
              <a:rPr lang="de-DE" sz="2400" dirty="0"/>
              <a:t> </a:t>
            </a:r>
            <a:r>
              <a:rPr lang="de-DE" sz="2400" dirty="0" err="1"/>
              <a:t>is</a:t>
            </a:r>
            <a:r>
              <a:rPr lang="de-DE" sz="2400" dirty="0"/>
              <a:t> </a:t>
            </a:r>
            <a:r>
              <a:rPr lang="de-DE" sz="2400" dirty="0" err="1"/>
              <a:t>the</a:t>
            </a:r>
            <a:r>
              <a:rPr lang="de-DE" sz="2400" dirty="0"/>
              <a:t> same </a:t>
            </a:r>
            <a:r>
              <a:rPr lang="de-DE" sz="2400" dirty="0" err="1"/>
              <a:t>procedure</a:t>
            </a:r>
            <a:r>
              <a:rPr lang="de-DE" sz="2400" dirty="0"/>
              <a:t> </a:t>
            </a:r>
            <a:r>
              <a:rPr lang="de-DE" sz="2400" dirty="0" err="1"/>
              <a:t>as</a:t>
            </a:r>
            <a:r>
              <a:rPr lang="de-DE" sz="2400" dirty="0"/>
              <a:t> </a:t>
            </a:r>
            <a:r>
              <a:rPr lang="de-DE" sz="2400" dirty="0" err="1"/>
              <a:t>when</a:t>
            </a:r>
            <a:r>
              <a:rPr lang="de-DE" sz="2400" dirty="0"/>
              <a:t> </a:t>
            </a:r>
            <a:r>
              <a:rPr lang="de-DE" sz="2400" dirty="0" err="1"/>
              <a:t>we</a:t>
            </a:r>
            <a:r>
              <a:rPr lang="de-DE" sz="2400" dirty="0"/>
              <a:t> </a:t>
            </a:r>
            <a:r>
              <a:rPr lang="de-DE" sz="2400" dirty="0" err="1"/>
              <a:t>try</a:t>
            </a:r>
            <a:r>
              <a:rPr lang="de-DE" sz="2400" dirty="0"/>
              <a:t> </a:t>
            </a:r>
            <a:r>
              <a:rPr lang="de-DE" sz="2400" dirty="0" err="1"/>
              <a:t>to</a:t>
            </a:r>
            <a:r>
              <a:rPr lang="de-DE" sz="2400" dirty="0"/>
              <a:t> </a:t>
            </a:r>
            <a:r>
              <a:rPr lang="de-DE" sz="2400" dirty="0" err="1"/>
              <a:t>explain</a:t>
            </a:r>
            <a:r>
              <a:rPr lang="de-DE" sz="2400" dirty="0"/>
              <a:t> </a:t>
            </a:r>
            <a:r>
              <a:rPr lang="de-DE" sz="2400" dirty="0" err="1"/>
              <a:t>the</a:t>
            </a:r>
            <a:r>
              <a:rPr lang="de-DE" sz="2400" dirty="0"/>
              <a:t> </a:t>
            </a:r>
            <a:r>
              <a:rPr lang="de-DE" sz="2400" dirty="0" err="1"/>
              <a:t>heritability</a:t>
            </a:r>
            <a:r>
              <a:rPr lang="de-DE" sz="2400" dirty="0"/>
              <a:t> </a:t>
            </a:r>
            <a:r>
              <a:rPr lang="de-DE" sz="2400" dirty="0" err="1"/>
              <a:t>of</a:t>
            </a:r>
            <a:r>
              <a:rPr lang="de-DE" sz="2400" dirty="0"/>
              <a:t> X!</a:t>
            </a:r>
            <a:endParaRPr sz="2400" dirty="0"/>
          </a:p>
          <a:p>
            <a:pPr marL="0" indent="0">
              <a:buNone/>
              <a:defRPr/>
            </a:pPr>
            <a:endParaRPr lang="de-DE" sz="700"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20</a:t>
            </a:fld>
            <a:endParaRPr lang="de-DE"/>
          </a:p>
        </p:txBody>
      </p:sp>
      <p:sp>
        <p:nvSpPr>
          <p:cNvPr id="1484310662"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999107755" name="Titel 1"/>
          <p:cNvSpPr>
            <a:spLocks noGrp="1"/>
          </p:cNvSpPr>
          <p:nvPr/>
        </p:nvSpPr>
        <p:spPr bwMode="auto">
          <a:xfrm>
            <a:off x="414576" y="193914"/>
            <a:ext cx="8915400" cy="1275192"/>
          </a:xfrm>
        </p:spPr>
        <p:txBody>
          <a:bodyPr vertOverflow="overflow" horzOverflow="clip" vert="horz" wrap="square" lIns="91440" tIns="45720" rIns="91440" bIns="45720" numCol="1" spcCol="0" rtlCol="0" fromWordArt="0" anchor="ctr" anchorCtr="0" forceAA="0" compatLnSpc="0">
            <a:noAutofit/>
          </a:bodyPr>
          <a:lstStyle>
            <a:lvl1pPr algn="ctr" defTabSz="914400">
              <a:spcBef>
                <a:spcPts val="0"/>
              </a:spcBef>
              <a:buNone/>
              <a:defRPr sz="4400">
                <a:solidFill>
                  <a:schemeClr val="tx1"/>
                </a:solidFill>
                <a:latin typeface="+mj-lt"/>
                <a:ea typeface="+mj-ea"/>
                <a:cs typeface="+mj-cs"/>
              </a:defRPr>
            </a:lvl1pPr>
          </a:lstStyle>
          <a:p>
            <a:pPr>
              <a:defRPr/>
            </a:pPr>
            <a:r>
              <a:rPr lang="de-DE" sz="2800" b="0" i="0" u="none" strike="noStrike" cap="none" spc="0">
                <a:solidFill>
                  <a:srgbClr val="000000"/>
                </a:solidFill>
                <a:latin typeface="Calibri"/>
                <a:ea typeface="Arial"/>
                <a:cs typeface="Arial"/>
              </a:rPr>
              <a:t>5. Explaining the heritability of a trait: The case of gene-environment correlations (rGE)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3324074" name="Titel 1"/>
          <p:cNvSpPr>
            <a:spLocks noGrp="1"/>
          </p:cNvSpPr>
          <p:nvPr>
            <p:ph type="title"/>
          </p:nvPr>
        </p:nvSpPr>
        <p:spPr bwMode="auto">
          <a:xfrm>
            <a:off x="495299" y="113197"/>
            <a:ext cx="8915400" cy="1143000"/>
          </a:xfrm>
        </p:spPr>
        <p:txBody>
          <a:bodyPr vertOverflow="overflow" horzOverflow="clip" vert="horz" wrap="square" lIns="91440" tIns="45720" rIns="91440" bIns="45720" numCol="1" spcCol="0" rtlCol="0" fromWordArt="0" anchor="ctr" anchorCtr="0" forceAA="0" compatLnSpc="0">
            <a:normAutofit/>
          </a:bodyPr>
          <a:lstStyle/>
          <a:p>
            <a:pPr>
              <a:defRPr/>
            </a:pPr>
            <a:r>
              <a:rPr lang="de-DE" sz="3600" dirty="0">
                <a:latin typeface="Calibri"/>
                <a:cs typeface="Arial"/>
              </a:rPr>
              <a:t>6. Outlook 1: ACE-beta </a:t>
            </a:r>
            <a:r>
              <a:rPr lang="de-DE" sz="3600" dirty="0" err="1">
                <a:latin typeface="Calibri"/>
                <a:cs typeface="Arial"/>
              </a:rPr>
              <a:t>model</a:t>
            </a:r>
            <a:endParaRPr lang="de-DE" sz="3600" dirty="0"/>
          </a:p>
        </p:txBody>
      </p:sp>
      <p:sp>
        <p:nvSpPr>
          <p:cNvPr id="1043907969" name="Foliennummernplatzhalter 4"/>
          <p:cNvSpPr>
            <a:spLocks noGrp="1"/>
          </p:cNvSpPr>
          <p:nvPr>
            <p:ph type="sldNum" sz="quarter" idx="12"/>
          </p:nvPr>
        </p:nvSpPr>
        <p:spPr bwMode="auto"/>
        <p:txBody>
          <a:bodyPr/>
          <a:lstStyle/>
          <a:p>
            <a:pPr>
              <a:defRPr/>
            </a:pPr>
            <a:fld id="{BF3EBD38-CCCB-F33A-7FED-88BD62C92EAA}" type="slidenum">
              <a:rPr lang="de-DE"/>
              <a:t>21</a:t>
            </a:fld>
            <a:endParaRPr lang="de-DE"/>
          </a:p>
        </p:txBody>
      </p:sp>
      <p:sp>
        <p:nvSpPr>
          <p:cNvPr id="1461134780" name="Textfeld 4"/>
          <p:cNvSpPr txBox="1"/>
          <p:nvPr/>
        </p:nvSpPr>
        <p:spPr bwMode="auto">
          <a:xfrm>
            <a:off x="372087" y="1268759"/>
            <a:ext cx="8978059" cy="4907315"/>
          </a:xfrm>
          <a:prstGeom prst="rect">
            <a:avLst/>
          </a:prstGeom>
          <a:noFill/>
        </p:spPr>
        <p:txBody>
          <a:bodyPr wrap="square" rtlCol="0">
            <a:spAutoFit/>
          </a:bodyPr>
          <a:lstStyle/>
          <a:p>
            <a:pPr marL="285750" indent="-285750">
              <a:buFont typeface="Arial"/>
              <a:buChar char="•"/>
              <a:defRPr/>
            </a:pPr>
            <a:r>
              <a:rPr lang="de-DE" sz="2600" dirty="0" err="1"/>
              <a:t>One</a:t>
            </a:r>
            <a:r>
              <a:rPr lang="de-DE" sz="2600" dirty="0"/>
              <a:t> </a:t>
            </a:r>
            <a:r>
              <a:rPr lang="de-DE" sz="2600" dirty="0" err="1"/>
              <a:t>drawback</a:t>
            </a:r>
            <a:r>
              <a:rPr lang="de-DE" sz="2600" dirty="0"/>
              <a:t> </a:t>
            </a:r>
            <a:r>
              <a:rPr lang="de-DE" sz="2600" dirty="0" err="1"/>
              <a:t>of</a:t>
            </a:r>
            <a:r>
              <a:rPr lang="de-DE" sz="2600" dirty="0"/>
              <a:t> </a:t>
            </a:r>
            <a:r>
              <a:rPr lang="de-DE" sz="2600" dirty="0" err="1"/>
              <a:t>the</a:t>
            </a:r>
            <a:r>
              <a:rPr lang="de-DE" sz="2600" dirty="0"/>
              <a:t> bi- and multivariate ACE </a:t>
            </a:r>
            <a:r>
              <a:rPr lang="de-DE" sz="2600" dirty="0" err="1"/>
              <a:t>models</a:t>
            </a:r>
            <a:r>
              <a:rPr lang="de-DE" sz="2600" dirty="0"/>
              <a:t> in </a:t>
            </a:r>
            <a:r>
              <a:rPr lang="de-DE" sz="2600" dirty="0" err="1"/>
              <a:t>the</a:t>
            </a:r>
            <a:r>
              <a:rPr lang="de-DE" sz="2600" dirty="0"/>
              <a:t> </a:t>
            </a:r>
            <a:r>
              <a:rPr lang="de-DE" sz="2600" dirty="0" err="1"/>
              <a:t>Cholesky</a:t>
            </a:r>
            <a:r>
              <a:rPr lang="de-DE" sz="2600" dirty="0"/>
              <a:t> </a:t>
            </a:r>
            <a:r>
              <a:rPr lang="de-DE" sz="2600" dirty="0" err="1"/>
              <a:t>parametrization</a:t>
            </a:r>
            <a:r>
              <a:rPr lang="de-DE" sz="2600" dirty="0"/>
              <a:t> </a:t>
            </a:r>
            <a:r>
              <a:rPr lang="de-DE" sz="2600" dirty="0" err="1"/>
              <a:t>is</a:t>
            </a:r>
            <a:r>
              <a:rPr lang="de-DE" sz="2600" dirty="0"/>
              <a:t> </a:t>
            </a:r>
            <a:r>
              <a:rPr lang="de-DE" sz="2600" dirty="0" err="1"/>
              <a:t>that</a:t>
            </a:r>
            <a:r>
              <a:rPr lang="de-DE" sz="2600" dirty="0"/>
              <a:t> </a:t>
            </a:r>
            <a:r>
              <a:rPr lang="de-DE" sz="2600" dirty="0" err="1"/>
              <a:t>no</a:t>
            </a:r>
            <a:r>
              <a:rPr lang="de-DE" sz="2600" dirty="0"/>
              <a:t> </a:t>
            </a:r>
            <a:r>
              <a:rPr lang="de-DE" sz="2600" dirty="0" err="1"/>
              <a:t>phenotypic</a:t>
            </a:r>
            <a:r>
              <a:rPr lang="de-DE" sz="2600" dirty="0"/>
              <a:t> </a:t>
            </a:r>
            <a:r>
              <a:rPr lang="de-DE" sz="2600" dirty="0" err="1"/>
              <a:t>effects</a:t>
            </a:r>
            <a:r>
              <a:rPr lang="de-DE" sz="2600" dirty="0"/>
              <a:t> </a:t>
            </a:r>
            <a:r>
              <a:rPr lang="de-DE" sz="2600" dirty="0" err="1"/>
              <a:t>are</a:t>
            </a:r>
            <a:r>
              <a:rPr lang="de-DE" sz="2600" dirty="0"/>
              <a:t> </a:t>
            </a:r>
            <a:r>
              <a:rPr lang="de-DE" sz="2600" dirty="0" err="1"/>
              <a:t>estimated</a:t>
            </a:r>
            <a:endParaRPr lang="de-DE" sz="2600" dirty="0"/>
          </a:p>
          <a:p>
            <a:pPr>
              <a:defRPr/>
            </a:pPr>
            <a:endParaRPr sz="1000" dirty="0"/>
          </a:p>
          <a:p>
            <a:pPr marL="285750" indent="-285750">
              <a:buFont typeface="Arial"/>
              <a:buChar char="•"/>
              <a:defRPr/>
            </a:pPr>
            <a:r>
              <a:rPr lang="de-DE" sz="2600" dirty="0" err="1"/>
              <a:t>We</a:t>
            </a:r>
            <a:r>
              <a:rPr lang="de-DE" sz="2600" dirty="0"/>
              <a:t> </a:t>
            </a:r>
            <a:r>
              <a:rPr lang="de-DE" sz="2600" dirty="0" err="1"/>
              <a:t>might</a:t>
            </a:r>
            <a:r>
              <a:rPr lang="de-DE" sz="2600" dirty="0"/>
              <a:t> </a:t>
            </a:r>
            <a:r>
              <a:rPr lang="de-DE" sz="2600" dirty="0" err="1"/>
              <a:t>know</a:t>
            </a:r>
            <a:r>
              <a:rPr lang="de-DE" sz="2600" dirty="0"/>
              <a:t> </a:t>
            </a:r>
            <a:r>
              <a:rPr lang="de-DE" sz="2600" dirty="0" err="1"/>
              <a:t>that</a:t>
            </a:r>
            <a:r>
              <a:rPr lang="de-DE" sz="2600" dirty="0"/>
              <a:t> </a:t>
            </a:r>
            <a:r>
              <a:rPr lang="de-DE" sz="2600" dirty="0" err="1"/>
              <a:t>some</a:t>
            </a:r>
            <a:r>
              <a:rPr lang="de-DE" sz="2600" dirty="0"/>
              <a:t> </a:t>
            </a:r>
            <a:r>
              <a:rPr lang="de-DE" sz="2600" dirty="0" err="1"/>
              <a:t>of</a:t>
            </a:r>
            <a:r>
              <a:rPr lang="de-DE" sz="2600" dirty="0"/>
              <a:t> </a:t>
            </a:r>
            <a:r>
              <a:rPr lang="de-DE" sz="2600" dirty="0" err="1"/>
              <a:t>the</a:t>
            </a:r>
            <a:r>
              <a:rPr lang="de-DE" sz="2600" dirty="0"/>
              <a:t> </a:t>
            </a:r>
            <a:r>
              <a:rPr lang="de-DE" sz="2600" dirty="0" err="1"/>
              <a:t>heritability</a:t>
            </a:r>
            <a:r>
              <a:rPr lang="de-DE" sz="2600" dirty="0"/>
              <a:t> </a:t>
            </a:r>
            <a:r>
              <a:rPr lang="de-DE" sz="2600" dirty="0" err="1"/>
              <a:t>of</a:t>
            </a:r>
            <a:r>
              <a:rPr lang="de-DE" sz="2600" dirty="0"/>
              <a:t> Y </a:t>
            </a:r>
            <a:r>
              <a:rPr lang="de-DE" sz="2600" dirty="0" err="1"/>
              <a:t>is</a:t>
            </a:r>
            <a:r>
              <a:rPr lang="de-DE" sz="2600" dirty="0"/>
              <a:t> </a:t>
            </a:r>
            <a:r>
              <a:rPr lang="de-DE" sz="2600" dirty="0" err="1"/>
              <a:t>accounted</a:t>
            </a:r>
            <a:r>
              <a:rPr lang="de-DE" sz="2600" dirty="0"/>
              <a:t> </a:t>
            </a:r>
            <a:r>
              <a:rPr lang="de-DE" sz="2600" dirty="0" err="1"/>
              <a:t>for</a:t>
            </a:r>
            <a:r>
              <a:rPr lang="de-DE" sz="2600" dirty="0"/>
              <a:t> </a:t>
            </a:r>
            <a:r>
              <a:rPr lang="de-DE" sz="2600" dirty="0" err="1"/>
              <a:t>by</a:t>
            </a:r>
            <a:r>
              <a:rPr lang="de-DE" sz="2600" dirty="0"/>
              <a:t> genes </a:t>
            </a:r>
            <a:r>
              <a:rPr lang="de-DE" sz="2600" dirty="0" err="1"/>
              <a:t>affecting</a:t>
            </a:r>
            <a:r>
              <a:rPr lang="de-DE" sz="2600" dirty="0"/>
              <a:t> X</a:t>
            </a:r>
            <a:endParaRPr sz="2600" dirty="0"/>
          </a:p>
          <a:p>
            <a:pPr marL="285750" indent="-285750">
              <a:buFont typeface="Arial"/>
              <a:buChar char="•"/>
              <a:defRPr/>
            </a:pPr>
            <a:endParaRPr sz="1000" dirty="0"/>
          </a:p>
          <a:p>
            <a:pPr marL="285750" indent="-285750">
              <a:buFont typeface="Arial"/>
              <a:buChar char="•"/>
              <a:defRPr/>
            </a:pPr>
            <a:r>
              <a:rPr lang="de-DE" sz="2600" dirty="0" err="1"/>
              <a:t>We</a:t>
            </a:r>
            <a:r>
              <a:rPr lang="de-DE" sz="2600" dirty="0"/>
              <a:t> </a:t>
            </a:r>
            <a:r>
              <a:rPr lang="de-DE" sz="2600" dirty="0" err="1"/>
              <a:t>don‘t</a:t>
            </a:r>
            <a:r>
              <a:rPr lang="de-DE" sz="2600" dirty="0"/>
              <a:t> </a:t>
            </a:r>
            <a:r>
              <a:rPr lang="de-DE" sz="2600" dirty="0" err="1"/>
              <a:t>know</a:t>
            </a:r>
            <a:r>
              <a:rPr lang="de-DE" sz="2600" dirty="0"/>
              <a:t> </a:t>
            </a:r>
            <a:r>
              <a:rPr lang="de-DE" sz="2600" dirty="0" err="1"/>
              <a:t>through</a:t>
            </a:r>
            <a:r>
              <a:rPr lang="de-DE" sz="2600" dirty="0"/>
              <a:t> </a:t>
            </a:r>
            <a:r>
              <a:rPr lang="de-DE" sz="2600" dirty="0" err="1"/>
              <a:t>which</a:t>
            </a:r>
            <a:r>
              <a:rPr lang="de-DE" sz="2600" dirty="0"/>
              <a:t> </a:t>
            </a:r>
            <a:r>
              <a:rPr lang="de-DE" sz="2600" dirty="0" err="1"/>
              <a:t>phenotype</a:t>
            </a:r>
            <a:r>
              <a:rPr lang="de-DE" sz="2600" dirty="0"/>
              <a:t> </a:t>
            </a:r>
            <a:r>
              <a:rPr lang="de-DE" sz="2600" dirty="0" err="1"/>
              <a:t>this</a:t>
            </a:r>
            <a:r>
              <a:rPr lang="de-DE" sz="2600" dirty="0"/>
              <a:t> </a:t>
            </a:r>
            <a:r>
              <a:rPr lang="de-DE" sz="2600" dirty="0" err="1"/>
              <a:t>genetic</a:t>
            </a:r>
            <a:r>
              <a:rPr lang="de-DE" sz="2600" dirty="0"/>
              <a:t> </a:t>
            </a:r>
            <a:r>
              <a:rPr lang="de-DE" sz="2600" dirty="0" err="1"/>
              <a:t>effect</a:t>
            </a:r>
            <a:r>
              <a:rPr lang="de-DE" sz="2600" dirty="0"/>
              <a:t> </a:t>
            </a:r>
            <a:r>
              <a:rPr lang="de-DE" sz="2600" dirty="0" err="1"/>
              <a:t>is</a:t>
            </a:r>
            <a:r>
              <a:rPr lang="de-DE" sz="2600" dirty="0"/>
              <a:t> </a:t>
            </a:r>
            <a:r>
              <a:rPr lang="de-DE" sz="2600" dirty="0" err="1"/>
              <a:t>mediated</a:t>
            </a:r>
            <a:r>
              <a:rPr lang="de-DE" sz="2600" dirty="0"/>
              <a:t>, i.e. </a:t>
            </a:r>
            <a:r>
              <a:rPr lang="de-DE" sz="2600" dirty="0" err="1"/>
              <a:t>we</a:t>
            </a:r>
            <a:r>
              <a:rPr lang="de-DE" sz="2600" dirty="0"/>
              <a:t> </a:t>
            </a:r>
            <a:r>
              <a:rPr lang="de-DE" sz="2600" dirty="0" err="1"/>
              <a:t>don‘t</a:t>
            </a:r>
            <a:r>
              <a:rPr lang="de-DE" sz="2600" dirty="0"/>
              <a:t> </a:t>
            </a:r>
            <a:r>
              <a:rPr lang="de-DE" sz="2600" dirty="0" err="1"/>
              <a:t>know</a:t>
            </a:r>
            <a:r>
              <a:rPr lang="de-DE" sz="2600" dirty="0"/>
              <a:t> </a:t>
            </a:r>
            <a:r>
              <a:rPr lang="de-DE" sz="2600" dirty="0" err="1"/>
              <a:t>the</a:t>
            </a:r>
            <a:r>
              <a:rPr lang="de-DE" sz="2600" dirty="0"/>
              <a:t> „</a:t>
            </a:r>
            <a:r>
              <a:rPr lang="de-DE" sz="2600" dirty="0" err="1"/>
              <a:t>phenotypic</a:t>
            </a:r>
            <a:r>
              <a:rPr lang="de-DE" sz="2600" dirty="0"/>
              <a:t> </a:t>
            </a:r>
            <a:r>
              <a:rPr lang="de-DE" sz="2600" dirty="0" err="1"/>
              <a:t>bottle</a:t>
            </a:r>
            <a:r>
              <a:rPr lang="de-DE" sz="2600" dirty="0"/>
              <a:t>-neck“ (Freese, 2008)</a:t>
            </a:r>
          </a:p>
          <a:p>
            <a:pPr>
              <a:defRPr/>
            </a:pPr>
            <a:endParaRPr sz="1000" dirty="0"/>
          </a:p>
          <a:p>
            <a:pPr marL="285750" indent="-285750">
              <a:buFont typeface="Arial"/>
              <a:buChar char="•"/>
              <a:defRPr/>
            </a:pPr>
            <a:r>
              <a:rPr lang="de-DE" sz="2600" dirty="0"/>
              <a:t>This </a:t>
            </a:r>
            <a:r>
              <a:rPr lang="de-DE" sz="2600" dirty="0" err="1"/>
              <a:t>can</a:t>
            </a:r>
            <a:r>
              <a:rPr lang="de-DE" sz="2600" dirty="0"/>
              <a:t> </a:t>
            </a:r>
            <a:r>
              <a:rPr lang="de-DE" sz="2600" dirty="0" err="1"/>
              <a:t>be</a:t>
            </a:r>
            <a:r>
              <a:rPr lang="de-DE" sz="2600" dirty="0"/>
              <a:t> </a:t>
            </a:r>
            <a:r>
              <a:rPr lang="de-DE" sz="2600" dirty="0" err="1"/>
              <a:t>investigated</a:t>
            </a:r>
            <a:r>
              <a:rPr lang="de-DE" sz="2600" dirty="0"/>
              <a:t> </a:t>
            </a:r>
            <a:r>
              <a:rPr lang="de-DE" sz="2600" dirty="0" err="1"/>
              <a:t>with</a:t>
            </a:r>
            <a:r>
              <a:rPr lang="de-DE" sz="2600" dirty="0"/>
              <a:t> </a:t>
            </a:r>
            <a:r>
              <a:rPr lang="de-DE" sz="2600" dirty="0" err="1"/>
              <a:t>the</a:t>
            </a:r>
            <a:r>
              <a:rPr lang="de-DE" sz="2600" dirty="0"/>
              <a:t> ACE-beta </a:t>
            </a:r>
            <a:r>
              <a:rPr lang="de-DE" sz="2600" dirty="0" err="1"/>
              <a:t>model</a:t>
            </a:r>
            <a:r>
              <a:rPr lang="de-DE" sz="2600" dirty="0"/>
              <a:t> (Kohler et al., 2011) </a:t>
            </a:r>
            <a:r>
              <a:rPr lang="de-DE" sz="2600" dirty="0" err="1"/>
              <a:t>which</a:t>
            </a:r>
            <a:r>
              <a:rPr lang="de-DE" sz="2600" dirty="0"/>
              <a:t> will </a:t>
            </a:r>
            <a:r>
              <a:rPr lang="de-DE" sz="2600" dirty="0" err="1"/>
              <a:t>be</a:t>
            </a:r>
            <a:r>
              <a:rPr lang="de-DE" sz="2600" dirty="0"/>
              <a:t> </a:t>
            </a:r>
            <a:r>
              <a:rPr lang="de-DE" sz="2600" dirty="0" err="1"/>
              <a:t>covered</a:t>
            </a:r>
            <a:r>
              <a:rPr lang="de-DE" sz="2600" dirty="0"/>
              <a:t> in an </a:t>
            </a:r>
            <a:r>
              <a:rPr lang="de-DE" sz="2600" dirty="0" err="1"/>
              <a:t>advanced</a:t>
            </a:r>
            <a:r>
              <a:rPr lang="de-DE" sz="2600" dirty="0"/>
              <a:t> </a:t>
            </a:r>
            <a:r>
              <a:rPr lang="de-DE" sz="2600" dirty="0" err="1"/>
              <a:t>workshop</a:t>
            </a:r>
            <a:r>
              <a:rPr lang="de-DE" sz="2600" dirty="0"/>
              <a:t>, </a:t>
            </a:r>
            <a:r>
              <a:rPr lang="de-DE" sz="2600" dirty="0" err="1"/>
              <a:t>if</a:t>
            </a:r>
            <a:r>
              <a:rPr lang="de-DE" sz="2600" dirty="0"/>
              <a:t> </a:t>
            </a:r>
            <a:r>
              <a:rPr lang="de-DE" sz="2600" dirty="0" err="1"/>
              <a:t>you</a:t>
            </a:r>
            <a:r>
              <a:rPr lang="de-DE" sz="2600" dirty="0"/>
              <a:t> </a:t>
            </a:r>
            <a:r>
              <a:rPr lang="de-DE" sz="2600" dirty="0" err="1"/>
              <a:t>are</a:t>
            </a:r>
            <a:r>
              <a:rPr lang="de-DE" sz="2600" dirty="0"/>
              <a:t> </a:t>
            </a:r>
            <a:r>
              <a:rPr lang="de-DE" sz="2600" dirty="0" err="1"/>
              <a:t>interested</a:t>
            </a:r>
            <a:r>
              <a:rPr lang="de-DE" sz="2600" dirty="0"/>
              <a:t>!</a:t>
            </a:r>
          </a:p>
        </p:txBody>
      </p:sp>
      <p:sp>
        <p:nvSpPr>
          <p:cNvPr id="60544886"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32278540" name="Group 4"/>
          <p:cNvGrpSpPr>
            <a:grpSpLocks noChangeAspect="1"/>
          </p:cNvGrpSpPr>
          <p:nvPr/>
        </p:nvGrpSpPr>
        <p:grpSpPr bwMode="auto">
          <a:xfrm>
            <a:off x="1373898" y="888508"/>
            <a:ext cx="7136370" cy="3680262"/>
            <a:chOff x="0" y="0"/>
            <a:chExt cx="7136370" cy="3680262"/>
          </a:xfrm>
        </p:grpSpPr>
        <p:sp>
          <p:nvSpPr>
            <p:cNvPr id="1291083168" name="AutoShape 3"/>
            <p:cNvSpPr>
              <a:spLocks noChangeAspect="1" noChangeArrowheads="1" noTextEdit="1"/>
            </p:cNvSpPr>
            <p:nvPr/>
          </p:nvSpPr>
          <p:spPr bwMode="auto">
            <a:xfrm>
              <a:off x="0" y="0"/>
              <a:ext cx="7136370" cy="3680262"/>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850818250" name="Picture 5"/>
            <p:cNvPicPr>
              <a:picLocks noChangeAspect="1" noChangeArrowheads="1"/>
            </p:cNvPicPr>
            <p:nvPr/>
          </p:nvPicPr>
          <p:blipFill>
            <a:blip r:embed="rId3"/>
            <a:stretch/>
          </p:blipFill>
          <p:spPr bwMode="auto">
            <a:xfrm>
              <a:off x="0" y="0"/>
              <a:ext cx="7140944" cy="3684836"/>
            </a:xfrm>
            <a:prstGeom prst="rect">
              <a:avLst/>
            </a:prstGeom>
            <a:noFill/>
            <a:ln>
              <a:noFill/>
            </a:ln>
          </p:spPr>
        </p:pic>
      </p:grpSp>
      <p:sp>
        <p:nvSpPr>
          <p:cNvPr id="777104793" name="Titel 1"/>
          <p:cNvSpPr>
            <a:spLocks noGrp="1"/>
          </p:cNvSpPr>
          <p:nvPr>
            <p:ph type="title"/>
          </p:nvPr>
        </p:nvSpPr>
        <p:spPr bwMode="auto">
          <a:xfrm>
            <a:off x="495299" y="113197"/>
            <a:ext cx="8915400" cy="1143000"/>
          </a:xfrm>
        </p:spPr>
        <p:txBody>
          <a:bodyPr vertOverflow="overflow" horzOverflow="clip" vert="horz" wrap="square" lIns="91440" tIns="45720" rIns="91440" bIns="45720" numCol="1" spcCol="0" rtlCol="0" fromWordArt="0" anchor="ctr" anchorCtr="0" forceAA="0" compatLnSpc="0">
            <a:normAutofit/>
          </a:bodyPr>
          <a:lstStyle/>
          <a:p>
            <a:pPr>
              <a:defRPr/>
            </a:pPr>
            <a:r>
              <a:rPr lang="de-DE" sz="3600">
                <a:latin typeface="Calibri"/>
                <a:cs typeface="Arial"/>
              </a:rPr>
              <a:t>Outlook 1: ACE-beta model</a:t>
            </a:r>
            <a:endParaRPr lang="de-DE" sz="3600"/>
          </a:p>
        </p:txBody>
      </p:sp>
      <p:sp>
        <p:nvSpPr>
          <p:cNvPr id="945511378" name="Foliennummernplatzhalter 4"/>
          <p:cNvSpPr>
            <a:spLocks noGrp="1"/>
          </p:cNvSpPr>
          <p:nvPr>
            <p:ph type="sldNum" sz="quarter" idx="12"/>
          </p:nvPr>
        </p:nvSpPr>
        <p:spPr bwMode="auto"/>
        <p:txBody>
          <a:bodyPr/>
          <a:lstStyle/>
          <a:p>
            <a:pPr>
              <a:defRPr/>
            </a:pPr>
            <a:fld id="{B446928E-1F42-C75F-C7A6-3DDED8D218E8}" type="slidenum">
              <a:rPr lang="de-DE"/>
              <a:t>22</a:t>
            </a:fld>
            <a:endParaRPr lang="de-DE"/>
          </a:p>
        </p:txBody>
      </p:sp>
      <p:cxnSp>
        <p:nvCxnSpPr>
          <p:cNvPr id="280678519" name="Gerade Verbindung mit Pfeil 2"/>
          <p:cNvCxnSpPr>
            <a:cxnSpLocks/>
          </p:cNvCxnSpPr>
          <p:nvPr/>
        </p:nvCxnSpPr>
        <p:spPr bwMode="auto">
          <a:xfrm>
            <a:off x="2576736" y="4243177"/>
            <a:ext cx="928178"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565881" name="Textfeld 7"/>
          <p:cNvSpPr txBox="1"/>
          <p:nvPr/>
        </p:nvSpPr>
        <p:spPr bwMode="auto">
          <a:xfrm>
            <a:off x="2957321" y="3866661"/>
            <a:ext cx="321648" cy="365795"/>
          </a:xfrm>
          <a:prstGeom prst="rect">
            <a:avLst/>
          </a:prstGeom>
          <a:noFill/>
        </p:spPr>
        <p:txBody>
          <a:bodyPr wrap="square" rtlCol="0">
            <a:spAutoFit/>
          </a:bodyPr>
          <a:lstStyle/>
          <a:p>
            <a:pPr>
              <a:defRPr/>
            </a:pPr>
            <a:r>
              <a:rPr lang="de-DE">
                <a:solidFill>
                  <a:srgbClr val="FF0000"/>
                </a:solidFill>
              </a:rPr>
              <a:t>?</a:t>
            </a:r>
            <a:endParaRPr/>
          </a:p>
        </p:txBody>
      </p:sp>
      <p:cxnSp>
        <p:nvCxnSpPr>
          <p:cNvPr id="1611222084" name="Gerade Verbindung mit Pfeil 13"/>
          <p:cNvCxnSpPr>
            <a:cxnSpLocks/>
          </p:cNvCxnSpPr>
          <p:nvPr/>
        </p:nvCxnSpPr>
        <p:spPr bwMode="auto">
          <a:xfrm flipH="1">
            <a:off x="6200975" y="4243177"/>
            <a:ext cx="898325"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94472090" name="Textfeld 15"/>
          <p:cNvSpPr txBox="1"/>
          <p:nvPr/>
        </p:nvSpPr>
        <p:spPr bwMode="auto">
          <a:xfrm>
            <a:off x="6574501" y="3877084"/>
            <a:ext cx="332568" cy="365795"/>
          </a:xfrm>
          <a:prstGeom prst="rect">
            <a:avLst/>
          </a:prstGeom>
          <a:noFill/>
        </p:spPr>
        <p:txBody>
          <a:bodyPr wrap="square" rtlCol="0">
            <a:spAutoFit/>
          </a:bodyPr>
          <a:lstStyle/>
          <a:p>
            <a:pPr>
              <a:defRPr/>
            </a:pPr>
            <a:r>
              <a:rPr lang="de-DE">
                <a:solidFill>
                  <a:srgbClr val="FF0000"/>
                </a:solidFill>
              </a:rPr>
              <a:t>?</a:t>
            </a:r>
            <a:endParaRPr/>
          </a:p>
        </p:txBody>
      </p:sp>
      <p:sp>
        <p:nvSpPr>
          <p:cNvPr id="1660208054" name="Textfeld 23"/>
          <p:cNvSpPr txBox="1"/>
          <p:nvPr/>
        </p:nvSpPr>
        <p:spPr bwMode="auto">
          <a:xfrm>
            <a:off x="898901" y="4607919"/>
            <a:ext cx="8385733" cy="1615475"/>
          </a:xfrm>
          <a:prstGeom prst="rect">
            <a:avLst/>
          </a:prstGeom>
          <a:noFill/>
        </p:spPr>
        <p:txBody>
          <a:bodyPr wrap="square" rtlCol="0">
            <a:spAutoFit/>
          </a:bodyPr>
          <a:lstStyle/>
          <a:p>
            <a:pPr>
              <a:defRPr/>
            </a:pPr>
            <a:r>
              <a:rPr lang="de-DE" sz="2000" i="1"/>
              <a:t>Example: </a:t>
            </a:r>
            <a:endParaRPr sz="2000" i="1"/>
          </a:p>
          <a:p>
            <a:pPr marL="283879" indent="-283879">
              <a:buFont typeface="Arial"/>
              <a:buChar char="•"/>
              <a:defRPr/>
            </a:pPr>
            <a:r>
              <a:rPr lang="de-DE" sz="2000"/>
              <a:t>Some part of the heritability of education is accounted for by genes associated with cognitive ability (A1). Is the effect exclusively mediated via cognitive ability? Or are there other traits (e.g.,non-cognitive skills) that are also affected by A1 and have a phenotypic effect on education?</a:t>
            </a:r>
            <a:endParaRPr sz="2000"/>
          </a:p>
        </p:txBody>
      </p:sp>
      <p:sp>
        <p:nvSpPr>
          <p:cNvPr id="1566933770"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lang="de-DE" dirty="0">
                <a:latin typeface="Calibri"/>
                <a:cs typeface="Arial"/>
              </a:rPr>
              <a:t>Outlook 2: </a:t>
            </a:r>
            <a:r>
              <a:rPr lang="de-DE" dirty="0" err="1">
                <a:latin typeface="Calibri"/>
                <a:cs typeface="Arial"/>
              </a:rPr>
              <a:t>GxE</a:t>
            </a:r>
            <a:r>
              <a:rPr lang="de-DE" dirty="0">
                <a:latin typeface="Calibri"/>
                <a:cs typeface="Arial"/>
              </a:rPr>
              <a:t> </a:t>
            </a:r>
            <a:r>
              <a:rPr lang="de-DE" dirty="0" err="1">
                <a:latin typeface="Calibri"/>
                <a:cs typeface="Arial"/>
              </a:rPr>
              <a:t>analyses</a:t>
            </a:r>
            <a:endParaRPr lang="de-DE"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23</a:t>
            </a:fld>
            <a:endParaRPr lang="de-DE"/>
          </a:p>
        </p:txBody>
      </p:sp>
      <p:sp>
        <p:nvSpPr>
          <p:cNvPr id="5" name="Textfeld 4"/>
          <p:cNvSpPr txBox="1"/>
          <p:nvPr/>
        </p:nvSpPr>
        <p:spPr bwMode="auto">
          <a:xfrm>
            <a:off x="372088" y="1268760"/>
            <a:ext cx="8829384" cy="1569660"/>
          </a:xfrm>
          <a:prstGeom prst="rect">
            <a:avLst/>
          </a:prstGeom>
          <a:noFill/>
        </p:spPr>
        <p:txBody>
          <a:bodyPr wrap="square" rtlCol="0">
            <a:spAutoFit/>
          </a:bodyPr>
          <a:lstStyle/>
          <a:p>
            <a:pPr>
              <a:defRPr/>
            </a:pPr>
            <a:r>
              <a:rPr lang="de-DE" sz="1600"/>
              <a:t>As the genetic path model by Freese (2008) suggests and evidence confirms: </a:t>
            </a:r>
            <a:endParaRPr/>
          </a:p>
          <a:p>
            <a:pPr>
              <a:defRPr/>
            </a:pPr>
            <a:r>
              <a:rPr lang="de-DE" sz="1600"/>
              <a:t>The (mediation of) genetic effects take place in and thus might be moderated by broader environments</a:t>
            </a:r>
          </a:p>
          <a:p>
            <a:pPr>
              <a:defRPr/>
            </a:pPr>
            <a:endParaRPr lang="de-DE" sz="1600"/>
          </a:p>
          <a:p>
            <a:pPr>
              <a:defRPr/>
            </a:pPr>
            <a:r>
              <a:rPr lang="de-DE" sz="1600"/>
              <a:t>Example:</a:t>
            </a:r>
            <a:endParaRPr/>
          </a:p>
          <a:p>
            <a:pPr>
              <a:defRPr/>
            </a:pPr>
            <a:endParaRPr lang="de-DE" sz="1600"/>
          </a:p>
          <a:p>
            <a:pPr>
              <a:defRPr/>
            </a:pPr>
            <a:r>
              <a:rPr lang="de-DE" sz="1600"/>
              <a:t>To realize your genetic potential for education there need to be enough resources</a:t>
            </a:r>
          </a:p>
        </p:txBody>
      </p:sp>
      <p:sp>
        <p:nvSpPr>
          <p:cNvPr id="854449883"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p:txBody>
          <a:bodyPr>
            <a:normAutofit/>
          </a:bodyPr>
          <a:lstStyle/>
          <a:p>
            <a:pPr marL="0" indent="0">
              <a:buNone/>
              <a:defRPr/>
            </a:pPr>
            <a:r>
              <a:rPr lang="de-DE" dirty="0" err="1"/>
              <a:t>Now</a:t>
            </a:r>
            <a:r>
              <a:rPr lang="de-DE" dirty="0"/>
              <a:t>, </a:t>
            </a:r>
            <a:r>
              <a:rPr lang="de-DE" dirty="0" err="1"/>
              <a:t>we</a:t>
            </a:r>
            <a:r>
              <a:rPr lang="de-DE" dirty="0"/>
              <a:t> will </a:t>
            </a:r>
            <a:r>
              <a:rPr lang="de-DE" dirty="0" err="1"/>
              <a:t>see</a:t>
            </a:r>
            <a:r>
              <a:rPr lang="de-DE" dirty="0"/>
              <a:t> </a:t>
            </a:r>
            <a:r>
              <a:rPr lang="de-DE" dirty="0" err="1"/>
              <a:t>how</a:t>
            </a:r>
            <a:r>
              <a:rPr lang="de-DE" dirty="0"/>
              <a:t> </a:t>
            </a:r>
            <a:r>
              <a:rPr lang="de-DE" dirty="0" err="1"/>
              <a:t>we</a:t>
            </a:r>
            <a:r>
              <a:rPr lang="de-DE" dirty="0"/>
              <a:t> </a:t>
            </a:r>
            <a:r>
              <a:rPr lang="de-DE" dirty="0" err="1"/>
              <a:t>can</a:t>
            </a:r>
            <a:r>
              <a:rPr lang="de-DE" dirty="0"/>
              <a:t> </a:t>
            </a:r>
            <a:r>
              <a:rPr lang="de-DE" dirty="0" err="1"/>
              <a:t>estimate</a:t>
            </a:r>
            <a:r>
              <a:rPr lang="de-DE" dirty="0"/>
              <a:t> bi-/multivariate ACE </a:t>
            </a:r>
            <a:r>
              <a:rPr lang="de-DE" dirty="0" err="1"/>
              <a:t>models</a:t>
            </a:r>
            <a:r>
              <a:rPr lang="de-DE" dirty="0"/>
              <a:t> in R </a:t>
            </a:r>
            <a:r>
              <a:rPr lang="de-DE" dirty="0" err="1"/>
              <a:t>using</a:t>
            </a:r>
            <a:r>
              <a:rPr lang="de-DE" dirty="0"/>
              <a:t> </a:t>
            </a:r>
            <a:r>
              <a:rPr lang="de-DE" dirty="0" err="1"/>
              <a:t>the</a:t>
            </a:r>
            <a:r>
              <a:rPr lang="de-DE" dirty="0"/>
              <a:t> </a:t>
            </a:r>
            <a:r>
              <a:rPr lang="de-DE" dirty="0" err="1"/>
              <a:t>package</a:t>
            </a:r>
            <a:r>
              <a:rPr lang="de-DE" dirty="0"/>
              <a:t> </a:t>
            </a:r>
            <a:r>
              <a:rPr lang="de-DE" dirty="0" err="1"/>
              <a:t>umx</a:t>
            </a:r>
            <a:r>
              <a:rPr lang="de-DE" dirty="0"/>
              <a:t>.</a:t>
            </a:r>
            <a:endParaRPr dirty="0"/>
          </a:p>
          <a:p>
            <a:pPr marL="0" indent="0">
              <a:buNone/>
              <a:defRPr/>
            </a:pPr>
            <a:endParaRPr lang="de-DE"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24</a:t>
            </a:fld>
            <a:endParaRPr lang="de-DE"/>
          </a:p>
        </p:txBody>
      </p:sp>
      <p:sp>
        <p:nvSpPr>
          <p:cNvPr id="2095251287"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7" name="Titel 1">
            <a:extLst>
              <a:ext uri="{FF2B5EF4-FFF2-40B4-BE49-F238E27FC236}">
                <a16:creationId xmlns:a16="http://schemas.microsoft.com/office/drawing/2014/main" id="{0F7FB69D-F0AA-4520-91B8-9C264CE1DBD4}"/>
              </a:ext>
            </a:extLst>
          </p:cNvPr>
          <p:cNvSpPr txBox="1">
            <a:spLocks/>
          </p:cNvSpPr>
          <p:nvPr/>
        </p:nvSpPr>
        <p:spPr bwMode="auto">
          <a:xfrm>
            <a:off x="495300" y="274638"/>
            <a:ext cx="8915400" cy="1143000"/>
          </a:xfrm>
          <a:prstGeom prst="rect">
            <a:avLst/>
          </a:prstGeom>
        </p:spPr>
        <p:txBody>
          <a:bodyPr vertOverflow="overflow" horzOverflow="clip" vert="horz" wrap="square" lIns="91440" tIns="45720" rIns="91440" bIns="45720" numCol="1" spcCol="0" rtlCol="0" fromWordArt="0" anchor="ctr" anchorCtr="0" forceAA="0" compatLnSpc="0">
            <a:normAutofit/>
          </a:bodyPr>
          <a:lstStyle>
            <a:lvl1pPr algn="ctr" defTabSz="914400">
              <a:spcBef>
                <a:spcPts val="0"/>
              </a:spcBef>
              <a:buNone/>
              <a:defRPr sz="4400">
                <a:solidFill>
                  <a:schemeClr val="tx1"/>
                </a:solidFill>
                <a:latin typeface="+mj-lt"/>
                <a:ea typeface="+mj-ea"/>
                <a:cs typeface="+mj-cs"/>
              </a:defRPr>
            </a:lvl1pPr>
          </a:lstStyle>
          <a:p>
            <a:pPr>
              <a:defRPr/>
            </a:pPr>
            <a:r>
              <a:rPr lang="en-US" dirty="0"/>
              <a:t>7. Applied data analysis in R</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8388869" name="Foliennummernplatzhalter 4"/>
          <p:cNvSpPr>
            <a:spLocks noGrp="1"/>
          </p:cNvSpPr>
          <p:nvPr>
            <p:ph type="sldNum" sz="quarter" idx="12"/>
          </p:nvPr>
        </p:nvSpPr>
        <p:spPr bwMode="auto"/>
        <p:txBody>
          <a:bodyPr/>
          <a:lstStyle/>
          <a:p>
            <a:pPr>
              <a:defRPr/>
            </a:pPr>
            <a:fld id="{13795F82-26C2-0EA6-C7E3-D0E29FDBE323}" type="slidenum">
              <a:rPr lang="de-DE"/>
              <a:t>25</a:t>
            </a:fld>
            <a:endParaRPr lang="de-DE"/>
          </a:p>
        </p:txBody>
      </p:sp>
      <p:sp>
        <p:nvSpPr>
          <p:cNvPr id="527785557" name="Textfeld 4"/>
          <p:cNvSpPr txBox="1"/>
          <p:nvPr/>
        </p:nvSpPr>
        <p:spPr bwMode="auto">
          <a:xfrm>
            <a:off x="372087" y="1268759"/>
            <a:ext cx="8829419" cy="365795"/>
          </a:xfrm>
          <a:prstGeom prst="rect">
            <a:avLst/>
          </a:prstGeom>
          <a:noFill/>
        </p:spPr>
        <p:txBody>
          <a:bodyPr wrap="square" rtlCol="0">
            <a:spAutoFit/>
          </a:bodyPr>
          <a:lstStyle/>
          <a:p>
            <a:pPr>
              <a:defRPr/>
            </a:pPr>
            <a:endParaRPr/>
          </a:p>
        </p:txBody>
      </p:sp>
      <p:sp>
        <p:nvSpPr>
          <p:cNvPr id="1087471144"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201965219" name="Textfeld 1201965218"/>
          <p:cNvSpPr txBox="1"/>
          <p:nvPr/>
        </p:nvSpPr>
        <p:spPr bwMode="auto">
          <a:xfrm>
            <a:off x="514012" y="1268759"/>
            <a:ext cx="8877976" cy="4660828"/>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457200" indent="-457200">
              <a:lnSpc>
                <a:spcPct val="150000"/>
              </a:lnSpc>
            </a:pPr>
            <a:r>
              <a:rPr lang="de-DE" sz="1400" dirty="0" err="1"/>
              <a:t>Baselmans</a:t>
            </a:r>
            <a:r>
              <a:rPr lang="de-DE" sz="1400" dirty="0"/>
              <a:t>, B. M. L., Willems, Y. E., Van </a:t>
            </a:r>
            <a:r>
              <a:rPr lang="de-DE" sz="1400" dirty="0" err="1"/>
              <a:t>Beijsterveldt</a:t>
            </a:r>
            <a:r>
              <a:rPr lang="de-DE" sz="1400" dirty="0"/>
              <a:t>, C. E. M., </a:t>
            </a:r>
            <a:r>
              <a:rPr lang="de-DE" sz="1400" dirty="0" err="1"/>
              <a:t>Ligthart</a:t>
            </a:r>
            <a:r>
              <a:rPr lang="de-DE" sz="1400" dirty="0"/>
              <a:t>, L., Willemsen, G., Dolan, C. V., </a:t>
            </a:r>
            <a:r>
              <a:rPr lang="de-DE" sz="1400" dirty="0" err="1"/>
              <a:t>Boomsma</a:t>
            </a:r>
            <a:r>
              <a:rPr lang="de-DE" sz="1400" dirty="0"/>
              <a:t>, D. I., &amp; Bartels, M. (2018). </a:t>
            </a:r>
            <a:r>
              <a:rPr lang="en-US" sz="1400" dirty="0"/>
              <a:t>Unraveling the genetic and environmental relationship between Well-Being and Depressive symptoms throughout the lifespan. </a:t>
            </a:r>
            <a:r>
              <a:rPr lang="de-DE" sz="1400" i="1" dirty="0"/>
              <a:t>Frontiers in </a:t>
            </a:r>
            <a:r>
              <a:rPr lang="de-DE" sz="1400" i="1" dirty="0" err="1"/>
              <a:t>Psychiatry</a:t>
            </a:r>
            <a:r>
              <a:rPr lang="de-DE" sz="1400" dirty="0"/>
              <a:t>, </a:t>
            </a:r>
            <a:r>
              <a:rPr lang="de-DE" sz="1400" i="1" dirty="0"/>
              <a:t>9</a:t>
            </a:r>
            <a:r>
              <a:rPr lang="de-DE" sz="1400" dirty="0"/>
              <a:t>. </a:t>
            </a:r>
            <a:r>
              <a:rPr lang="en-US" sz="1400" u="sng" dirty="0">
                <a:hlinkClick r:id="rId2"/>
              </a:rPr>
              <a:t>https://doi.org/10.3389/fpsyt.2018.00261</a:t>
            </a:r>
            <a:r>
              <a:rPr lang="de-DE" sz="1400" dirty="0"/>
              <a:t> </a:t>
            </a:r>
          </a:p>
          <a:p>
            <a:pPr marL="457200" indent="-457200">
              <a:lnSpc>
                <a:spcPct val="150000"/>
              </a:lnSpc>
            </a:pPr>
            <a:r>
              <a:rPr lang="en-US" sz="1400" dirty="0"/>
              <a:t>Bates, T. C., </a:t>
            </a:r>
            <a:r>
              <a:rPr lang="en-US" sz="1400" dirty="0" err="1"/>
              <a:t>Maes</a:t>
            </a:r>
            <a:r>
              <a:rPr lang="en-US" sz="1400" dirty="0"/>
              <a:t>, H. H., &amp; Neale, M. C. (2019). </a:t>
            </a:r>
            <a:r>
              <a:rPr lang="en-US" sz="1400" dirty="0" err="1"/>
              <a:t>umx</a:t>
            </a:r>
            <a:r>
              <a:rPr lang="en-US" sz="1400" dirty="0"/>
              <a:t>: Twin and Path-Based Structural Equation Modeling in R. </a:t>
            </a:r>
            <a:r>
              <a:rPr lang="en-US" sz="1400" i="1" dirty="0"/>
              <a:t>Twin Research and Human Genetics</a:t>
            </a:r>
            <a:r>
              <a:rPr lang="en-US" sz="1400" dirty="0"/>
              <a:t>, </a:t>
            </a:r>
            <a:r>
              <a:rPr lang="en-US" sz="1400" i="1" dirty="0"/>
              <a:t>22</a:t>
            </a:r>
            <a:r>
              <a:rPr lang="en-US" sz="1400" dirty="0"/>
              <a:t>(1), 27–41. </a:t>
            </a:r>
            <a:r>
              <a:rPr lang="en-US" sz="1400" u="sng" dirty="0">
                <a:hlinkClick r:id="rId3"/>
              </a:rPr>
              <a:t>https://doi.org/10.1017/thg.2019.2</a:t>
            </a:r>
            <a:r>
              <a:rPr lang="en-US" sz="1400" dirty="0"/>
              <a:t> </a:t>
            </a:r>
            <a:endParaRPr lang="de-DE" sz="1400" dirty="0"/>
          </a:p>
          <a:p>
            <a:pPr marL="457200" indent="-457200">
              <a:lnSpc>
                <a:spcPct val="150000"/>
              </a:lnSpc>
            </a:pPr>
            <a:r>
              <a:rPr lang="en-US" sz="1400" dirty="0"/>
              <a:t>de Vries, L. P., Van </a:t>
            </a:r>
            <a:r>
              <a:rPr lang="en-US" sz="1400" dirty="0" err="1"/>
              <a:t>Beijsterveldt</a:t>
            </a:r>
            <a:r>
              <a:rPr lang="en-US" sz="1400" dirty="0"/>
              <a:t>, T. C. E. M., </a:t>
            </a:r>
            <a:r>
              <a:rPr lang="en-US" sz="1400" dirty="0" err="1"/>
              <a:t>Maes</a:t>
            </a:r>
            <a:r>
              <a:rPr lang="en-US" sz="1400" dirty="0"/>
              <a:t>, H., </a:t>
            </a:r>
            <a:r>
              <a:rPr lang="en-US" sz="1400" dirty="0" err="1"/>
              <a:t>Colodro</a:t>
            </a:r>
            <a:r>
              <a:rPr lang="en-US" sz="1400" dirty="0"/>
              <a:t>-Conde, L., &amp; Bartels, M. (2021). Genetic Influences on the Covariance and Genetic Correlations in a Bivariate Twin Model: An Application to Well-Being. </a:t>
            </a:r>
            <a:r>
              <a:rPr lang="en-US" sz="1400" i="1" dirty="0"/>
              <a:t>Behavior Genetics</a:t>
            </a:r>
            <a:r>
              <a:rPr lang="en-US" sz="1400" dirty="0"/>
              <a:t>, </a:t>
            </a:r>
            <a:r>
              <a:rPr lang="en-US" sz="1400" i="1" dirty="0"/>
              <a:t>51</a:t>
            </a:r>
            <a:r>
              <a:rPr lang="en-US" sz="1400" dirty="0"/>
              <a:t>, 191–203. </a:t>
            </a:r>
            <a:r>
              <a:rPr lang="en-US" sz="1400" u="sng" dirty="0">
                <a:hlinkClick r:id="rId4"/>
              </a:rPr>
              <a:t>https://doi.org/10.1007/s10519-021-10046-y</a:t>
            </a:r>
            <a:r>
              <a:rPr lang="en-US" sz="1400" dirty="0"/>
              <a:t> </a:t>
            </a:r>
            <a:endParaRPr lang="de-DE" sz="1400" dirty="0"/>
          </a:p>
          <a:p>
            <a:pPr marL="457200" indent="-457200">
              <a:lnSpc>
                <a:spcPct val="150000"/>
              </a:lnSpc>
            </a:pPr>
            <a:r>
              <a:rPr lang="en-US" sz="1400" dirty="0"/>
              <a:t>Freese, J. (2008). Genetics and the social science explanation of individual outcomes. </a:t>
            </a:r>
            <a:r>
              <a:rPr lang="en-US" sz="1400" i="1" dirty="0"/>
              <a:t>American Journal of Sociology</a:t>
            </a:r>
            <a:r>
              <a:rPr lang="en-US" sz="1400" dirty="0"/>
              <a:t>, </a:t>
            </a:r>
            <a:r>
              <a:rPr lang="en-US" sz="1400" i="1" dirty="0"/>
              <a:t>114</a:t>
            </a:r>
            <a:r>
              <a:rPr lang="en-US" sz="1400" dirty="0"/>
              <a:t>(S1), S1–S35. </a:t>
            </a:r>
            <a:r>
              <a:rPr lang="en-US" sz="1400" u="sng" dirty="0">
                <a:hlinkClick r:id="rId5"/>
              </a:rPr>
              <a:t>https://doi.org/10.1086/592208</a:t>
            </a:r>
            <a:r>
              <a:rPr lang="en-US" sz="1400" dirty="0"/>
              <a:t> </a:t>
            </a:r>
            <a:endParaRPr lang="de-DE" sz="1400" dirty="0"/>
          </a:p>
          <a:p>
            <a:pPr marL="457200" indent="-457200">
              <a:lnSpc>
                <a:spcPct val="150000"/>
              </a:lnSpc>
            </a:pPr>
            <a:r>
              <a:rPr lang="en-US" sz="1400" dirty="0"/>
              <a:t>Kan, K., Dolan, C. V., </a:t>
            </a:r>
            <a:r>
              <a:rPr lang="en-US" sz="1400" dirty="0" err="1"/>
              <a:t>Nivard</a:t>
            </a:r>
            <a:r>
              <a:rPr lang="en-US" sz="1400" dirty="0"/>
              <a:t>, M. G., </a:t>
            </a:r>
            <a:r>
              <a:rPr lang="en-US" sz="1400" dirty="0" err="1"/>
              <a:t>Middeldorp</a:t>
            </a:r>
            <a:r>
              <a:rPr lang="en-US" sz="1400" dirty="0"/>
              <a:t>, C. M., Van </a:t>
            </a:r>
            <a:r>
              <a:rPr lang="en-US" sz="1400" dirty="0" err="1"/>
              <a:t>Beijsterveldt</a:t>
            </a:r>
            <a:r>
              <a:rPr lang="en-US" sz="1400" dirty="0"/>
              <a:t>, C. E. M., Willemsen, G., &amp; </a:t>
            </a:r>
            <a:r>
              <a:rPr lang="en-US" sz="1400" dirty="0" err="1"/>
              <a:t>Boomsma</a:t>
            </a:r>
            <a:r>
              <a:rPr lang="en-US" sz="1400" dirty="0"/>
              <a:t>, D. I. (2013). Genetic and Environmental Stability in Attention Problems Across the Lifespan: Evidence From the Netherlands Twin Register. </a:t>
            </a:r>
            <a:r>
              <a:rPr lang="en-US" sz="1400" i="1" dirty="0"/>
              <a:t>Journal of the American Academy of Child &amp; Adolescent Psychiatry</a:t>
            </a:r>
            <a:r>
              <a:rPr lang="en-US" sz="1400" dirty="0"/>
              <a:t>, </a:t>
            </a:r>
            <a:r>
              <a:rPr lang="en-US" sz="1400" i="1" dirty="0"/>
              <a:t>52</a:t>
            </a:r>
            <a:r>
              <a:rPr lang="en-US" sz="1400" dirty="0"/>
              <a:t>(1), 12–25. </a:t>
            </a:r>
            <a:r>
              <a:rPr lang="de-DE" sz="1400" u="sng" dirty="0">
                <a:hlinkClick r:id="rId6"/>
              </a:rPr>
              <a:t>https://doi.org/10.1016/j.jaac.2012.10.009</a:t>
            </a:r>
            <a:r>
              <a:rPr lang="en-US" sz="1400" dirty="0"/>
              <a:t> </a:t>
            </a:r>
            <a:endParaRPr lang="de-DE" sz="1400" dirty="0"/>
          </a:p>
        </p:txBody>
      </p:sp>
      <p:sp>
        <p:nvSpPr>
          <p:cNvPr id="3" name="Titel 2">
            <a:extLst>
              <a:ext uri="{FF2B5EF4-FFF2-40B4-BE49-F238E27FC236}">
                <a16:creationId xmlns:a16="http://schemas.microsoft.com/office/drawing/2014/main" id="{4286934C-DFFA-47D0-85F1-6270181C0499}"/>
              </a:ext>
            </a:extLst>
          </p:cNvPr>
          <p:cNvSpPr>
            <a:spLocks noGrp="1"/>
          </p:cNvSpPr>
          <p:nvPr>
            <p:ph type="title"/>
          </p:nvPr>
        </p:nvSpPr>
        <p:spPr/>
        <p:txBody>
          <a:bodyPr/>
          <a:lstStyle/>
          <a:p>
            <a:r>
              <a:rPr lang="de-DE" dirty="0" err="1"/>
              <a:t>Literature</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8388869" name="Foliennummernplatzhalter 4"/>
          <p:cNvSpPr>
            <a:spLocks noGrp="1"/>
          </p:cNvSpPr>
          <p:nvPr>
            <p:ph type="sldNum" sz="quarter" idx="12"/>
          </p:nvPr>
        </p:nvSpPr>
        <p:spPr bwMode="auto"/>
        <p:txBody>
          <a:bodyPr/>
          <a:lstStyle/>
          <a:p>
            <a:pPr>
              <a:defRPr/>
            </a:pPr>
            <a:fld id="{13795F82-26C2-0EA6-C7E3-D0E29FDBE323}" type="slidenum">
              <a:rPr lang="de-DE"/>
              <a:t>26</a:t>
            </a:fld>
            <a:endParaRPr lang="de-DE"/>
          </a:p>
        </p:txBody>
      </p:sp>
      <p:sp>
        <p:nvSpPr>
          <p:cNvPr id="527785557" name="Textfeld 4"/>
          <p:cNvSpPr txBox="1"/>
          <p:nvPr/>
        </p:nvSpPr>
        <p:spPr bwMode="auto">
          <a:xfrm>
            <a:off x="372087" y="1268759"/>
            <a:ext cx="8829419" cy="365795"/>
          </a:xfrm>
          <a:prstGeom prst="rect">
            <a:avLst/>
          </a:prstGeom>
          <a:noFill/>
        </p:spPr>
        <p:txBody>
          <a:bodyPr wrap="square" rtlCol="0">
            <a:spAutoFit/>
          </a:bodyPr>
          <a:lstStyle/>
          <a:p>
            <a:pPr>
              <a:defRPr/>
            </a:pPr>
            <a:endParaRPr/>
          </a:p>
        </p:txBody>
      </p:sp>
      <p:sp>
        <p:nvSpPr>
          <p:cNvPr id="1087471144"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201965219" name="Textfeld 1201965218"/>
          <p:cNvSpPr txBox="1"/>
          <p:nvPr/>
        </p:nvSpPr>
        <p:spPr bwMode="auto">
          <a:xfrm>
            <a:off x="514012" y="1268759"/>
            <a:ext cx="8877976" cy="4989571"/>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457200" indent="-457200">
              <a:lnSpc>
                <a:spcPct val="150000"/>
              </a:lnSpc>
            </a:pPr>
            <a:r>
              <a:rPr lang="de-DE" sz="1400" dirty="0"/>
              <a:t>Kendler, K. S., Gardner, C. O., Gatz, M., &amp; Pedersen, N. L. (2006). </a:t>
            </a:r>
            <a:r>
              <a:rPr lang="en-US" sz="1400" dirty="0"/>
              <a:t>The sources of co-morbidity between major depression and generalized anxiety disorder in a Swedish national twin sample. </a:t>
            </a:r>
            <a:r>
              <a:rPr lang="de-DE" sz="1400" i="1" dirty="0"/>
              <a:t>Psychological Medicine</a:t>
            </a:r>
            <a:r>
              <a:rPr lang="de-DE" sz="1400" dirty="0"/>
              <a:t>, </a:t>
            </a:r>
            <a:r>
              <a:rPr lang="de-DE" sz="1400" i="1" dirty="0"/>
              <a:t>37</a:t>
            </a:r>
            <a:r>
              <a:rPr lang="de-DE" sz="1400" dirty="0"/>
              <a:t>(3), 453–462. </a:t>
            </a:r>
            <a:r>
              <a:rPr lang="en-US" sz="1400" u="sng" dirty="0">
                <a:hlinkClick r:id="rId2"/>
              </a:rPr>
              <a:t>https://doi.org/10.1017/s0033291706009135</a:t>
            </a:r>
            <a:r>
              <a:rPr lang="de-DE" sz="1400" dirty="0"/>
              <a:t> </a:t>
            </a:r>
          </a:p>
          <a:p>
            <a:pPr marL="457200" indent="-457200">
              <a:lnSpc>
                <a:spcPct val="150000"/>
              </a:lnSpc>
            </a:pPr>
            <a:r>
              <a:rPr lang="en-US" sz="1400" dirty="0"/>
              <a:t>Kendler, K. S., Neale, M. C., Kessler, R. C., Heath, A. C., &amp; Eaves, L. J. (1992). Major depression and generalized anxiety disorder: same genes, (partly) different environments? </a:t>
            </a:r>
            <a:r>
              <a:rPr lang="en-US" sz="1400" i="1" dirty="0"/>
              <a:t>Archives of General Psychiatry</a:t>
            </a:r>
            <a:r>
              <a:rPr lang="en-US" sz="1400" dirty="0"/>
              <a:t>, </a:t>
            </a:r>
            <a:r>
              <a:rPr lang="en-US" sz="1400" i="1" dirty="0"/>
              <a:t>49</a:t>
            </a:r>
            <a:r>
              <a:rPr lang="en-US" sz="1400" dirty="0"/>
              <a:t>(9), 716</a:t>
            </a:r>
            <a:r>
              <a:rPr lang="de-DE" sz="1400" dirty="0"/>
              <a:t>-722</a:t>
            </a:r>
            <a:r>
              <a:rPr lang="en-US" sz="1400" dirty="0"/>
              <a:t>. </a:t>
            </a:r>
            <a:r>
              <a:rPr lang="de-DE" sz="1400" u="sng" dirty="0">
                <a:hlinkClick r:id="rId3"/>
              </a:rPr>
              <a:t>https://doi.org/10.1001/archpsyc.1992.01820090044008</a:t>
            </a:r>
            <a:r>
              <a:rPr lang="en-US" sz="1400" dirty="0"/>
              <a:t> </a:t>
            </a:r>
            <a:endParaRPr lang="de-DE" sz="1400" dirty="0"/>
          </a:p>
          <a:p>
            <a:pPr marL="457200" indent="-457200">
              <a:lnSpc>
                <a:spcPct val="150000"/>
              </a:lnSpc>
            </a:pPr>
            <a:r>
              <a:rPr lang="de-DE" sz="1400" dirty="0"/>
              <a:t>Kohler, H.-P., Behrman, J. R., &amp; </a:t>
            </a:r>
            <a:r>
              <a:rPr lang="de-DE" sz="1400" dirty="0" err="1"/>
              <a:t>Schnittker</a:t>
            </a:r>
            <a:r>
              <a:rPr lang="de-DE" sz="1400" dirty="0"/>
              <a:t>, J. (2011). </a:t>
            </a:r>
            <a:r>
              <a:rPr lang="en-US" sz="1400" dirty="0"/>
              <a:t>Social Science Methods for Twins Data: Integrating Causality, Endowments, and Heritability. </a:t>
            </a:r>
            <a:r>
              <a:rPr lang="en-US" sz="1400" i="1" dirty="0"/>
              <a:t>Biodemography and Social Biology</a:t>
            </a:r>
            <a:r>
              <a:rPr lang="en-US" sz="1400" dirty="0"/>
              <a:t>, </a:t>
            </a:r>
            <a:r>
              <a:rPr lang="en-US" sz="1400" i="1" dirty="0"/>
              <a:t>57</a:t>
            </a:r>
            <a:r>
              <a:rPr lang="en-US" sz="1400" dirty="0"/>
              <a:t>(1), 88–141. </a:t>
            </a:r>
            <a:r>
              <a:rPr lang="en-US" sz="1400" u="sng" dirty="0">
                <a:hlinkClick r:id="rId4"/>
              </a:rPr>
              <a:t>https://doi.org/10.1080/19485565.2011.580619</a:t>
            </a:r>
            <a:r>
              <a:rPr lang="de-DE" sz="1400" dirty="0"/>
              <a:t> </a:t>
            </a:r>
          </a:p>
          <a:p>
            <a:pPr marL="457200" indent="-457200">
              <a:lnSpc>
                <a:spcPct val="150000"/>
              </a:lnSpc>
            </a:pPr>
            <a:r>
              <a:rPr lang="en-US" sz="1400" dirty="0" err="1"/>
              <a:t>Loehlin</a:t>
            </a:r>
            <a:r>
              <a:rPr lang="en-US" sz="1400" dirty="0"/>
              <a:t>, J. C. (1996). The Cholesky approach: A cautionary note. </a:t>
            </a:r>
            <a:r>
              <a:rPr lang="de-DE" sz="1400" i="1" dirty="0" err="1"/>
              <a:t>Behavior</a:t>
            </a:r>
            <a:r>
              <a:rPr lang="de-DE" sz="1400" i="1" dirty="0"/>
              <a:t> </a:t>
            </a:r>
            <a:r>
              <a:rPr lang="de-DE" sz="1400" i="1" dirty="0" err="1"/>
              <a:t>Genetics</a:t>
            </a:r>
            <a:r>
              <a:rPr lang="de-DE" sz="1400" dirty="0"/>
              <a:t>, </a:t>
            </a:r>
            <a:r>
              <a:rPr lang="de-DE" sz="1400" i="1" dirty="0"/>
              <a:t>26</a:t>
            </a:r>
            <a:r>
              <a:rPr lang="de-DE" sz="1400" dirty="0"/>
              <a:t>(1), 65–69. </a:t>
            </a:r>
            <a:r>
              <a:rPr lang="de-DE" sz="1400" u="sng" dirty="0">
                <a:hlinkClick r:id="rId5"/>
              </a:rPr>
              <a:t>https://doi.org/10.1007/bf02361160</a:t>
            </a:r>
            <a:r>
              <a:rPr lang="de-DE" sz="1400" dirty="0"/>
              <a:t> </a:t>
            </a:r>
          </a:p>
          <a:p>
            <a:pPr marL="457200" indent="-457200">
              <a:lnSpc>
                <a:spcPct val="150000"/>
              </a:lnSpc>
            </a:pPr>
            <a:r>
              <a:rPr lang="de-DE" sz="1400" dirty="0" err="1"/>
              <a:t>Nivard</a:t>
            </a:r>
            <a:r>
              <a:rPr lang="de-DE" sz="1400" dirty="0"/>
              <a:t>, M. G., Dolan, C. V., Kendler, K. S., Kan, K. J., Willemsen, G., Van </a:t>
            </a:r>
            <a:r>
              <a:rPr lang="de-DE" sz="1400" dirty="0" err="1"/>
              <a:t>Beijsterveldt</a:t>
            </a:r>
            <a:r>
              <a:rPr lang="de-DE" sz="1400" dirty="0"/>
              <a:t>, C. E. M., Lindauer, R. J. L., Van Beek, J. H. D. A., </a:t>
            </a:r>
            <a:r>
              <a:rPr lang="de-DE" sz="1400" dirty="0" err="1"/>
              <a:t>Geels</a:t>
            </a:r>
            <a:r>
              <a:rPr lang="de-DE" sz="1400" dirty="0"/>
              <a:t>, L. M., Bartels, M., </a:t>
            </a:r>
            <a:r>
              <a:rPr lang="de-DE" sz="1400" dirty="0" err="1"/>
              <a:t>Middeldorp</a:t>
            </a:r>
            <a:r>
              <a:rPr lang="de-DE" sz="1400" dirty="0"/>
              <a:t>, C. M., &amp; </a:t>
            </a:r>
            <a:r>
              <a:rPr lang="de-DE" sz="1400" dirty="0" err="1"/>
              <a:t>Boomsma</a:t>
            </a:r>
            <a:r>
              <a:rPr lang="de-DE" sz="1400" dirty="0"/>
              <a:t>, D. I. (2014). </a:t>
            </a:r>
            <a:r>
              <a:rPr lang="en-US" sz="1400" dirty="0"/>
              <a:t>Stability in symptoms of anxiety and depression as a function of genotype and environment: a longitudinal twin study from ages 3 to 63 years. </a:t>
            </a:r>
            <a:r>
              <a:rPr lang="de-DE" sz="1400" i="1" dirty="0"/>
              <a:t>Psychological Medicine</a:t>
            </a:r>
            <a:r>
              <a:rPr lang="de-DE" sz="1400" dirty="0"/>
              <a:t>, </a:t>
            </a:r>
            <a:r>
              <a:rPr lang="de-DE" sz="1400" i="1" dirty="0"/>
              <a:t>45</a:t>
            </a:r>
            <a:r>
              <a:rPr lang="de-DE" sz="1400" dirty="0"/>
              <a:t>(5), 1039–1049. </a:t>
            </a:r>
            <a:r>
              <a:rPr lang="de-DE" sz="1400" u="sng" dirty="0">
                <a:hlinkClick r:id="rId6"/>
              </a:rPr>
              <a:t>https://doi.org/10.1017/s003329171400213x</a:t>
            </a:r>
            <a:r>
              <a:rPr lang="de-DE" sz="1400" dirty="0"/>
              <a:t> </a:t>
            </a:r>
          </a:p>
        </p:txBody>
      </p:sp>
      <p:sp>
        <p:nvSpPr>
          <p:cNvPr id="3" name="Titel 2">
            <a:extLst>
              <a:ext uri="{FF2B5EF4-FFF2-40B4-BE49-F238E27FC236}">
                <a16:creationId xmlns:a16="http://schemas.microsoft.com/office/drawing/2014/main" id="{4286934C-DFFA-47D0-85F1-6270181C0499}"/>
              </a:ext>
            </a:extLst>
          </p:cNvPr>
          <p:cNvSpPr>
            <a:spLocks noGrp="1"/>
          </p:cNvSpPr>
          <p:nvPr>
            <p:ph type="title"/>
          </p:nvPr>
        </p:nvSpPr>
        <p:spPr/>
        <p:txBody>
          <a:bodyPr/>
          <a:lstStyle/>
          <a:p>
            <a:r>
              <a:rPr lang="de-DE" dirty="0" err="1"/>
              <a:t>Literature</a:t>
            </a:r>
            <a:endParaRPr lang="de-DE" dirty="0"/>
          </a:p>
        </p:txBody>
      </p:sp>
    </p:spTree>
    <p:extLst>
      <p:ext uri="{BB962C8B-B14F-4D97-AF65-F5344CB8AC3E}">
        <p14:creationId xmlns:p14="http://schemas.microsoft.com/office/powerpoint/2010/main" val="274741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8388869" name="Foliennummernplatzhalter 4"/>
          <p:cNvSpPr>
            <a:spLocks noGrp="1"/>
          </p:cNvSpPr>
          <p:nvPr>
            <p:ph type="sldNum" sz="quarter" idx="12"/>
          </p:nvPr>
        </p:nvSpPr>
        <p:spPr bwMode="auto"/>
        <p:txBody>
          <a:bodyPr/>
          <a:lstStyle/>
          <a:p>
            <a:pPr>
              <a:defRPr/>
            </a:pPr>
            <a:fld id="{13795F82-26C2-0EA6-C7E3-D0E29FDBE323}" type="slidenum">
              <a:rPr lang="de-DE"/>
              <a:t>27</a:t>
            </a:fld>
            <a:endParaRPr lang="de-DE"/>
          </a:p>
        </p:txBody>
      </p:sp>
      <p:sp>
        <p:nvSpPr>
          <p:cNvPr id="527785557" name="Textfeld 4"/>
          <p:cNvSpPr txBox="1"/>
          <p:nvPr/>
        </p:nvSpPr>
        <p:spPr bwMode="auto">
          <a:xfrm>
            <a:off x="372087" y="1268759"/>
            <a:ext cx="8829419" cy="365795"/>
          </a:xfrm>
          <a:prstGeom prst="rect">
            <a:avLst/>
          </a:prstGeom>
          <a:noFill/>
        </p:spPr>
        <p:txBody>
          <a:bodyPr wrap="square" rtlCol="0">
            <a:spAutoFit/>
          </a:bodyPr>
          <a:lstStyle/>
          <a:p>
            <a:pPr>
              <a:defRPr/>
            </a:pPr>
            <a:endParaRPr/>
          </a:p>
        </p:txBody>
      </p:sp>
      <p:sp>
        <p:nvSpPr>
          <p:cNvPr id="1087471144"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201965219" name="Textfeld 1201965218"/>
          <p:cNvSpPr txBox="1"/>
          <p:nvPr/>
        </p:nvSpPr>
        <p:spPr bwMode="auto">
          <a:xfrm>
            <a:off x="514012" y="1268759"/>
            <a:ext cx="8877976" cy="1702133"/>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457200" indent="-457200">
              <a:lnSpc>
                <a:spcPct val="150000"/>
              </a:lnSpc>
            </a:pPr>
            <a:r>
              <a:rPr lang="de-DE" sz="1400" dirty="0"/>
              <a:t>Plomin, R., </a:t>
            </a:r>
            <a:r>
              <a:rPr lang="de-DE" sz="1400" dirty="0" err="1"/>
              <a:t>DeFries</a:t>
            </a:r>
            <a:r>
              <a:rPr lang="de-DE" sz="1400" dirty="0"/>
              <a:t>, J. C., </a:t>
            </a:r>
            <a:r>
              <a:rPr lang="de-DE" sz="1400" dirty="0" err="1"/>
              <a:t>Knopik</a:t>
            </a:r>
            <a:r>
              <a:rPr lang="de-DE" sz="1400" dirty="0"/>
              <a:t>, V. S., &amp; </a:t>
            </a:r>
            <a:r>
              <a:rPr lang="de-DE" sz="1400" dirty="0" err="1"/>
              <a:t>Neiderhiser</a:t>
            </a:r>
            <a:r>
              <a:rPr lang="de-DE" sz="1400" dirty="0"/>
              <a:t>, J. M. (2013). </a:t>
            </a:r>
            <a:r>
              <a:rPr lang="en-US" sz="1400" i="1" dirty="0"/>
              <a:t>Behavioral genetics</a:t>
            </a:r>
            <a:r>
              <a:rPr lang="en-US" sz="1400" dirty="0"/>
              <a:t> (Sixth Edition). Worth Publishers.</a:t>
            </a:r>
            <a:endParaRPr lang="de-DE" sz="1400" dirty="0"/>
          </a:p>
          <a:p>
            <a:pPr marL="457200" indent="-457200">
              <a:lnSpc>
                <a:spcPct val="150000"/>
              </a:lnSpc>
            </a:pPr>
            <a:r>
              <a:rPr lang="en-US" sz="1400" dirty="0"/>
              <a:t>Plomin, R., </a:t>
            </a:r>
            <a:r>
              <a:rPr lang="en-US" sz="1400" dirty="0" err="1"/>
              <a:t>DeFries</a:t>
            </a:r>
            <a:r>
              <a:rPr lang="en-US" sz="1400" dirty="0"/>
              <a:t>, J. C., &amp; </a:t>
            </a:r>
            <a:r>
              <a:rPr lang="en-US" sz="1400" dirty="0" err="1"/>
              <a:t>Loehlin</a:t>
            </a:r>
            <a:r>
              <a:rPr lang="en-US" sz="1400" dirty="0"/>
              <a:t>, J. C. (1977). Genotype-environment interaction and correlation in the analysis of human behavior. </a:t>
            </a:r>
            <a:r>
              <a:rPr lang="de-DE" sz="1400" i="1" dirty="0"/>
              <a:t>Psychological Bulletin</a:t>
            </a:r>
            <a:r>
              <a:rPr lang="de-DE" sz="1400" dirty="0"/>
              <a:t>, </a:t>
            </a:r>
            <a:r>
              <a:rPr lang="de-DE" sz="1400" i="1" dirty="0"/>
              <a:t>84</a:t>
            </a:r>
            <a:r>
              <a:rPr lang="de-DE" sz="1400" dirty="0"/>
              <a:t>(2), 309–322. </a:t>
            </a:r>
            <a:r>
              <a:rPr lang="en-US" sz="1400" u="sng" dirty="0">
                <a:hlinkClick r:id="rId2"/>
              </a:rPr>
              <a:t>https://doi.org/10.1037/0033-2909.84.2.309</a:t>
            </a:r>
            <a:r>
              <a:rPr lang="de-DE" sz="1400" dirty="0"/>
              <a:t> </a:t>
            </a:r>
          </a:p>
          <a:p>
            <a:pPr marL="457200" indent="-457200">
              <a:lnSpc>
                <a:spcPct val="150000"/>
              </a:lnSpc>
            </a:pPr>
            <a:r>
              <a:rPr lang="en-US" sz="1400" dirty="0" err="1"/>
              <a:t>Røysamb</a:t>
            </a:r>
            <a:r>
              <a:rPr lang="en-US" sz="1400" dirty="0"/>
              <a:t>, E., &amp; </a:t>
            </a:r>
            <a:r>
              <a:rPr lang="en-US" sz="1400" dirty="0" err="1"/>
              <a:t>Tambs</a:t>
            </a:r>
            <a:r>
              <a:rPr lang="en-US" sz="1400" dirty="0"/>
              <a:t>, K. (2016). The beauty, logic and limitations of twin studies. </a:t>
            </a:r>
            <a:r>
              <a:rPr lang="de-DE" sz="1400" i="1" dirty="0"/>
              <a:t>Norsk </a:t>
            </a:r>
            <a:r>
              <a:rPr lang="de-DE" sz="1400" i="1" dirty="0" err="1"/>
              <a:t>Epidemiologi</a:t>
            </a:r>
            <a:r>
              <a:rPr lang="de-DE" sz="1400" dirty="0"/>
              <a:t>, </a:t>
            </a:r>
            <a:r>
              <a:rPr lang="de-DE" sz="1400" i="1" dirty="0"/>
              <a:t>26</a:t>
            </a:r>
            <a:r>
              <a:rPr lang="de-DE" sz="1400" dirty="0"/>
              <a:t>(1–2). </a:t>
            </a:r>
            <a:r>
              <a:rPr lang="de-DE" sz="1400" u="sng" dirty="0">
                <a:hlinkClick r:id="rId3"/>
              </a:rPr>
              <a:t>https://doi.org/10.5324/nje.v26i1-2.2014</a:t>
            </a:r>
            <a:r>
              <a:rPr lang="de-DE" sz="1400" dirty="0"/>
              <a:t> </a:t>
            </a:r>
          </a:p>
        </p:txBody>
      </p:sp>
      <p:sp>
        <p:nvSpPr>
          <p:cNvPr id="3" name="Titel 2">
            <a:extLst>
              <a:ext uri="{FF2B5EF4-FFF2-40B4-BE49-F238E27FC236}">
                <a16:creationId xmlns:a16="http://schemas.microsoft.com/office/drawing/2014/main" id="{4286934C-DFFA-47D0-85F1-6270181C0499}"/>
              </a:ext>
            </a:extLst>
          </p:cNvPr>
          <p:cNvSpPr>
            <a:spLocks noGrp="1"/>
          </p:cNvSpPr>
          <p:nvPr>
            <p:ph type="title"/>
          </p:nvPr>
        </p:nvSpPr>
        <p:spPr/>
        <p:txBody>
          <a:bodyPr/>
          <a:lstStyle/>
          <a:p>
            <a:r>
              <a:rPr lang="de-DE" dirty="0" err="1"/>
              <a:t>Literature</a:t>
            </a:r>
            <a:endParaRPr lang="de-DE" dirty="0"/>
          </a:p>
        </p:txBody>
      </p:sp>
    </p:spTree>
    <p:extLst>
      <p:ext uri="{BB962C8B-B14F-4D97-AF65-F5344CB8AC3E}">
        <p14:creationId xmlns:p14="http://schemas.microsoft.com/office/powerpoint/2010/main" val="186393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495300" y="4077072"/>
            <a:ext cx="8915400" cy="2049094"/>
          </a:xfrm>
        </p:spPr>
        <p:txBody>
          <a:bodyPr>
            <a:normAutofit/>
          </a:bodyPr>
          <a:lstStyle/>
          <a:p>
            <a:pPr marL="0" indent="0">
              <a:buNone/>
              <a:defRPr/>
            </a:pPr>
            <a:r>
              <a:rPr lang="de-DE" sz="4000" b="1" dirty="0">
                <a:latin typeface="+mj-lt"/>
              </a:rPr>
              <a:t>Appendix</a:t>
            </a:r>
            <a:endParaRPr dirty="0"/>
          </a:p>
        </p:txBody>
      </p:sp>
      <p:sp>
        <p:nvSpPr>
          <p:cNvPr id="6" name="Fußzeilenplatzhalter 3"/>
          <p:cNvSpPr>
            <a:spLocks noGrp="1"/>
          </p:cNvSpPr>
          <p:nvPr>
            <p:ph type="ftr" sz="quarter" idx="11"/>
          </p:nvPr>
        </p:nvSpPr>
        <p:spPr bwMode="auto">
          <a:xfrm>
            <a:off x="3384550" y="6356377"/>
            <a:ext cx="3136900" cy="365125"/>
          </a:xfrm>
        </p:spPr>
        <p:txBody>
          <a:bodyPr/>
          <a:lstStyle/>
          <a:p>
            <a:pPr>
              <a:defRPr/>
            </a:pPr>
            <a:r>
              <a:rPr lang="it-IT"/>
              <a:t>www.twin-life.de</a:t>
            </a:r>
            <a:endParaRPr/>
          </a:p>
        </p:txBody>
      </p:sp>
    </p:spTree>
    <p:extLst>
      <p:ext uri="{BB962C8B-B14F-4D97-AF65-F5344CB8AC3E}">
        <p14:creationId xmlns:p14="http://schemas.microsoft.com/office/powerpoint/2010/main" val="158152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706090"/>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dirty="0">
                <a:latin typeface="Calibri"/>
                <a:cs typeface="Arial"/>
              </a:rPr>
              <a:t>Appendix: Path </a:t>
            </a:r>
            <a:r>
              <a:rPr lang="de-DE" sz="2800" dirty="0" err="1">
                <a:latin typeface="Calibri"/>
                <a:cs typeface="Arial"/>
              </a:rPr>
              <a:t>tracing</a:t>
            </a:r>
            <a:r>
              <a:rPr lang="de-DE" sz="2800" dirty="0">
                <a:latin typeface="Calibri"/>
                <a:cs typeface="Arial"/>
              </a:rPr>
              <a:t> </a:t>
            </a:r>
            <a:r>
              <a:rPr lang="de-DE" sz="2800" dirty="0" err="1">
                <a:latin typeface="Calibri"/>
                <a:cs typeface="Arial"/>
              </a:rPr>
              <a:t>rules</a:t>
            </a:r>
            <a:r>
              <a:rPr lang="de-DE" sz="2800" dirty="0">
                <a:latin typeface="Calibri"/>
                <a:cs typeface="Arial"/>
              </a:rPr>
              <a:t> and </a:t>
            </a:r>
            <a:r>
              <a:rPr lang="de-DE" sz="2800" dirty="0" err="1">
                <a:latin typeface="Calibri"/>
                <a:cs typeface="Arial"/>
              </a:rPr>
              <a:t>covariance</a:t>
            </a:r>
            <a:r>
              <a:rPr lang="de-DE" sz="2800" dirty="0">
                <a:latin typeface="Calibri"/>
                <a:cs typeface="Arial"/>
              </a:rPr>
              <a:t> </a:t>
            </a:r>
            <a:r>
              <a:rPr lang="de-DE" sz="2800" dirty="0" err="1">
                <a:latin typeface="Calibri"/>
                <a:cs typeface="Arial"/>
              </a:rPr>
              <a:t>algebra</a:t>
            </a:r>
            <a:endParaRPr lang="de-DE" sz="2800"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29</a:t>
            </a:fld>
            <a:endParaRPr lang="de-DE"/>
          </a:p>
        </p:txBody>
      </p:sp>
      <p:sp>
        <p:nvSpPr>
          <p:cNvPr id="5" name="Textfeld 4"/>
          <p:cNvSpPr txBox="1"/>
          <p:nvPr/>
        </p:nvSpPr>
        <p:spPr bwMode="auto">
          <a:xfrm>
            <a:off x="495299" y="1532504"/>
            <a:ext cx="8829887" cy="3444274"/>
          </a:xfrm>
          <a:prstGeom prst="rect">
            <a:avLst/>
          </a:prstGeom>
          <a:noFill/>
        </p:spPr>
        <p:txBody>
          <a:bodyPr wrap="square" rtlCol="0">
            <a:spAutoFit/>
          </a:bodyPr>
          <a:lstStyle/>
          <a:p>
            <a:pPr>
              <a:defRPr/>
            </a:pPr>
            <a:r>
              <a:rPr lang="de-DE" sz="2200" dirty="0"/>
              <a:t>In Behavioral </a:t>
            </a:r>
            <a:r>
              <a:rPr lang="de-DE" sz="2200" dirty="0" err="1"/>
              <a:t>Genetics</a:t>
            </a:r>
            <a:r>
              <a:rPr lang="de-DE" sz="2200" dirty="0"/>
              <a:t>, </a:t>
            </a:r>
            <a:r>
              <a:rPr lang="de-DE" sz="2200" dirty="0" err="1"/>
              <a:t>there</a:t>
            </a:r>
            <a:r>
              <a:rPr lang="de-DE" sz="2200" dirty="0"/>
              <a:t> </a:t>
            </a:r>
            <a:r>
              <a:rPr lang="de-DE" sz="2200" dirty="0" err="1"/>
              <a:t>are</a:t>
            </a:r>
            <a:r>
              <a:rPr lang="de-DE" sz="2200" dirty="0"/>
              <a:t> a </a:t>
            </a:r>
            <a:r>
              <a:rPr lang="de-DE" sz="2200" dirty="0" err="1"/>
              <a:t>lot</a:t>
            </a:r>
            <a:r>
              <a:rPr lang="de-DE" sz="2200" dirty="0"/>
              <a:t> </a:t>
            </a:r>
            <a:r>
              <a:rPr lang="de-DE" sz="2200" dirty="0" err="1"/>
              <a:t>of</a:t>
            </a:r>
            <a:r>
              <a:rPr lang="de-DE" sz="2200" dirty="0"/>
              <a:t> „</a:t>
            </a:r>
            <a:r>
              <a:rPr lang="de-DE" sz="2200" dirty="0" err="1"/>
              <a:t>secondary</a:t>
            </a:r>
            <a:r>
              <a:rPr lang="de-DE" sz="2200" dirty="0"/>
              <a:t>“ </a:t>
            </a:r>
            <a:r>
              <a:rPr lang="de-DE" sz="2200" dirty="0" err="1"/>
              <a:t>statistics</a:t>
            </a:r>
            <a:r>
              <a:rPr lang="de-DE" sz="2200" dirty="0"/>
              <a:t>, like </a:t>
            </a:r>
            <a:r>
              <a:rPr lang="de-DE" sz="2200" dirty="0" err="1"/>
              <a:t>heritability</a:t>
            </a:r>
            <a:r>
              <a:rPr lang="de-DE" sz="2200" dirty="0"/>
              <a:t>, </a:t>
            </a:r>
            <a:r>
              <a:rPr lang="de-DE" sz="2200" dirty="0" err="1"/>
              <a:t>genetic</a:t>
            </a:r>
            <a:r>
              <a:rPr lang="de-DE" sz="2200" dirty="0"/>
              <a:t> </a:t>
            </a:r>
            <a:r>
              <a:rPr lang="de-DE" sz="2200" dirty="0" err="1"/>
              <a:t>correlation</a:t>
            </a:r>
            <a:r>
              <a:rPr lang="de-DE" sz="2200" dirty="0"/>
              <a:t> </a:t>
            </a:r>
            <a:r>
              <a:rPr lang="de-DE" sz="2200" dirty="0" err="1"/>
              <a:t>or</a:t>
            </a:r>
            <a:r>
              <a:rPr lang="de-DE" sz="2200" dirty="0"/>
              <a:t> </a:t>
            </a:r>
            <a:r>
              <a:rPr lang="de-DE" sz="2200" dirty="0" err="1"/>
              <a:t>genetic</a:t>
            </a:r>
            <a:r>
              <a:rPr lang="de-DE" sz="2200" dirty="0"/>
              <a:t>/environmental </a:t>
            </a:r>
            <a:r>
              <a:rPr lang="de-DE" sz="2200" dirty="0" err="1"/>
              <a:t>variance</a:t>
            </a:r>
            <a:r>
              <a:rPr lang="de-DE" sz="2200" dirty="0"/>
              <a:t>. </a:t>
            </a:r>
            <a:endParaRPr sz="2400" dirty="0"/>
          </a:p>
          <a:p>
            <a:pPr>
              <a:defRPr/>
            </a:pPr>
            <a:endParaRPr lang="de-DE" sz="2200" dirty="0"/>
          </a:p>
          <a:p>
            <a:pPr>
              <a:defRPr/>
            </a:pPr>
            <a:r>
              <a:rPr lang="de-DE" sz="2200" dirty="0" err="1"/>
              <a:t>You</a:t>
            </a:r>
            <a:r>
              <a:rPr lang="de-DE" sz="2200" dirty="0"/>
              <a:t> </a:t>
            </a:r>
            <a:r>
              <a:rPr lang="de-DE" sz="2200" dirty="0" err="1"/>
              <a:t>can</a:t>
            </a:r>
            <a:r>
              <a:rPr lang="de-DE" sz="2200" dirty="0"/>
              <a:t> </a:t>
            </a:r>
            <a:r>
              <a:rPr lang="de-DE" sz="2200" dirty="0" err="1"/>
              <a:t>compute</a:t>
            </a:r>
            <a:r>
              <a:rPr lang="de-DE" sz="2200" dirty="0"/>
              <a:t> </a:t>
            </a:r>
            <a:r>
              <a:rPr lang="de-DE" sz="2200" dirty="0" err="1"/>
              <a:t>these</a:t>
            </a:r>
            <a:r>
              <a:rPr lang="de-DE" sz="2200" dirty="0"/>
              <a:t> </a:t>
            </a:r>
            <a:r>
              <a:rPr lang="de-DE" sz="2200" dirty="0" err="1"/>
              <a:t>statistics</a:t>
            </a:r>
            <a:r>
              <a:rPr lang="de-DE" sz="2200" dirty="0"/>
              <a:t> </a:t>
            </a:r>
            <a:r>
              <a:rPr lang="de-DE" sz="2200" dirty="0" err="1"/>
              <a:t>with</a:t>
            </a:r>
            <a:r>
              <a:rPr lang="de-DE" sz="2200" dirty="0"/>
              <a:t> </a:t>
            </a:r>
            <a:r>
              <a:rPr lang="de-DE" sz="2200" dirty="0" err="1"/>
              <a:t>your</a:t>
            </a:r>
            <a:r>
              <a:rPr lang="de-DE" sz="2200" dirty="0"/>
              <a:t> </a:t>
            </a:r>
            <a:r>
              <a:rPr lang="de-DE" sz="2200" dirty="0" err="1"/>
              <a:t>model</a:t>
            </a:r>
            <a:r>
              <a:rPr lang="de-DE" sz="2200" dirty="0"/>
              <a:t> </a:t>
            </a:r>
            <a:r>
              <a:rPr lang="de-DE" sz="2200" dirty="0" err="1"/>
              <a:t>parameters</a:t>
            </a:r>
            <a:r>
              <a:rPr lang="de-DE" sz="2200" dirty="0"/>
              <a:t>, e.g. in </a:t>
            </a:r>
            <a:r>
              <a:rPr lang="de-DE" sz="2200" dirty="0" err="1"/>
              <a:t>the</a:t>
            </a:r>
            <a:r>
              <a:rPr lang="de-DE" sz="2200" dirty="0"/>
              <a:t> </a:t>
            </a:r>
            <a:r>
              <a:rPr lang="de-DE" sz="2200" dirty="0" err="1"/>
              <a:t>Cholesky</a:t>
            </a:r>
            <a:r>
              <a:rPr lang="de-DE" sz="2200" dirty="0"/>
              <a:t> </a:t>
            </a:r>
            <a:r>
              <a:rPr lang="de-DE" sz="2200" dirty="0" err="1"/>
              <a:t>parametrization</a:t>
            </a:r>
            <a:r>
              <a:rPr lang="de-DE" sz="2200" dirty="0"/>
              <a:t> </a:t>
            </a:r>
            <a:r>
              <a:rPr lang="de-DE" sz="2200" dirty="0" err="1"/>
              <a:t>the</a:t>
            </a:r>
            <a:r>
              <a:rPr lang="de-DE" sz="2200" dirty="0"/>
              <a:t> </a:t>
            </a:r>
            <a:r>
              <a:rPr lang="de-DE" sz="2200" dirty="0" err="1"/>
              <a:t>path</a:t>
            </a:r>
            <a:r>
              <a:rPr lang="de-DE" sz="2200" dirty="0"/>
              <a:t> </a:t>
            </a:r>
            <a:r>
              <a:rPr lang="de-DE" sz="2200" dirty="0" err="1"/>
              <a:t>coefficients</a:t>
            </a:r>
            <a:r>
              <a:rPr lang="de-DE" sz="2200" dirty="0"/>
              <a:t>. But, </a:t>
            </a:r>
            <a:r>
              <a:rPr lang="de-DE" sz="2200" dirty="0" err="1"/>
              <a:t>how</a:t>
            </a:r>
            <a:r>
              <a:rPr lang="de-DE" sz="2200" dirty="0"/>
              <a:t>?</a:t>
            </a:r>
            <a:endParaRPr sz="2400" dirty="0"/>
          </a:p>
          <a:p>
            <a:pPr>
              <a:defRPr/>
            </a:pPr>
            <a:endParaRPr lang="de-DE" sz="2200" dirty="0"/>
          </a:p>
          <a:p>
            <a:pPr>
              <a:defRPr/>
            </a:pPr>
            <a:r>
              <a:rPr lang="de-DE" sz="2200" dirty="0" err="1"/>
              <a:t>There</a:t>
            </a:r>
            <a:r>
              <a:rPr lang="de-DE" sz="2200" dirty="0"/>
              <a:t> </a:t>
            </a:r>
            <a:r>
              <a:rPr lang="de-DE" sz="2200" dirty="0" err="1"/>
              <a:t>are</a:t>
            </a:r>
            <a:r>
              <a:rPr lang="de-DE" sz="2200" dirty="0"/>
              <a:t> a </a:t>
            </a:r>
            <a:r>
              <a:rPr lang="de-DE" sz="2200" dirty="0" err="1"/>
              <a:t>lot</a:t>
            </a:r>
            <a:r>
              <a:rPr lang="de-DE" sz="2200" dirty="0"/>
              <a:t> </a:t>
            </a:r>
            <a:r>
              <a:rPr lang="de-DE" sz="2200" dirty="0" err="1"/>
              <a:t>of</a:t>
            </a:r>
            <a:r>
              <a:rPr lang="de-DE" sz="2200" dirty="0"/>
              <a:t> </a:t>
            </a:r>
            <a:r>
              <a:rPr lang="de-DE" sz="2200" dirty="0" err="1"/>
              <a:t>techniques</a:t>
            </a:r>
            <a:r>
              <a:rPr lang="de-DE" sz="2200" dirty="0"/>
              <a:t>. </a:t>
            </a:r>
            <a:r>
              <a:rPr lang="de-DE" sz="2200" dirty="0" err="1"/>
              <a:t>Two</a:t>
            </a:r>
            <a:r>
              <a:rPr lang="de-DE" sz="2200" dirty="0"/>
              <a:t> </a:t>
            </a:r>
            <a:r>
              <a:rPr lang="de-DE" sz="2200" dirty="0" err="1"/>
              <a:t>of</a:t>
            </a:r>
            <a:r>
              <a:rPr lang="de-DE" sz="2200" dirty="0"/>
              <a:t> </a:t>
            </a:r>
            <a:r>
              <a:rPr lang="de-DE" sz="2200" dirty="0" err="1"/>
              <a:t>them</a:t>
            </a:r>
            <a:r>
              <a:rPr lang="de-DE" sz="2200" dirty="0"/>
              <a:t> </a:t>
            </a:r>
            <a:r>
              <a:rPr lang="de-DE" sz="2200" dirty="0" err="1"/>
              <a:t>are</a:t>
            </a:r>
            <a:r>
              <a:rPr lang="de-DE" sz="2200" dirty="0"/>
              <a:t> </a:t>
            </a:r>
            <a:r>
              <a:rPr lang="de-DE" sz="2200" dirty="0" err="1"/>
              <a:t>presented</a:t>
            </a:r>
            <a:r>
              <a:rPr lang="de-DE" sz="2200" dirty="0"/>
              <a:t> </a:t>
            </a:r>
            <a:r>
              <a:rPr lang="de-DE" sz="2200" dirty="0" err="1"/>
              <a:t>here</a:t>
            </a:r>
            <a:r>
              <a:rPr lang="de-DE" sz="2200" dirty="0"/>
              <a:t>: </a:t>
            </a:r>
          </a:p>
          <a:p>
            <a:pPr>
              <a:defRPr/>
            </a:pPr>
            <a:endParaRPr lang="de-DE" sz="2200" dirty="0"/>
          </a:p>
          <a:p>
            <a:pPr>
              <a:defRPr/>
            </a:pPr>
            <a:r>
              <a:rPr lang="de-DE" sz="2200" dirty="0"/>
              <a:t>1) Path </a:t>
            </a:r>
            <a:r>
              <a:rPr lang="de-DE" sz="2200" dirty="0" err="1"/>
              <a:t>tracing</a:t>
            </a:r>
            <a:r>
              <a:rPr lang="de-DE" sz="2200" dirty="0"/>
              <a:t> </a:t>
            </a:r>
            <a:r>
              <a:rPr lang="de-DE" sz="2200" dirty="0" err="1"/>
              <a:t>rules</a:t>
            </a:r>
            <a:r>
              <a:rPr lang="de-DE" sz="2200" dirty="0"/>
              <a:t> and </a:t>
            </a:r>
          </a:p>
          <a:p>
            <a:pPr>
              <a:defRPr/>
            </a:pPr>
            <a:r>
              <a:rPr lang="de-DE" sz="2200" dirty="0"/>
              <a:t>2) </a:t>
            </a:r>
            <a:r>
              <a:rPr lang="de-DE" sz="2200" dirty="0" err="1"/>
              <a:t>Covariance</a:t>
            </a:r>
            <a:r>
              <a:rPr lang="de-DE" sz="2200" dirty="0"/>
              <a:t> </a:t>
            </a:r>
            <a:r>
              <a:rPr lang="de-DE" sz="2200" dirty="0" err="1"/>
              <a:t>algebra</a:t>
            </a:r>
            <a:endParaRPr lang="de-DE" sz="2200" dirty="0"/>
          </a:p>
        </p:txBody>
      </p:sp>
      <p:sp>
        <p:nvSpPr>
          <p:cNvPr id="394718333"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marL="570252" indent="-570252">
              <a:buAutoNum type="arabicPeriod"/>
              <a:defRPr/>
            </a:pPr>
            <a:r>
              <a:rPr lang="de-DE" sz="3800" b="0" i="0" u="none" strike="noStrike" cap="none" spc="0" dirty="0" err="1">
                <a:solidFill>
                  <a:schemeClr val="tx1"/>
                </a:solidFill>
                <a:latin typeface="+mj-lt"/>
                <a:ea typeface="+mj-ea"/>
                <a:cs typeface="+mj-cs"/>
              </a:rPr>
              <a:t>Introduction</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to</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the</a:t>
            </a:r>
            <a:r>
              <a:rPr lang="de-DE" sz="3800" b="0" i="0" u="none" strike="noStrike" cap="none" spc="0" dirty="0">
                <a:solidFill>
                  <a:schemeClr val="tx1"/>
                </a:solidFill>
                <a:latin typeface="+mj-lt"/>
                <a:ea typeface="+mj-ea"/>
                <a:cs typeface="+mj-cs"/>
              </a:rPr>
              <a:t> bivariate </a:t>
            </a:r>
            <a:r>
              <a:rPr lang="de-DE" sz="3800" b="0" i="0" u="none" strike="noStrike" cap="none" spc="0" dirty="0" err="1">
                <a:solidFill>
                  <a:schemeClr val="tx1"/>
                </a:solidFill>
                <a:latin typeface="+mj-lt"/>
                <a:ea typeface="+mj-ea"/>
                <a:cs typeface="+mj-cs"/>
              </a:rPr>
              <a:t>twin</a:t>
            </a:r>
            <a:r>
              <a:rPr lang="de-DE" sz="3800" b="0" i="0" u="none" strike="noStrike" cap="none" spc="0" dirty="0">
                <a:solidFill>
                  <a:schemeClr val="tx1"/>
                </a:solidFill>
                <a:latin typeface="+mj-lt"/>
                <a:ea typeface="+mj-ea"/>
                <a:cs typeface="+mj-cs"/>
              </a:rPr>
              <a:t> </a:t>
            </a:r>
            <a:r>
              <a:rPr lang="de-DE" sz="3800" b="0" i="0" u="none" strike="noStrike" cap="none" spc="0" dirty="0" err="1">
                <a:solidFill>
                  <a:schemeClr val="tx1"/>
                </a:solidFill>
                <a:latin typeface="+mj-lt"/>
                <a:ea typeface="+mj-ea"/>
                <a:cs typeface="+mj-cs"/>
              </a:rPr>
              <a:t>model</a:t>
            </a:r>
            <a:endParaRPr sz="3800" dirty="0"/>
          </a:p>
        </p:txBody>
      </p:sp>
      <p:sp>
        <p:nvSpPr>
          <p:cNvPr id="5"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30000" lnSpcReduction="20000"/>
          </a:bodyPr>
          <a:lstStyle/>
          <a:p>
            <a:pPr marL="0" indent="0">
              <a:buNone/>
              <a:defRPr/>
            </a:pPr>
            <a:r>
              <a:rPr lang="de-DE" sz="9000" dirty="0" err="1"/>
              <a:t>Why</a:t>
            </a:r>
            <a:r>
              <a:rPr lang="de-DE" sz="9000" dirty="0"/>
              <a:t> do </a:t>
            </a:r>
            <a:r>
              <a:rPr lang="de-DE" sz="9000" dirty="0" err="1"/>
              <a:t>we</a:t>
            </a:r>
            <a:r>
              <a:rPr lang="de-DE" sz="9000" dirty="0"/>
              <a:t> </a:t>
            </a:r>
            <a:r>
              <a:rPr lang="de-DE" sz="9000" dirty="0" err="1"/>
              <a:t>need</a:t>
            </a:r>
            <a:r>
              <a:rPr lang="de-DE" sz="9000" dirty="0"/>
              <a:t> bi-/multivariate ACE </a:t>
            </a:r>
            <a:r>
              <a:rPr lang="de-DE" sz="9000" dirty="0" err="1"/>
              <a:t>models</a:t>
            </a:r>
            <a:r>
              <a:rPr lang="de-DE" sz="9000" dirty="0"/>
              <a:t>?</a:t>
            </a:r>
          </a:p>
          <a:p>
            <a:pPr>
              <a:defRPr/>
            </a:pPr>
            <a:endParaRPr sz="9000" dirty="0"/>
          </a:p>
          <a:p>
            <a:pPr>
              <a:defRPr/>
            </a:pPr>
            <a:r>
              <a:rPr lang="de-DE" sz="8000" dirty="0" err="1"/>
              <a:t>We</a:t>
            </a:r>
            <a:r>
              <a:rPr lang="de-DE" sz="8000" dirty="0"/>
              <a:t> </a:t>
            </a:r>
            <a:r>
              <a:rPr lang="de-DE" sz="8000" dirty="0" err="1"/>
              <a:t>can</a:t>
            </a:r>
            <a:r>
              <a:rPr lang="de-DE" sz="8000" dirty="0"/>
              <a:t> </a:t>
            </a:r>
            <a:r>
              <a:rPr lang="de-DE" sz="8000" dirty="0" err="1"/>
              <a:t>decompose</a:t>
            </a:r>
            <a:r>
              <a:rPr lang="de-DE" sz="8000" dirty="0"/>
              <a:t> </a:t>
            </a:r>
            <a:r>
              <a:rPr lang="de-DE" sz="8000" dirty="0" err="1"/>
              <a:t>the</a:t>
            </a:r>
            <a:r>
              <a:rPr lang="de-DE" sz="8000" dirty="0"/>
              <a:t> </a:t>
            </a:r>
            <a:r>
              <a:rPr lang="de-DE" sz="8000" dirty="0" err="1"/>
              <a:t>variance</a:t>
            </a:r>
            <a:r>
              <a:rPr lang="de-DE" sz="8000" dirty="0"/>
              <a:t> (</a:t>
            </a:r>
            <a:r>
              <a:rPr lang="de-DE" sz="8000" dirty="0" err="1"/>
              <a:t>as</a:t>
            </a:r>
            <a:r>
              <a:rPr lang="de-DE" sz="8000" dirty="0"/>
              <a:t> in univariat ACE </a:t>
            </a:r>
            <a:r>
              <a:rPr lang="de-DE" sz="8000" dirty="0" err="1"/>
              <a:t>model</a:t>
            </a:r>
            <a:r>
              <a:rPr lang="de-DE" sz="8000" dirty="0"/>
              <a:t>) </a:t>
            </a:r>
            <a:r>
              <a:rPr lang="de-DE" sz="8000" dirty="0" err="1"/>
              <a:t>of</a:t>
            </a:r>
            <a:r>
              <a:rPr lang="de-DE" sz="8000" dirty="0"/>
              <a:t> </a:t>
            </a:r>
            <a:r>
              <a:rPr lang="de-DE" sz="8000" dirty="0" err="1"/>
              <a:t>each</a:t>
            </a:r>
            <a:r>
              <a:rPr lang="de-DE" sz="8000" dirty="0"/>
              <a:t> </a:t>
            </a:r>
            <a:r>
              <a:rPr lang="de-DE" sz="8000" dirty="0" err="1"/>
              <a:t>trait</a:t>
            </a:r>
            <a:r>
              <a:rPr lang="de-DE" sz="8000" dirty="0"/>
              <a:t> and </a:t>
            </a:r>
            <a:r>
              <a:rPr lang="de-DE" sz="8000" dirty="0" err="1"/>
              <a:t>we</a:t>
            </a:r>
            <a:r>
              <a:rPr lang="de-DE" sz="8000" dirty="0"/>
              <a:t> </a:t>
            </a:r>
            <a:r>
              <a:rPr lang="de-DE" sz="8000" dirty="0" err="1"/>
              <a:t>can</a:t>
            </a:r>
            <a:r>
              <a:rPr lang="de-DE" sz="8000" dirty="0"/>
              <a:t> also </a:t>
            </a:r>
            <a:r>
              <a:rPr lang="de-DE" sz="8000" dirty="0" err="1"/>
              <a:t>decompose</a:t>
            </a:r>
            <a:r>
              <a:rPr lang="de-DE" sz="8000" dirty="0"/>
              <a:t> </a:t>
            </a:r>
            <a:r>
              <a:rPr lang="de-DE" sz="8000" dirty="0" err="1"/>
              <a:t>the</a:t>
            </a:r>
            <a:r>
              <a:rPr lang="de-DE" sz="8000" dirty="0"/>
              <a:t> </a:t>
            </a:r>
            <a:r>
              <a:rPr lang="de-DE" sz="8000" b="1" dirty="0" err="1"/>
              <a:t>covariance</a:t>
            </a:r>
            <a:r>
              <a:rPr lang="de-DE" sz="8000" b="1" dirty="0"/>
              <a:t> </a:t>
            </a:r>
            <a:r>
              <a:rPr lang="de-DE" sz="8000" dirty="0" err="1"/>
              <a:t>of</a:t>
            </a:r>
            <a:r>
              <a:rPr lang="de-DE" sz="8000" dirty="0"/>
              <a:t> </a:t>
            </a:r>
            <a:r>
              <a:rPr lang="de-DE" sz="8000" dirty="0" err="1"/>
              <a:t>several</a:t>
            </a:r>
            <a:r>
              <a:rPr lang="de-DE" sz="8000" dirty="0"/>
              <a:t> </a:t>
            </a:r>
            <a:r>
              <a:rPr lang="de-DE" sz="8000" dirty="0" err="1"/>
              <a:t>traits</a:t>
            </a:r>
            <a:r>
              <a:rPr lang="de-DE" sz="8000" dirty="0"/>
              <a:t> </a:t>
            </a:r>
            <a:r>
              <a:rPr sz="8000" dirty="0"/>
              <a:t>(Plomin et al., 2013)</a:t>
            </a:r>
            <a:endParaRPr lang="de-DE" sz="8000" dirty="0"/>
          </a:p>
          <a:p>
            <a:pPr marL="0" indent="0">
              <a:buFont typeface="Arial"/>
              <a:buNone/>
              <a:defRPr/>
            </a:pPr>
            <a:endParaRPr lang="de-DE" sz="8000" dirty="0"/>
          </a:p>
          <a:p>
            <a:pPr>
              <a:defRPr/>
            </a:pPr>
            <a:r>
              <a:rPr sz="8000" dirty="0"/>
              <a:t>We can </a:t>
            </a:r>
            <a:r>
              <a:rPr sz="7500" dirty="0"/>
              <a:t>investigate</a:t>
            </a:r>
            <a:r>
              <a:rPr sz="8000" dirty="0"/>
              <a:t> causes of covariation </a:t>
            </a:r>
            <a:r>
              <a:rPr sz="8000" dirty="0" err="1"/>
              <a:t>betwe</a:t>
            </a:r>
            <a:r>
              <a:rPr lang="de-DE" sz="8000" dirty="0"/>
              <a:t>e</a:t>
            </a:r>
            <a:r>
              <a:rPr sz="8000" dirty="0"/>
              <a:t>n two traits (e.g., by estimates of bivariate heritability)  and delineate genetic and environmental influences on human trait covariation</a:t>
            </a:r>
          </a:p>
          <a:p>
            <a:pPr>
              <a:defRPr/>
            </a:pPr>
            <a:endParaRPr sz="8000" dirty="0"/>
          </a:p>
          <a:p>
            <a:pPr>
              <a:defRPr/>
            </a:pPr>
            <a:r>
              <a:rPr sz="8000" dirty="0"/>
              <a:t>Besides causes of trait covariances,  genetic and environmental trait correlations can be obtained that are additionally informative to answer research questions (de Vries et al., 2021)</a:t>
            </a:r>
          </a:p>
          <a:p>
            <a:pPr marL="0" indent="0">
              <a:buFont typeface="Arial"/>
              <a:buNone/>
              <a:defRPr/>
            </a:pPr>
            <a:endParaRPr sz="4800"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a:t>
            </a:fld>
            <a:endParaRPr lang="de-DE"/>
          </a:p>
        </p:txBody>
      </p:sp>
      <p:sp>
        <p:nvSpPr>
          <p:cNvPr id="1237057101"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178206"/>
            <a:ext cx="8915400" cy="802522"/>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30</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95300" y="1532505"/>
                <a:ext cx="8829384" cy="5039585"/>
              </a:xfrm>
              <a:prstGeom prst="rect">
                <a:avLst/>
              </a:prstGeom>
              <a:noFill/>
            </p:spPr>
            <p:txBody>
              <a:bodyPr wrap="square" rtlCol="0">
                <a:spAutoFit/>
              </a:bodyPr>
              <a:lstStyle/>
              <a:p>
                <a:pPr>
                  <a:defRPr/>
                </a:pPr>
                <a:r>
                  <a:rPr lang="de-DE" sz="1400" b="1"/>
                  <a:t>Covariance algebra with random variables</a:t>
                </a:r>
                <a:r>
                  <a:rPr lang="de-DE" sz="1400"/>
                  <a:t>.</a:t>
                </a:r>
                <a:endParaRPr/>
              </a:p>
              <a:p>
                <a:pPr>
                  <a:defRPr/>
                </a:pPr>
                <a:endParaRPr lang="de-DE" sz="1400"/>
              </a:p>
              <a:p>
                <a:pPr>
                  <a:defRPr/>
                </a:pPr>
                <a:r>
                  <a:rPr lang="de-DE" sz="1400"/>
                  <a:t>Application: Deriving the genetic (</a:t>
                </a:r>
                <mc:AlternateContent>
                  <mc:Choice Requires="a14">
                    <a14:m>
                      <m:oMath xmlns:m="http://schemas.openxmlformats.org/officeDocument/2006/math">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𝑟</m:t>
                            </m:r>
                          </m:e>
                          <m:sub>
                            <m:r>
                              <a:rPr lang="de-DE" sz="1400" b="0" i="1">
                                <a:solidFill>
                                  <a:schemeClr val="tx1"/>
                                </a:solidFill>
                                <a:latin typeface="Cambria Math"/>
                              </a:rPr>
                              <m:t>𝐴</m:t>
                            </m:r>
                          </m:sub>
                        </m:sSub>
                      </m:oMath>
                    </a14:m>
                  </mc:Choice>
                  <mc:Fallback xmlns:m="http://schemas.openxmlformats.org/officeDocument/2006/math" xmlns:w="http://schemas.openxmlformats.org/wordprocessingml/2006/main" xmlns=""/>
                </mc:AlternateContent>
                <a:r>
                  <a:rPr lang="de-DE" sz="1400"/>
                  <a:t>), shared environmental (</a:t>
                </a:r>
                <mc:AlternateContent>
                  <mc:Choice Requires="a14">
                    <a14:m>
                      <m:oMath xmlns:m="http://schemas.openxmlformats.org/officeDocument/2006/math">
                        <m:sSub>
                          <m:sSubPr>
                            <m:ctrlPr>
                              <a:rPr lang="de-DE" sz="1400" i="1">
                                <a:latin typeface="Cambria Math" panose="02040503050406030204" pitchFamily="18" charset="0"/>
                                <a:ea typeface="Cambria Math"/>
                                <a:cs typeface="Cambria Math"/>
                              </a:rPr>
                            </m:ctrlPr>
                          </m:sSubPr>
                          <m:e>
                            <m:r>
                              <a:rPr lang="de-DE" sz="1400" i="1">
                                <a:latin typeface="Cambria Math"/>
                              </a:rPr>
                              <m:t>𝑟</m:t>
                            </m:r>
                          </m:e>
                          <m:sub>
                            <m:r>
                              <a:rPr lang="de-DE" sz="1400" b="0" i="1">
                                <a:latin typeface="Cambria Math"/>
                              </a:rPr>
                              <m:t>𝐶</m:t>
                            </m:r>
                          </m:sub>
                        </m:sSub>
                      </m:oMath>
                    </a14:m>
                  </mc:Choice>
                  <mc:Fallback xmlns:m="http://schemas.openxmlformats.org/officeDocument/2006/math" xmlns:w="http://schemas.openxmlformats.org/wordprocessingml/2006/main" xmlns=""/>
                </mc:AlternateContent>
                <a:r>
                  <a:rPr lang="de-DE" sz="1400"/>
                  <a:t>) and non-shared enrivonmental (</a:t>
                </a:r>
                <mc:AlternateContent>
                  <mc:Choice Requires="a14">
                    <a14:m>
                      <m:oMath xmlns:m="http://schemas.openxmlformats.org/officeDocument/2006/math">
                        <m:sSub>
                          <m:sSubPr>
                            <m:ctrlPr>
                              <a:rPr lang="de-DE" sz="1400" i="1">
                                <a:latin typeface="Cambria Math" panose="02040503050406030204" pitchFamily="18" charset="0"/>
                                <a:ea typeface="Cambria Math"/>
                                <a:cs typeface="Cambria Math"/>
                              </a:rPr>
                            </m:ctrlPr>
                          </m:sSubPr>
                          <m:e>
                            <m:r>
                              <a:rPr lang="de-DE" sz="1400" i="1">
                                <a:latin typeface="Cambria Math"/>
                              </a:rPr>
                              <m:t>𝑟</m:t>
                            </m:r>
                          </m:e>
                          <m:sub>
                            <m:r>
                              <a:rPr lang="de-DE" sz="1400" b="0" i="1">
                                <a:latin typeface="Cambria Math"/>
                              </a:rPr>
                              <m:t>𝐸</m:t>
                            </m:r>
                          </m:sub>
                        </m:sSub>
                      </m:oMath>
                    </a14:m>
                  </mc:Choice>
                  <mc:Fallback xmlns:m="http://schemas.openxmlformats.org/officeDocument/2006/math" xmlns:w="http://schemas.openxmlformats.org/wordprocessingml/2006/main" xmlns=""/>
                </mc:AlternateContent>
                <a:r>
                  <a:rPr lang="de-DE" sz="1400"/>
                  <a:t>) correlations</a:t>
                </a:r>
                <a:endParaRPr lang="de-DE" sz="1400" b="0"/>
              </a:p>
              <a:p>
                <a:pPr>
                  <a:defRPr/>
                </a:pPr>
                <a:endParaRPr lang="de-DE" sz="1400" b="0" i="1">
                  <a:latin typeface="Cambria Math"/>
                </a:endParaRPr>
              </a:p>
              <a:p>
                <a:pPr>
                  <a:defRPr/>
                </a:pPr>
                <mc:AlternateContent>
                  <mc:Choice Requires="a14">
                    <a14:m>
                      <m:oMathPara xmlns:m="http://schemas.openxmlformats.org/officeDocument/2006/math">
                        <m:oMathParaPr>
                          <m:jc m:val="centerGroup"/>
                        </m:oMathParaPr>
                        <m:oMath xmlns:m="http://schemas.openxmlformats.org/officeDocument/2006/math">
                          <m:r>
                            <a:rPr lang="de-DE" sz="1400" b="0" i="1">
                              <a:latin typeface="Cambria Math"/>
                            </a:rPr>
                            <m:t>𝑋</m:t>
                          </m:r>
                          <m:r>
                            <a:rPr lang="de-DE" sz="1400" b="0" i="1">
                              <a:latin typeface="Cambria Math"/>
                            </a:rPr>
                            <m:t>=</m:t>
                          </m:r>
                          <m:sSub>
                            <m:sSubPr>
                              <m:ctrlPr>
                                <a:rPr lang="de-DE" sz="1400" b="0" i="1">
                                  <a:latin typeface="Cambria Math" panose="02040503050406030204" pitchFamily="18" charset="0"/>
                                  <a:ea typeface="Cambria Math"/>
                                  <a:cs typeface="Cambria Math"/>
                                </a:rPr>
                              </m:ctrlPr>
                            </m:sSubPr>
                            <m:e>
                              <m:r>
                                <a:rPr lang="de-DE" sz="1400" b="0" i="1">
                                  <a:latin typeface="Cambria Math"/>
                                </a:rPr>
                                <m:t>𝑎</m:t>
                              </m:r>
                            </m:e>
                            <m:sub>
                              <m:r>
                                <a:rPr lang="de-DE" sz="1400" b="0" i="1">
                                  <a:latin typeface="Cambria Math"/>
                                </a:rPr>
                                <m:t>11</m:t>
                              </m:r>
                            </m:sub>
                          </m:sSub>
                          <m:sSub>
                            <m:sSubPr>
                              <m:ctrlPr>
                                <a:rPr lang="de-DE" sz="1400" b="0" i="1">
                                  <a:latin typeface="Cambria Math" panose="02040503050406030204" pitchFamily="18" charset="0"/>
                                  <a:ea typeface="Cambria Math"/>
                                  <a:cs typeface="Cambria Math"/>
                                </a:rPr>
                              </m:ctrlPr>
                            </m:sSubPr>
                            <m:e>
                              <m:r>
                                <a:rPr lang="de-DE" sz="1400" b="0" i="1">
                                  <a:latin typeface="Cambria Math"/>
                                </a:rPr>
                                <m:t>𝐴</m:t>
                              </m:r>
                            </m:e>
                            <m:sub>
                              <m:r>
                                <a:rPr lang="de-DE" sz="1400" b="0" i="1">
                                  <a:latin typeface="Cambria Math"/>
                                </a:rPr>
                                <m:t>1</m:t>
                              </m:r>
                            </m:sub>
                          </m:sSub>
                          <m:r>
                            <a:rPr lang="de-DE" sz="1400" b="0" i="1">
                              <a:latin typeface="Cambria Math"/>
                            </a:rPr>
                            <m:t>+</m:t>
                          </m:r>
                          <m:sSub>
                            <m:sSubPr>
                              <m:ctrlPr>
                                <a:rPr lang="de-DE" sz="1400" i="1">
                                  <a:latin typeface="Cambria Math" panose="02040503050406030204" pitchFamily="18" charset="0"/>
                                  <a:ea typeface="Cambria Math"/>
                                  <a:cs typeface="Cambria Math"/>
                                </a:rPr>
                              </m:ctrlPr>
                            </m:sSubPr>
                            <m:e>
                              <m:r>
                                <a:rPr lang="de-DE" sz="1400" b="0" i="1">
                                  <a:latin typeface="Cambria Math"/>
                                </a:rPr>
                                <m:t>𝑐</m:t>
                              </m:r>
                            </m:e>
                            <m:sub>
                              <m:r>
                                <a:rPr lang="de-DE" sz="1400" i="1">
                                  <a:latin typeface="Cambria Math"/>
                                </a:rPr>
                                <m:t>11</m:t>
                              </m:r>
                            </m:sub>
                          </m:sSub>
                          <m:sSub>
                            <m:sSubPr>
                              <m:ctrlPr>
                                <a:rPr lang="de-DE" sz="1400" i="1">
                                  <a:latin typeface="Cambria Math" panose="02040503050406030204" pitchFamily="18" charset="0"/>
                                  <a:ea typeface="Cambria Math"/>
                                  <a:cs typeface="Cambria Math"/>
                                </a:rPr>
                              </m:ctrlPr>
                            </m:sSubPr>
                            <m:e>
                              <m:r>
                                <a:rPr lang="de-DE" sz="1400" b="0" i="1">
                                  <a:latin typeface="Cambria Math"/>
                                </a:rPr>
                                <m:t>𝐶</m:t>
                              </m:r>
                            </m:e>
                            <m:sub>
                              <m:r>
                                <a:rPr lang="de-DE" sz="1400" i="1">
                                  <a:latin typeface="Cambria Math"/>
                                </a:rPr>
                                <m:t>1</m:t>
                              </m:r>
                            </m:sub>
                          </m:sSub>
                          <m:r>
                            <a:rPr lang="de-DE" sz="1400" b="0" i="1">
                              <a:latin typeface="Cambria Math"/>
                            </a:rPr>
                            <m:t>+</m:t>
                          </m:r>
                          <m:sSub>
                            <m:sSubPr>
                              <m:ctrlPr>
                                <a:rPr lang="de-DE" sz="1400" i="1">
                                  <a:latin typeface="Cambria Math" panose="02040503050406030204" pitchFamily="18" charset="0"/>
                                  <a:ea typeface="Cambria Math"/>
                                  <a:cs typeface="Cambria Math"/>
                                </a:rPr>
                              </m:ctrlPr>
                            </m:sSubPr>
                            <m:e>
                              <m:r>
                                <a:rPr lang="de-DE" sz="1400" b="0" i="1">
                                  <a:latin typeface="Cambria Math"/>
                                </a:rPr>
                                <m:t>𝑒</m:t>
                              </m:r>
                            </m:e>
                            <m:sub>
                              <m:r>
                                <a:rPr lang="de-DE" sz="1400" i="1">
                                  <a:latin typeface="Cambria Math"/>
                                </a:rPr>
                                <m:t>11</m:t>
                              </m:r>
                            </m:sub>
                          </m:sSub>
                          <m:sSub>
                            <m:sSubPr>
                              <m:ctrlPr>
                                <a:rPr lang="de-DE" sz="1400" i="1">
                                  <a:latin typeface="Cambria Math" panose="02040503050406030204" pitchFamily="18" charset="0"/>
                                  <a:ea typeface="Cambria Math"/>
                                  <a:cs typeface="Cambria Math"/>
                                </a:rPr>
                              </m:ctrlPr>
                            </m:sSubPr>
                            <m:e>
                              <m:r>
                                <a:rPr lang="de-DE" sz="1400" b="0" i="1">
                                  <a:latin typeface="Cambria Math"/>
                                </a:rPr>
                                <m:t>𝐸</m:t>
                              </m:r>
                            </m:e>
                            <m:sub>
                              <m:r>
                                <a:rPr lang="de-DE" sz="1400" i="1">
                                  <a:latin typeface="Cambria Math"/>
                                </a:rPr>
                                <m:t>1</m:t>
                              </m:r>
                            </m:sub>
                          </m:sSub>
                        </m:oMath>
                      </m:oMathPara>
                    </a14:m>
                  </mc:Choice>
                  <mc:Fallback xmlns:m="http://schemas.openxmlformats.org/officeDocument/2006/math" xmlns:w="http://schemas.openxmlformats.org/wordprocessingml/2006/main" xmlns=""/>
                </mc:AlternateContent>
                <a:endParaRPr lang="de-DE" sz="1400"/>
              </a:p>
              <a:p>
                <a:pPr>
                  <a:defRPr/>
                </a:pPr>
                <mc:AlternateContent>
                  <mc:Choice Requires="a14">
                    <a14:m>
                      <m:oMathPara xmlns:m="http://schemas.openxmlformats.org/officeDocument/2006/math">
                        <m:oMathParaPr>
                          <m:jc m:val="centerGroup"/>
                        </m:oMathParaPr>
                        <m:oMath xmlns:m="http://schemas.openxmlformats.org/officeDocument/2006/math">
                          <m:r>
                            <a:rPr lang="de-DE" sz="1400" b="0" i="1">
                              <a:latin typeface="Cambria Math"/>
                            </a:rPr>
                            <m:t>𝑌</m:t>
                          </m:r>
                          <m:r>
                            <a:rPr lang="de-DE" sz="1400" b="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𝑎</m:t>
                              </m:r>
                            </m:e>
                            <m:sub>
                              <m:r>
                                <a:rPr lang="de-DE" sz="1400" b="0" i="1">
                                  <a:latin typeface="Cambria Math"/>
                                </a:rPr>
                                <m:t>2</m:t>
                              </m:r>
                              <m:r>
                                <a:rPr lang="de-DE" sz="1400" i="1">
                                  <a:latin typeface="Cambria Math"/>
                                </a:rPr>
                                <m:t>1</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𝐴</m:t>
                              </m:r>
                            </m:e>
                            <m:sub>
                              <m:r>
                                <a:rPr lang="de-DE" sz="1400" i="1">
                                  <a:latin typeface="Cambria Math"/>
                                </a:rPr>
                                <m:t>1</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𝑐</m:t>
                              </m:r>
                            </m:e>
                            <m:sub>
                              <m:r>
                                <a:rPr lang="de-DE" sz="1400" b="0" i="1">
                                  <a:latin typeface="Cambria Math"/>
                                </a:rPr>
                                <m:t>2</m:t>
                              </m:r>
                              <m:r>
                                <a:rPr lang="de-DE" sz="1400" i="1">
                                  <a:latin typeface="Cambria Math"/>
                                </a:rPr>
                                <m:t>1</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𝐶</m:t>
                              </m:r>
                            </m:e>
                            <m:sub>
                              <m:r>
                                <a:rPr lang="de-DE" sz="1400" i="1">
                                  <a:latin typeface="Cambria Math"/>
                                </a:rPr>
                                <m:t>1</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𝑒</m:t>
                              </m:r>
                            </m:e>
                            <m:sub>
                              <m:r>
                                <a:rPr lang="de-DE" sz="1400" b="0" i="1">
                                  <a:latin typeface="Cambria Math"/>
                                </a:rPr>
                                <m:t>2</m:t>
                              </m:r>
                              <m:r>
                                <a:rPr lang="de-DE" sz="1400" i="1">
                                  <a:latin typeface="Cambria Math"/>
                                </a:rPr>
                                <m:t>1</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𝐸</m:t>
                              </m:r>
                            </m:e>
                            <m:sub>
                              <m:r>
                                <a:rPr lang="de-DE" sz="1400" i="1">
                                  <a:latin typeface="Cambria Math"/>
                                </a:rPr>
                                <m:t>1</m:t>
                              </m:r>
                            </m:sub>
                          </m:sSub>
                          <m:r>
                            <a:rPr lang="de-DE" sz="1400" b="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𝑎</m:t>
                              </m:r>
                            </m:e>
                            <m:sub>
                              <m:r>
                                <a:rPr lang="de-DE" sz="1400" b="0" i="1">
                                  <a:latin typeface="Cambria Math"/>
                                </a:rPr>
                                <m:t>22</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𝐴</m:t>
                              </m:r>
                            </m:e>
                            <m:sub>
                              <m:r>
                                <a:rPr lang="de-DE" sz="1400" b="0" i="1">
                                  <a:latin typeface="Cambria Math"/>
                                </a:rPr>
                                <m:t>2</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𝑐</m:t>
                              </m:r>
                            </m:e>
                            <m:sub>
                              <m:r>
                                <a:rPr lang="de-DE" sz="1400" b="0" i="1">
                                  <a:latin typeface="Cambria Math"/>
                                </a:rPr>
                                <m:t>22</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𝐶</m:t>
                              </m:r>
                            </m:e>
                            <m:sub>
                              <m:r>
                                <a:rPr lang="de-DE" sz="1400" b="0" i="1">
                                  <a:latin typeface="Cambria Math"/>
                                </a:rPr>
                                <m:t>2</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𝑒</m:t>
                              </m:r>
                            </m:e>
                            <m:sub>
                              <m:r>
                                <a:rPr lang="de-DE" sz="1400" b="0" i="1">
                                  <a:latin typeface="Cambria Math"/>
                                </a:rPr>
                                <m:t>22</m:t>
                              </m:r>
                            </m:sub>
                          </m:sSub>
                          <m:sSub>
                            <m:sSubPr>
                              <m:ctrlPr>
                                <a:rPr lang="de-DE" sz="1400" i="1">
                                  <a:latin typeface="Cambria Math" panose="02040503050406030204" pitchFamily="18" charset="0"/>
                                  <a:ea typeface="Cambria Math"/>
                                  <a:cs typeface="Cambria Math"/>
                                </a:rPr>
                              </m:ctrlPr>
                            </m:sSubPr>
                            <m:e>
                              <m:r>
                                <a:rPr lang="de-DE" sz="1400" i="1">
                                  <a:latin typeface="Cambria Math"/>
                                </a:rPr>
                                <m:t>𝐸</m:t>
                              </m:r>
                            </m:e>
                            <m:sub>
                              <m:r>
                                <a:rPr lang="de-DE" sz="1400" b="0" i="1">
                                  <a:latin typeface="Cambria Math"/>
                                </a:rPr>
                                <m:t>2</m:t>
                              </m:r>
                            </m:sub>
                          </m:sSub>
                        </m:oMath>
                      </m:oMathPara>
                    </a14:m>
                  </mc:Choice>
                  <mc:Fallback xmlns:m="http://schemas.openxmlformats.org/officeDocument/2006/math" xmlns:w="http://schemas.openxmlformats.org/wordprocessingml/2006/main" xmlns=""/>
                </mc:AlternateContent>
                <a:endParaRPr lang="de-DE" sz="1400"/>
              </a:p>
              <a:p>
                <a:pPr>
                  <a:defRPr/>
                </a:pPr>
                <a:endParaRPr lang="de-DE" sz="1400"/>
              </a:p>
              <a:p>
                <a:pPr>
                  <a:defRPr/>
                </a:pPr>
                <a:r>
                  <a:rPr lang="de-DE" sz="1400" b="1"/>
                  <a:t>Assumptions: </a:t>
                </a:r>
                <a:endParaRPr/>
              </a:p>
              <a:p>
                <a:pPr>
                  <a:defRPr/>
                </a:pPr>
                <a:r>
                  <a:rPr lang="de-DE" sz="1400" b="1"/>
                  <a:t>1. Variances fixed to 1</a:t>
                </a:r>
                <a:endParaRPr/>
              </a:p>
              <a:p>
                <a:pPr>
                  <a:defRPr/>
                </a:pPr>
                <mc:AlternateContent>
                  <mc:Choice Requires="a14">
                    <a14:m>
                      <m:oMathPara xmlns:m="http://schemas.openxmlformats.org/officeDocument/2006/math">
                        <m:oMathParaPr>
                          <m:jc m:val="centerGroup"/>
                        </m:oMathParaPr>
                        <m:oMath xmlns:m="http://schemas.openxmlformats.org/officeDocument/2006/math">
                          <m:r>
                            <a:rPr lang="de-DE" sz="1400" b="0" i="1">
                              <a:solidFill>
                                <a:schemeClr val="tx1"/>
                              </a:solidFill>
                              <a:latin typeface="Cambria Math"/>
                            </a:rPr>
                            <m:t>𝑉𝑎𝑟</m:t>
                          </m:r>
                          <m:d>
                            <m:dPr>
                              <m:ctrlPr>
                                <a:rPr lang="de-DE" sz="1400" b="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e>
                          </m:d>
                          <m:r>
                            <a:rPr lang="de-DE" sz="1400" i="1">
                              <a:solidFill>
                                <a:schemeClr val="tx1"/>
                              </a:solidFill>
                              <a:latin typeface="Cambria Math"/>
                            </a:rPr>
                            <m:t>=</m:t>
                          </m:r>
                          <m:r>
                            <a:rPr lang="de-DE" sz="140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i="1">
                                      <a:solidFill>
                                        <a:schemeClr val="tx1"/>
                                      </a:solidFill>
                                      <a:latin typeface="Cambria Math"/>
                                    </a:rPr>
                                    <m:t>1</m:t>
                                  </m:r>
                                </m:sub>
                              </m:sSub>
                            </m:e>
                          </m:d>
                          <m:r>
                            <a:rPr lang="de-DE" sz="1400" i="1">
                              <a:solidFill>
                                <a:schemeClr val="tx1"/>
                              </a:solidFill>
                              <a:latin typeface="Cambria Math"/>
                            </a:rPr>
                            <m:t>=</m:t>
                          </m:r>
                          <m:r>
                            <a:rPr lang="de-DE" sz="140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e>
                          </m:d>
                          <m:r>
                            <a:rPr lang="de-DE" sz="1400" i="1">
                              <a:solidFill>
                                <a:schemeClr val="tx1"/>
                              </a:solidFill>
                              <a:latin typeface="Cambria Math"/>
                            </a:rPr>
                            <m:t>=</m:t>
                          </m:r>
                          <m:r>
                            <a:rPr lang="de-DE" sz="140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b="0" i="1">
                                      <a:solidFill>
                                        <a:schemeClr val="tx1"/>
                                      </a:solidFill>
                                      <a:latin typeface="Cambria Math"/>
                                    </a:rPr>
                                    <m:t>2</m:t>
                                  </m:r>
                                </m:sub>
                              </m:sSub>
                            </m:e>
                          </m:d>
                          <m:r>
                            <a:rPr lang="de-DE" sz="1400" b="0" i="1">
                              <a:solidFill>
                                <a:schemeClr val="tx1"/>
                              </a:solidFill>
                              <a:latin typeface="Cambria Math"/>
                            </a:rPr>
                            <m:t>=</m:t>
                          </m:r>
                          <m:r>
                            <a:rPr lang="de-DE" sz="1400" b="0" i="1">
                              <a:solidFill>
                                <a:schemeClr val="tx1"/>
                              </a:solidFill>
                              <a:latin typeface="Cambria Math"/>
                            </a:rPr>
                            <m:t>1</m:t>
                          </m:r>
                        </m:oMath>
                      </m:oMathPara>
                    </a14:m>
                  </mc:Choice>
                  <mc:Fallback xmlns:m="http://schemas.openxmlformats.org/officeDocument/2006/math" xmlns:w="http://schemas.openxmlformats.org/wordprocessingml/2006/main" xmlns=""/>
                </mc:AlternateContent>
                <a:endParaRPr lang="de-DE" sz="1400">
                  <a:solidFill>
                    <a:schemeClr val="tx1"/>
                  </a:solidFill>
                </a:endParaRPr>
              </a:p>
              <a:p>
                <a:pPr>
                  <a:defRPr/>
                </a:pPr>
                <a:endParaRPr lang="de-DE" sz="1400">
                  <a:solidFill>
                    <a:schemeClr val="tx1"/>
                  </a:solidFill>
                </a:endParaRPr>
              </a:p>
              <a:p>
                <a:pPr>
                  <a:defRPr/>
                </a:pPr>
                <a:r>
                  <a:rPr lang="de-DE" sz="1400" b="1"/>
                  <a:t>2. No Covariances between ACE factors</a:t>
                </a:r>
                <a:endParaRPr lang="de-DE" sz="1400" b="1">
                  <a:solidFill>
                    <a:schemeClr val="tx1"/>
                  </a:solidFill>
                </a:endParaRPr>
              </a:p>
              <a:p>
                <a:pPr>
                  <a:defRPr/>
                </a:pPr>
                <mc:AlternateContent>
                  <mc:Choice Requires="a14">
                    <a14:m>
                      <m:oMathPara xmlns:m="http://schemas.openxmlformats.org/officeDocument/2006/math">
                        <m:oMathParaPr>
                          <m:jc m:val="centerGroup"/>
                        </m:oMathParaPr>
                        <m:oMath xmlns:m="http://schemas.openxmlformats.org/officeDocument/2006/math">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m:t>
                                  </m:r>
                                </m:e>
                                <m:sub>
                                  <m:r>
                                    <a:rPr lang="de-DE" sz="1400" i="1">
                                      <a:solidFill>
                                        <a:schemeClr val="tx1"/>
                                      </a:solidFill>
                                      <a:latin typeface="Cambria Math"/>
                                    </a:rPr>
                                    <m:t>1</m:t>
                                  </m:r>
                                </m:sub>
                              </m:sSub>
                            </m:e>
                          </m:d>
                          <m:r>
                            <a:rPr lang="de-DE" sz="1400" b="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𝐴</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𝐴</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b="0" i="1">
                                      <a:solidFill>
                                        <a:schemeClr val="tx1"/>
                                      </a:solidFill>
                                      <a:latin typeface="Cambria Math"/>
                                    </a:rPr>
                                    <m:t>2</m:t>
                                  </m:r>
                                </m:sub>
                              </m:sSub>
                            </m:e>
                          </m:d>
                          <m:r>
                            <a:rPr lang="de-DE" sz="1400" b="0" i="1">
                              <a:solidFill>
                                <a:schemeClr val="tx1"/>
                              </a:solidFill>
                              <a:latin typeface="Cambria Math"/>
                            </a:rPr>
                            <m:t>=</m:t>
                          </m:r>
                        </m:oMath>
                      </m:oMathPara>
                    </a14:m>
                  </mc:Choice>
                  <mc:Fallback xmlns:m="http://schemas.openxmlformats.org/officeDocument/2006/math" xmlns:w="http://schemas.openxmlformats.org/wordprocessingml/2006/main" xmlns=""/>
                </mc:AlternateContent>
                <a:endParaRPr lang="de-DE" sz="1400" b="0">
                  <a:solidFill>
                    <a:schemeClr val="tx1"/>
                  </a:solidFill>
                </a:endParaRPr>
              </a:p>
              <a:p>
                <a:pPr>
                  <a:defRPr/>
                </a:pPr>
                <mc:AlternateContent>
                  <mc:Choice Requires="a14">
                    <a14:m>
                      <m:oMathPara xmlns:m="http://schemas.openxmlformats.org/officeDocument/2006/math">
                        <m:oMathParaPr>
                          <m:jc m:val="centerGroup"/>
                        </m:oMathParaPr>
                        <m:oMath xmlns:m="http://schemas.openxmlformats.org/officeDocument/2006/math">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𝐴</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𝐶</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b="0" i="1">
                                      <a:solidFill>
                                        <a:schemeClr val="tx1"/>
                                      </a:solidFill>
                                      <a:latin typeface="Cambria Math"/>
                                    </a:rPr>
                                    <m:t>2</m:t>
                                  </m:r>
                                </m:sub>
                              </m:sSub>
                            </m:e>
                          </m:d>
                          <m:r>
                            <a:rPr lang="de-DE" sz="1400" b="0" i="1">
                              <a:solidFill>
                                <a:schemeClr val="tx1"/>
                              </a:solidFill>
                              <a:latin typeface="Cambria Math"/>
                            </a:rPr>
                            <m:t>=</m:t>
                          </m:r>
                        </m:oMath>
                      </m:oMathPara>
                    </a14:m>
                  </mc:Choice>
                  <mc:Fallback xmlns:m="http://schemas.openxmlformats.org/officeDocument/2006/math" xmlns:w="http://schemas.openxmlformats.org/wordprocessingml/2006/main" xmlns=""/>
                </mc:AlternateContent>
                <a:endParaRPr lang="de-DE" sz="1400">
                  <a:solidFill>
                    <a:schemeClr val="tx1"/>
                  </a:solidFill>
                </a:endParaRPr>
              </a:p>
              <a:p>
                <a:pPr>
                  <a:defRPr/>
                </a:pPr>
                <mc:AlternateContent>
                  <mc:Choice Requires="a14">
                    <a14:m>
                      <m:oMathPara xmlns:m="http://schemas.openxmlformats.org/officeDocument/2006/math">
                        <m:oMathParaPr>
                          <m:jc m:val="centerGroup"/>
                        </m:oMathParaPr>
                        <m:oMath xmlns:m="http://schemas.openxmlformats.org/officeDocument/2006/math">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𝐴</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m:t>
                                  </m:r>
                                </m:e>
                                <m:sub>
                                  <m:r>
                                    <a:rPr lang="de-DE" sz="1400" b="0" i="1">
                                      <a:solidFill>
                                        <a:schemeClr val="tx1"/>
                                      </a:solidFill>
                                      <a:latin typeface="Cambria Math"/>
                                    </a:rPr>
                                    <m:t>2</m:t>
                                  </m:r>
                                </m:sub>
                              </m:sSub>
                            </m:e>
                          </m:d>
                          <m:r>
                            <a:rPr lang="de-DE" sz="1400" i="1">
                              <a:solidFill>
                                <a:schemeClr val="tx1"/>
                              </a:solidFill>
                              <a:latin typeface="Cambria Math"/>
                            </a:rPr>
                            <m:t>=</m:t>
                          </m:r>
                          <m:r>
                            <a:rPr lang="de-DE" sz="1400" i="1">
                              <a:solidFill>
                                <a:schemeClr val="tx1"/>
                              </a:solidFill>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i="1">
                                      <a:solidFill>
                                        <a:schemeClr val="tx1"/>
                                      </a:solidFill>
                                      <a:latin typeface="Cambria Math"/>
                                    </a:rPr>
                                    <m:t>1</m:t>
                                  </m:r>
                                </m:sub>
                              </m:sSub>
                              <m:r>
                                <a:rPr lang="de-DE" sz="1400" i="1">
                                  <a:solidFill>
                                    <a:schemeClr val="tx1"/>
                                  </a:solidFill>
                                  <a:latin typeface="Cambria Math"/>
                                </a:rPr>
                                <m:t>, </m:t>
                              </m:r>
                              <m:sSub>
                                <m:sSubPr>
                                  <m:ctrlPr>
                                    <a:rPr lang="de-DE" sz="1400" i="1">
                                      <a:solidFill>
                                        <a:schemeClr val="tx1"/>
                                      </a:solidFill>
                                      <a:latin typeface="Cambria Math" panose="02040503050406030204" pitchFamily="18" charset="0"/>
                                      <a:ea typeface="Cambria Math"/>
                                      <a:cs typeface="Cambria Math"/>
                                    </a:rPr>
                                  </m:ctrlPr>
                                </m:sSubPr>
                                <m:e>
                                  <m:r>
                                    <a:rPr lang="de-DE" sz="1400" b="0" i="1">
                                      <a:solidFill>
                                        <a:schemeClr val="tx1"/>
                                      </a:solidFill>
                                      <a:latin typeface="Cambria Math"/>
                                    </a:rPr>
                                    <m:t>𝐸</m:t>
                                  </m:r>
                                </m:e>
                                <m:sub>
                                  <m:r>
                                    <a:rPr lang="de-DE" sz="1400" b="0" i="1">
                                      <a:solidFill>
                                        <a:schemeClr val="tx1"/>
                                      </a:solidFill>
                                      <a:latin typeface="Cambria Math"/>
                                    </a:rPr>
                                    <m:t>2</m:t>
                                  </m:r>
                                </m:sub>
                              </m:sSub>
                            </m:e>
                          </m:d>
                          <m:r>
                            <a:rPr lang="de-DE" sz="1400" b="0" i="1">
                              <a:solidFill>
                                <a:schemeClr val="tx1"/>
                              </a:solidFill>
                              <a:latin typeface="Cambria Math"/>
                            </a:rPr>
                            <m:t>=</m:t>
                          </m:r>
                          <m:r>
                            <a:rPr lang="de-DE" sz="1400" b="0" i="1">
                              <a:solidFill>
                                <a:schemeClr val="tx1"/>
                              </a:solidFill>
                              <a:latin typeface="Cambria Math"/>
                            </a:rPr>
                            <m:t>0</m:t>
                          </m:r>
                        </m:oMath>
                      </m:oMathPara>
                    </a14:m>
                  </mc:Choice>
                  <mc:Fallback xmlns:m="http://schemas.openxmlformats.org/officeDocument/2006/math" xmlns:w="http://schemas.openxmlformats.org/wordprocessingml/2006/main" xmlns=""/>
                </mc:AlternateContent>
                <a:endParaRPr lang="de-DE" sz="1400">
                  <a:solidFill>
                    <a:schemeClr val="tx1"/>
                  </a:solidFill>
                </a:endParaRPr>
              </a:p>
              <a:p>
                <a:pPr>
                  <a:defRPr/>
                </a:pPr>
                <a:endParaRPr lang="de-DE" sz="1400"/>
              </a:p>
              <a:p>
                <a:pPr>
                  <a:defRPr/>
                </a:pPr>
                <a:r>
                  <a:rPr lang="de-DE" sz="1400"/>
                  <a:t>Correlation: </a:t>
                </a:r>
                <mc:AlternateContent>
                  <mc:Choice Requires="a14">
                    <a14:m>
                      <m:oMath xmlns:m="http://schemas.openxmlformats.org/officeDocument/2006/math">
                        <m:r>
                          <a:rPr lang="de-DE" sz="1400" b="0" i="1">
                            <a:latin typeface="Cambria Math"/>
                          </a:rPr>
                          <m:t>𝑟</m:t>
                        </m:r>
                        <m:r>
                          <a:rPr lang="de-DE" sz="1400" b="0" i="1">
                            <a:latin typeface="Cambria Math"/>
                          </a:rPr>
                          <m:t>(</m:t>
                        </m:r>
                        <m:r>
                          <a:rPr lang="de-DE" sz="1400" b="0" i="1">
                            <a:latin typeface="Cambria Math"/>
                          </a:rPr>
                          <m:t>𝑋</m:t>
                        </m:r>
                        <m:r>
                          <a:rPr lang="de-DE" sz="1400" b="0" i="1">
                            <a:latin typeface="Cambria Math"/>
                          </a:rPr>
                          <m:t>,</m:t>
                        </m:r>
                        <m:r>
                          <a:rPr lang="de-DE" sz="1400" b="0" i="1">
                            <a:latin typeface="Cambria Math"/>
                          </a:rPr>
                          <m:t>𝑌</m:t>
                        </m:r>
                        <m:r>
                          <a:rPr lang="de-DE" sz="1400" b="0" i="1">
                            <a:latin typeface="Cambria Math"/>
                          </a:rPr>
                          <m:t>)=</m:t>
                        </m:r>
                        <m:f>
                          <m:fPr>
                            <m:ctrlPr>
                              <a:rPr lang="de-DE" sz="1400" b="0" i="1">
                                <a:latin typeface="Cambria Math" panose="02040503050406030204" pitchFamily="18" charset="0"/>
                                <a:ea typeface="Cambria Math"/>
                                <a:cs typeface="Cambria Math"/>
                              </a:rPr>
                            </m:ctrlPr>
                          </m:fPr>
                          <m:num>
                            <m:r>
                              <a:rPr lang="de-DE" sz="1400" b="0" i="1">
                                <a:latin typeface="Cambria Math"/>
                              </a:rPr>
                              <m:t>𝐶𝑜𝑣</m:t>
                            </m:r>
                            <m:r>
                              <a:rPr lang="de-DE" sz="1400" b="0" i="1">
                                <a:latin typeface="Cambria Math"/>
                              </a:rPr>
                              <m:t>(</m:t>
                            </m:r>
                            <m:r>
                              <a:rPr lang="de-DE" sz="1400" b="0" i="1">
                                <a:latin typeface="Cambria Math"/>
                              </a:rPr>
                              <m:t>𝑋</m:t>
                            </m:r>
                            <m:r>
                              <a:rPr lang="de-DE" sz="1400" b="0" i="1">
                                <a:latin typeface="Cambria Math"/>
                              </a:rPr>
                              <m:t>,</m:t>
                            </m:r>
                            <m:r>
                              <a:rPr lang="de-DE" sz="1400" b="0" i="1">
                                <a:latin typeface="Cambria Math"/>
                              </a:rPr>
                              <m:t>𝑌</m:t>
                            </m:r>
                            <m:r>
                              <a:rPr lang="de-DE" sz="1400" b="0" i="1">
                                <a:latin typeface="Cambria Math"/>
                              </a:rPr>
                              <m:t>)</m:t>
                            </m:r>
                          </m:num>
                          <m:den>
                            <m:rad>
                              <m:radPr>
                                <m:degHide m:val="on"/>
                                <m:ctrlPr>
                                  <a:rPr lang="de-DE" sz="1400" b="0" i="1">
                                    <a:latin typeface="Cambria Math" panose="02040503050406030204" pitchFamily="18" charset="0"/>
                                    <a:ea typeface="Cambria Math"/>
                                    <a:cs typeface="Cambria Math"/>
                                  </a:rPr>
                                </m:ctrlPr>
                              </m:radPr>
                              <m:deg/>
                              <m:e>
                                <m:r>
                                  <a:rPr lang="de-DE" sz="1400" b="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𝑋</m:t>
                                    </m:r>
                                  </m:e>
                                </m:d>
                                <m:r>
                                  <a:rPr lang="de-DE" sz="1400" i="1">
                                    <a:latin typeface="Cambria Math"/>
                                  </a:rPr>
                                  <m:t>∗</m:t>
                                </m:r>
                                <m:r>
                                  <a:rPr lang="de-DE" sz="1400" b="0" i="1">
                                    <a:latin typeface="Cambria Math"/>
                                  </a:rPr>
                                  <m:t>𝑉𝑎𝑟</m:t>
                                </m:r>
                                <m:r>
                                  <a:rPr lang="de-DE" sz="1400" i="1">
                                    <a:latin typeface="Cambria Math"/>
                                  </a:rPr>
                                  <m:t>(</m:t>
                                </m:r>
                                <m:r>
                                  <a:rPr lang="de-DE" sz="1400" i="1">
                                    <a:latin typeface="Cambria Math"/>
                                  </a:rPr>
                                  <m:t>𝑌</m:t>
                                </m:r>
                                <m:r>
                                  <a:rPr lang="de-DE" sz="1400" i="1">
                                    <a:latin typeface="Cambria Math"/>
                                  </a:rPr>
                                  <m:t>)</m:t>
                                </m:r>
                              </m:e>
                            </m:rad>
                          </m:den>
                        </m:f>
                      </m:oMath>
                    </a14:m>
                  </mc:Choice>
                  <mc:Fallback xmlns:m="http://schemas.openxmlformats.org/officeDocument/2006/math" xmlns:w="http://schemas.openxmlformats.org/wordprocessingml/2006/main" xmlns=""/>
                </mc:AlternateContent>
                <a:endParaRPr lang="de-DE" sz="1400" b="1"/>
              </a:p>
              <a:p>
                <a:pPr>
                  <a:defRPr/>
                </a:pPr>
                <a:r>
                  <a:rPr lang="de-DE" sz="1400" b="1"/>
                  <a:t> Step 1: Derive covariance</a:t>
                </a:r>
              </a:p>
              <a:p>
                <a:pPr>
                  <a:defRPr/>
                </a:pPr>
                <a:r>
                  <a:rPr lang="de-DE" sz="1400" b="1"/>
                  <a:t> Step 2: Derive variances of X and Y</a:t>
                </a:r>
                <a:endParaRPr/>
              </a:p>
              <a:p>
                <a:pPr>
                  <a:defRPr/>
                </a:pPr>
                <a:endParaRPr lang="de-DE" sz="1400" b="1"/>
              </a:p>
              <a:p>
                <a:pPr>
                  <a:defRPr/>
                </a:pPr>
                <a:endParaRPr lang="de-DE" sz="1600" b="0"/>
              </a:p>
              <a:p>
                <a:pPr>
                  <a:defRPr/>
                </a:pPr>
                <a:endParaRPr lang="de-DE" sz="160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95300" y="1532505"/>
                <a:ext cx="8829384" cy="5039585"/>
              </a:xfrm>
              <a:prstGeom prst="rect">
                <a:avLst/>
              </a:prstGeom>
              <a:blipFill>
                <a:blip r:embed="rId2"/>
                <a:stretch>
                  <a:fillRect l="-207" t="-121"/>
                </a:stretch>
              </a:blipFill>
            </p:spPr>
            <p:txBody>
              <a:bodyPr/>
              <a:lstStyle/>
              <a:p>
                <a:r>
                  <a:rPr lang="de-DE">
                    <a:noFill/>
                  </a:rPr>
                  <a:t> </a:t>
                </a:r>
              </a:p>
            </p:txBody>
          </p:sp>
        </mc:Fallback>
      </mc:AlternateContent>
      <p:sp>
        <p:nvSpPr>
          <p:cNvPr id="570730946"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62074"/>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31</a:t>
            </a:fld>
            <a:endParaRPr lang="de-DE"/>
          </a:p>
        </p:txBody>
      </p:sp>
      <p:sp>
        <p:nvSpPr>
          <p:cNvPr id="5" name="Textfeld 4"/>
          <p:cNvSpPr txBox="1"/>
          <p:nvPr/>
        </p:nvSpPr>
        <p:spPr bwMode="auto">
          <a:xfrm>
            <a:off x="708545" y="1156054"/>
            <a:ext cx="8919537" cy="4815875"/>
          </a:xfrm>
          <a:prstGeom prst="rect">
            <a:avLst/>
          </a:prstGeom>
          <a:noFill/>
        </p:spPr>
        <p:txBody>
          <a:bodyPr wrap="square" rtlCol="0">
            <a:spAutoFit/>
          </a:bodyPr>
          <a:lstStyle/>
          <a:p>
            <a:pPr>
              <a:defRPr/>
            </a:pPr>
            <a:r>
              <a:rPr lang="de-DE" sz="1400"/>
              <a:t>Path tracing rules (Wright 1934): Some rules to derive</a:t>
            </a:r>
          </a:p>
          <a:p>
            <a:pPr>
              <a:defRPr/>
            </a:pPr>
            <a:r>
              <a:rPr lang="de-DE" sz="1400"/>
              <a:t>the model implied (co-)variances</a:t>
            </a:r>
          </a:p>
          <a:p>
            <a:pPr>
              <a:defRPr/>
            </a:pPr>
            <a:endParaRPr lang="de-DE" sz="1400"/>
          </a:p>
          <a:p>
            <a:pPr>
              <a:defRPr/>
            </a:pPr>
            <a:r>
              <a:rPr lang="de-DE" sz="1400"/>
              <a:t>The covariance between two variables equals the sum of </a:t>
            </a:r>
            <a:endParaRPr/>
          </a:p>
          <a:p>
            <a:pPr>
              <a:defRPr/>
            </a:pPr>
            <a:r>
              <a:rPr lang="de-DE" sz="1400"/>
              <a:t>the compound paths connecting them. </a:t>
            </a:r>
            <a:endParaRPr/>
          </a:p>
          <a:p>
            <a:pPr>
              <a:defRPr/>
            </a:pPr>
            <a:r>
              <a:rPr lang="de-DE" sz="1400"/>
              <a:t>Remember: A variance is a covariance with itself!</a:t>
            </a:r>
            <a:endParaRPr/>
          </a:p>
          <a:p>
            <a:pPr>
              <a:defRPr/>
            </a:pPr>
            <a:endParaRPr lang="de-DE" sz="1400"/>
          </a:p>
          <a:p>
            <a:pPr>
              <a:defRPr/>
            </a:pPr>
            <a:r>
              <a:rPr lang="de-DE" sz="1400"/>
              <a:t>There are three steps:</a:t>
            </a:r>
            <a:endParaRPr/>
          </a:p>
          <a:p>
            <a:pPr>
              <a:defRPr/>
            </a:pPr>
            <a:endParaRPr lang="de-DE" sz="1400"/>
          </a:p>
          <a:p>
            <a:pPr>
              <a:defRPr/>
            </a:pPr>
            <a:r>
              <a:rPr lang="de-DE" sz="1400" b="1"/>
              <a:t>1. Obtain a compound path:</a:t>
            </a:r>
            <a:endParaRPr/>
          </a:p>
          <a:p>
            <a:pPr marL="285750" indent="-285750">
              <a:buFontTx/>
              <a:buChar char="-"/>
              <a:defRPr/>
            </a:pPr>
            <a:r>
              <a:rPr lang="de-DE" sz="1400"/>
              <a:t>Trace backwards, change at a two-headed arrow, then trace forwards</a:t>
            </a:r>
          </a:p>
          <a:p>
            <a:pPr marL="285750" indent="-285750">
              <a:buFontTx/>
              <a:buChar char="-"/>
              <a:defRPr/>
            </a:pPr>
            <a:r>
              <a:rPr lang="de-DE" sz="1400"/>
              <a:t>Never go forward and then backward</a:t>
            </a:r>
          </a:p>
          <a:p>
            <a:pPr marL="285750" indent="-285750">
              <a:buFontTx/>
              <a:buChar char="-"/>
              <a:defRPr/>
            </a:pPr>
            <a:r>
              <a:rPr lang="de-DE" sz="1400"/>
              <a:t>Never pass out of one arrow head into another arrowhead (only heads-tails/tails-heads, never heads-heads)</a:t>
            </a:r>
          </a:p>
          <a:p>
            <a:pPr marL="285750" indent="-285750">
              <a:buFontTx/>
              <a:buChar char="-"/>
              <a:defRPr/>
            </a:pPr>
            <a:r>
              <a:rPr lang="de-DE" sz="1400"/>
              <a:t>Every compund path must contain only one bidirectional arrow (i.e., variance or covariance)</a:t>
            </a:r>
          </a:p>
          <a:p>
            <a:pPr>
              <a:defRPr/>
            </a:pPr>
            <a:endParaRPr lang="de-DE" sz="1400"/>
          </a:p>
          <a:p>
            <a:pPr>
              <a:defRPr/>
            </a:pPr>
            <a:r>
              <a:rPr lang="de-DE" sz="1400" b="1"/>
              <a:t>2. Compute the product of the parameters belonging to one compound path</a:t>
            </a:r>
          </a:p>
          <a:p>
            <a:pPr>
              <a:defRPr/>
            </a:pPr>
            <a:endParaRPr lang="de-DE" sz="1400"/>
          </a:p>
          <a:p>
            <a:pPr>
              <a:defRPr/>
            </a:pPr>
            <a:r>
              <a:rPr lang="de-DE" sz="1400" b="1"/>
              <a:t>3. Sum over all different compound paths. Compound paths are considered different if they contain a) different parameters or b) same parameters in a different order!</a:t>
            </a:r>
            <a:endParaRPr/>
          </a:p>
          <a:p>
            <a:pPr>
              <a:defRPr/>
            </a:pPr>
            <a:endParaRPr lang="de-DE" sz="1400" b="1"/>
          </a:p>
          <a:p>
            <a:pPr>
              <a:defRPr/>
            </a:pPr>
            <a:r>
              <a:rPr lang="de-DE" sz="1400"/>
              <a:t>See: </a:t>
            </a:r>
            <a:r>
              <a:rPr lang="de-DE" sz="1400" u="sng">
                <a:hlinkClick r:id="rId2" tooltip="https://www.youtube.com/watch?v=wBtLyi1u4bk&amp;list=PLliBbGBc5nn3tQiIBHFd-YvWK6dXb4ryr&amp;index=3"/>
              </a:rPr>
              <a:t>https://www.youtube.com/watch?v=wBtLyi1u4bk&amp;list=PLliBbGBc5nn3tQiIBHFd-YvWK6dXb4ryr&amp;index=3</a:t>
            </a:r>
            <a:endParaRPr lang="de-DE" sz="1400"/>
          </a:p>
          <a:p>
            <a:pPr>
              <a:defRPr/>
            </a:pPr>
            <a:endParaRPr lang="de-DE" sz="1600"/>
          </a:p>
        </p:txBody>
      </p:sp>
      <p:grpSp>
        <p:nvGrpSpPr>
          <p:cNvPr id="8" name="Group 4"/>
          <p:cNvGrpSpPr>
            <a:grpSpLocks noChangeAspect="1"/>
          </p:cNvGrpSpPr>
          <p:nvPr/>
        </p:nvGrpSpPr>
        <p:grpSpPr bwMode="auto">
          <a:xfrm>
            <a:off x="5632535" y="1074503"/>
            <a:ext cx="3736889" cy="1944503"/>
            <a:chOff x="0" y="273"/>
            <a:chExt cx="6903" cy="3592"/>
          </a:xfrm>
          <a:solidFill>
            <a:schemeClr val="bg1"/>
          </a:solidFill>
        </p:grpSpPr>
        <p:sp>
          <p:nvSpPr>
            <p:cNvPr id="9" name="AutoShape 3"/>
            <p:cNvSpPr>
              <a:spLocks noChangeAspect="1" noChangeArrowheads="1" noTextEdit="1"/>
            </p:cNvSpPr>
            <p:nvPr/>
          </p:nvSpPr>
          <p:spPr bwMode="auto">
            <a:xfrm>
              <a:off x="0" y="551"/>
              <a:ext cx="6240" cy="3218"/>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 name="Picture 5"/>
            <p:cNvPicPr>
              <a:picLocks noChangeAspect="1" noChangeArrowheads="1"/>
            </p:cNvPicPr>
            <p:nvPr/>
          </p:nvPicPr>
          <p:blipFill>
            <a:blip r:embed="rId3"/>
            <a:srcRect t="43774" r="49602" b="-1"/>
            <a:stretch/>
          </p:blipFill>
          <p:spPr bwMode="auto">
            <a:xfrm>
              <a:off x="663" y="273"/>
              <a:ext cx="6240" cy="3592"/>
            </a:xfrm>
            <a:prstGeom prst="rect">
              <a:avLst/>
            </a:prstGeom>
            <a:grpFill/>
            <a:ln>
              <a:noFill/>
            </a:ln>
          </p:spPr>
        </p:pic>
      </p:grpSp>
      <p:sp>
        <p:nvSpPr>
          <p:cNvPr id="480689832"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62074"/>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32</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95299" y="1074502"/>
                <a:ext cx="8915938" cy="4683846"/>
              </a:xfrm>
              <a:prstGeom prst="rect">
                <a:avLst/>
              </a:prstGeom>
              <a:noFill/>
            </p:spPr>
            <p:txBody>
              <a:bodyPr wrap="square" rtlCol="0">
                <a:spAutoFit/>
              </a:bodyPr>
              <a:lstStyle/>
              <a:p>
                <a:pPr>
                  <a:defRPr/>
                </a:pPr>
                <a:r>
                  <a:rPr lang="de-DE" sz="1400" b="1" dirty="0"/>
                  <a:t>Variance </a:t>
                </a:r>
                <a:r>
                  <a:rPr lang="de-DE" sz="1400" b="1" dirty="0" err="1"/>
                  <a:t>of</a:t>
                </a:r>
                <a:r>
                  <a:rPr lang="de-DE" sz="1400" b="1" dirty="0"/>
                  <a:t> X</a:t>
                </a:r>
                <a:endParaRPr lang="de-DE" dirty="0"/>
              </a:p>
              <a:p>
                <a:pPr>
                  <a:defRPr/>
                </a:pPr>
                <a:endParaRPr lang="de-DE" sz="1400" b="1" dirty="0"/>
              </a:p>
              <a:p>
                <a:pPr>
                  <a:defRPr/>
                </a:pPr>
                <a:r>
                  <a:rPr lang="de-DE" sz="1400" b="1" dirty="0"/>
                  <a:t>1. </a:t>
                </a:r>
                <a:r>
                  <a:rPr lang="de-DE" sz="1400" b="1" dirty="0" err="1"/>
                  <a:t>Obtain</a:t>
                </a:r>
                <a:r>
                  <a:rPr lang="de-DE" sz="1400" b="1" dirty="0"/>
                  <a:t> a </a:t>
                </a:r>
                <a:r>
                  <a:rPr lang="de-DE" sz="1400" b="1" dirty="0" err="1"/>
                  <a:t>compound</a:t>
                </a:r>
                <a:r>
                  <a:rPr lang="de-DE" sz="1400" b="1" dirty="0"/>
                  <a:t> </a:t>
                </a:r>
                <a:r>
                  <a:rPr lang="de-DE" sz="1400" b="1" dirty="0" err="1"/>
                  <a:t>path</a:t>
                </a:r>
                <a:r>
                  <a:rPr lang="de-DE" sz="1400" b="1" dirty="0"/>
                  <a:t>:</a:t>
                </a:r>
                <a:endParaRPr lang="de-DE" dirty="0"/>
              </a:p>
              <a:p>
                <a:pPr marL="285750" indent="-285750">
                  <a:buFontTx/>
                  <a:buChar char="-"/>
                  <a:defRPr/>
                </a:pPr>
                <a:r>
                  <a:rPr lang="de-DE" sz="1400" dirty="0"/>
                  <a:t>Trace </a:t>
                </a:r>
                <a:r>
                  <a:rPr lang="de-DE" sz="1400" dirty="0" err="1"/>
                  <a:t>backwards</a:t>
                </a:r>
                <a:r>
                  <a:rPr lang="de-DE" sz="1400" dirty="0"/>
                  <a:t>, </a:t>
                </a:r>
                <a:r>
                  <a:rPr lang="de-DE" sz="1400" dirty="0" err="1"/>
                  <a:t>change</a:t>
                </a:r>
                <a:r>
                  <a:rPr lang="de-DE" sz="1400" dirty="0"/>
                  <a:t> at a </a:t>
                </a:r>
                <a:r>
                  <a:rPr lang="de-DE" sz="1400" dirty="0" err="1"/>
                  <a:t>two-headed</a:t>
                </a:r>
                <a:r>
                  <a:rPr lang="de-DE" sz="1400" dirty="0"/>
                  <a:t> </a:t>
                </a:r>
                <a:r>
                  <a:rPr lang="de-DE" sz="1400" dirty="0" err="1"/>
                  <a:t>arrow</a:t>
                </a:r>
                <a:r>
                  <a:rPr lang="de-DE" sz="1400" dirty="0"/>
                  <a:t>, </a:t>
                </a:r>
                <a:r>
                  <a:rPr lang="de-DE" sz="1400" dirty="0" err="1"/>
                  <a:t>then</a:t>
                </a:r>
                <a:r>
                  <a:rPr lang="de-DE" sz="1400" dirty="0"/>
                  <a:t> trace </a:t>
                </a:r>
                <a:r>
                  <a:rPr lang="de-DE" dirty="0"/>
                  <a:t> </a:t>
                </a:r>
                <a:r>
                  <a:rPr lang="de-DE" sz="1400" dirty="0" err="1"/>
                  <a:t>backwards</a:t>
                </a:r>
                <a:endParaRPr lang="de-DE" sz="1400" dirty="0"/>
              </a:p>
              <a:p>
                <a:pPr marL="285750" indent="-285750">
                  <a:buFontTx/>
                  <a:buChar char="-"/>
                  <a:defRPr/>
                </a:pPr>
                <a:r>
                  <a:rPr lang="de-DE" sz="1400" dirty="0"/>
                  <a:t>Never </a:t>
                </a:r>
                <a:r>
                  <a:rPr lang="de-DE" sz="1400" dirty="0" err="1"/>
                  <a:t>go</a:t>
                </a:r>
                <a:r>
                  <a:rPr lang="de-DE" sz="1400" dirty="0"/>
                  <a:t> </a:t>
                </a:r>
                <a:r>
                  <a:rPr lang="de-DE" sz="1400" dirty="0" err="1"/>
                  <a:t>forward</a:t>
                </a:r>
                <a:r>
                  <a:rPr lang="de-DE" sz="1400" dirty="0"/>
                  <a:t> and </a:t>
                </a:r>
                <a:r>
                  <a:rPr lang="de-DE" sz="1400" dirty="0" err="1"/>
                  <a:t>then</a:t>
                </a:r>
                <a:r>
                  <a:rPr lang="de-DE" sz="1400" dirty="0"/>
                  <a:t> </a:t>
                </a:r>
                <a:r>
                  <a:rPr lang="de-DE" sz="1400" dirty="0" err="1"/>
                  <a:t>backward</a:t>
                </a:r>
                <a:endParaRPr lang="de-DE" sz="1400" dirty="0"/>
              </a:p>
              <a:p>
                <a:pPr marL="285750" indent="-285750">
                  <a:buFontTx/>
                  <a:buChar char="-"/>
                  <a:defRPr/>
                </a:pPr>
                <a:r>
                  <a:rPr lang="de-DE" sz="1400" dirty="0"/>
                  <a:t>Never pass out </a:t>
                </a:r>
                <a:r>
                  <a:rPr lang="de-DE" sz="1400" dirty="0" err="1"/>
                  <a:t>of</a:t>
                </a:r>
                <a:r>
                  <a:rPr lang="de-DE" sz="1400" dirty="0"/>
                  <a:t> </a:t>
                </a:r>
                <a:r>
                  <a:rPr lang="de-DE" sz="1400" dirty="0" err="1"/>
                  <a:t>one</a:t>
                </a:r>
                <a:r>
                  <a:rPr lang="de-DE" sz="1400" dirty="0"/>
                  <a:t> </a:t>
                </a:r>
                <a:r>
                  <a:rPr lang="de-DE" sz="1400" dirty="0" err="1"/>
                  <a:t>arrow</a:t>
                </a:r>
                <a:r>
                  <a:rPr lang="de-DE" sz="1400" dirty="0"/>
                  <a:t> </a:t>
                </a:r>
                <a:r>
                  <a:rPr lang="de-DE" sz="1400" dirty="0" err="1"/>
                  <a:t>head</a:t>
                </a:r>
                <a:r>
                  <a:rPr lang="de-DE" sz="1400" dirty="0"/>
                  <a:t> </a:t>
                </a:r>
                <a:r>
                  <a:rPr lang="de-DE" sz="1400" dirty="0" err="1"/>
                  <a:t>into</a:t>
                </a:r>
                <a:r>
                  <a:rPr lang="de-DE" sz="1400" dirty="0"/>
                  <a:t> </a:t>
                </a:r>
                <a:r>
                  <a:rPr lang="de-DE" sz="1400" dirty="0" err="1"/>
                  <a:t>another</a:t>
                </a:r>
                <a:r>
                  <a:rPr lang="de-DE" sz="1400" dirty="0"/>
                  <a:t> </a:t>
                </a:r>
                <a:r>
                  <a:rPr lang="de-DE" sz="1400" dirty="0" err="1"/>
                  <a:t>arrow</a:t>
                </a:r>
                <a:r>
                  <a:rPr lang="de-DE" sz="1400" dirty="0"/>
                  <a:t> </a:t>
                </a:r>
                <a:r>
                  <a:rPr lang="de-DE" sz="1400" dirty="0" err="1"/>
                  <a:t>head</a:t>
                </a:r>
                <a:endParaRPr lang="de-DE" sz="1400" dirty="0"/>
              </a:p>
              <a:p>
                <a:pPr marL="285750" indent="-285750">
                  <a:buFontTx/>
                  <a:buChar char="-"/>
                  <a:defRPr/>
                </a:pPr>
                <a:r>
                  <a:rPr lang="de-DE" sz="1400" dirty="0"/>
                  <a:t>Every compound </a:t>
                </a:r>
                <a:r>
                  <a:rPr lang="de-DE" sz="1400" dirty="0" err="1"/>
                  <a:t>path</a:t>
                </a:r>
                <a:r>
                  <a:rPr lang="de-DE" sz="1400" dirty="0"/>
                  <a:t> must </a:t>
                </a:r>
                <a:r>
                  <a:rPr lang="de-DE" sz="1400" dirty="0" err="1"/>
                  <a:t>contain</a:t>
                </a:r>
                <a:r>
                  <a:rPr lang="de-DE" sz="1400" dirty="0"/>
                  <a:t> </a:t>
                </a:r>
                <a:r>
                  <a:rPr lang="de-DE" sz="1400" dirty="0" err="1"/>
                  <a:t>only</a:t>
                </a:r>
                <a:r>
                  <a:rPr lang="de-DE" sz="1400" dirty="0"/>
                  <a:t> </a:t>
                </a:r>
                <a:r>
                  <a:rPr lang="de-DE" sz="1400" dirty="0" err="1"/>
                  <a:t>one</a:t>
                </a:r>
                <a:r>
                  <a:rPr lang="de-DE" sz="1400" dirty="0"/>
                  <a:t> </a:t>
                </a:r>
                <a:r>
                  <a:rPr lang="de-DE" sz="1400" dirty="0" err="1"/>
                  <a:t>variance</a:t>
                </a:r>
                <a:r>
                  <a:rPr lang="de-DE" sz="1400" dirty="0"/>
                  <a:t> </a:t>
                </a:r>
                <a:r>
                  <a:rPr lang="de-DE" sz="1400" dirty="0" err="1"/>
                  <a:t>or</a:t>
                </a:r>
                <a:r>
                  <a:rPr lang="de-DE" sz="1400" dirty="0"/>
                  <a:t> </a:t>
                </a:r>
                <a:r>
                  <a:rPr lang="de-DE" sz="1400" dirty="0" err="1"/>
                  <a:t>covariance</a:t>
                </a:r>
                <a:endParaRPr lang="de-DE" sz="1400" dirty="0"/>
              </a:p>
              <a:p>
                <a:pPr>
                  <a:defRPr/>
                </a:pPr>
                <a:endParaRPr lang="de-DE" sz="1400" dirty="0"/>
              </a:p>
              <a:p>
                <a:pPr>
                  <a:defRPr/>
                </a:pPr>
                <a:r>
                  <a:rPr lang="de-DE" sz="1400" b="0" dirty="0">
                    <a:solidFill>
                      <a:srgbClr val="C00000"/>
                    </a:solidFill>
                  </a:rPr>
                  <a:t>Path 1: </a:t>
                </a:r>
                <a14:m>
                  <m:oMath xmlns:m="http://schemas.openxmlformats.org/officeDocument/2006/math">
                    <m:r>
                      <a:rPr lang="de-DE" sz="1400" b="0" i="1">
                        <a:solidFill>
                          <a:srgbClr val="C00000"/>
                        </a:solidFill>
                        <a:latin typeface="Cambria Math"/>
                      </a:rPr>
                      <m:t>𝑋</m:t>
                    </m:r>
                    <m:groupChr>
                      <m:groupChrPr>
                        <m:chr m:val="→"/>
                        <m:vertJc m:val="bot"/>
                        <m:ctrlPr>
                          <a:rPr lang="ar-AE" sz="1400" b="0" i="1">
                            <a:solidFill>
                              <a:srgbClr val="C00000"/>
                            </a:solidFill>
                            <a:latin typeface="Cambria Math" panose="02040503050406030204" pitchFamily="18" charset="0"/>
                            <a:ea typeface="Cambria Math"/>
                            <a:cs typeface="Cambria Math"/>
                          </a:rPr>
                        </m:ctrlPr>
                      </m:groupChrPr>
                      <m:e>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11</m:t>
                            </m:r>
                          </m:sub>
                        </m:sSub>
                      </m:e>
                    </m:groupChr>
                    <m:sSub>
                      <m:sSubPr>
                        <m:ctrlPr>
                          <a:rPr lang="ar-AE" sz="1400" b="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𝐴</m:t>
                        </m:r>
                      </m:e>
                      <m:sub>
                        <m:r>
                          <a:rPr lang="ar-AE" sz="1400" b="0" i="1">
                            <a:solidFill>
                              <a:srgbClr val="C00000"/>
                            </a:solidFill>
                            <a:latin typeface="Cambria Math"/>
                          </a:rPr>
                          <m:t>1</m:t>
                        </m:r>
                      </m:sub>
                    </m:sSub>
                    <m:groupChr>
                      <m:groupChrPr>
                        <m:chr m:val="→"/>
                        <m:vertJc m:val="bot"/>
                        <m:ctrlPr>
                          <a:rPr lang="ar-AE" sz="1400" b="0" i="1">
                            <a:solidFill>
                              <a:srgbClr val="C00000"/>
                            </a:solidFill>
                            <a:latin typeface="Cambria Math" panose="02040503050406030204" pitchFamily="18" charset="0"/>
                            <a:ea typeface="Cambria Math"/>
                            <a:cs typeface="Cambria Math"/>
                          </a:rPr>
                        </m:ctrlPr>
                      </m:groupChrPr>
                      <m:e>
                        <m:sSub>
                          <m:sSubPr>
                            <m:ctrlPr>
                              <a:rPr lang="ar-AE" sz="1400" b="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ar-AE" sz="1400" b="0" i="1">
                                <a:solidFill>
                                  <a:srgbClr val="C00000"/>
                                </a:solidFill>
                                <a:latin typeface="Cambria Math"/>
                              </a:rPr>
                              <m:t>11</m:t>
                            </m:r>
                          </m:sub>
                        </m:sSub>
                      </m:e>
                    </m:groupChr>
                    <m:r>
                      <a:rPr lang="ar-AE" sz="1400" b="0" i="1">
                        <a:solidFill>
                          <a:srgbClr val="C00000"/>
                        </a:solidFill>
                        <a:latin typeface="Cambria Math"/>
                      </a:rPr>
                      <m:t>𝑋</m:t>
                    </m:r>
                  </m:oMath>
                </a14:m>
                <a:r>
                  <a:rPr lang="ar-AE" sz="1400" b="0" dirty="0">
                    <a:solidFill>
                      <a:srgbClr val="C00000"/>
                    </a:solidFill>
                  </a:rPr>
                  <a:t> </a:t>
                </a:r>
              </a:p>
              <a:p>
                <a:pPr>
                  <a:defRPr/>
                </a:pPr>
                <a:r>
                  <a:rPr lang="de-DE" sz="1400" b="0" dirty="0">
                    <a:solidFill>
                      <a:schemeClr val="tx2"/>
                    </a:solidFill>
                  </a:rPr>
                  <a:t>Path 2: </a:t>
                </a:r>
                <a14:m>
                  <m:oMath xmlns:m="http://schemas.openxmlformats.org/officeDocument/2006/math">
                    <m:r>
                      <a:rPr lang="de-DE" sz="1400" b="0" i="1">
                        <a:solidFill>
                          <a:schemeClr val="tx2"/>
                        </a:solidFill>
                        <a:latin typeface="Cambria Math"/>
                      </a:rPr>
                      <m:t>𝑋</m:t>
                    </m:r>
                    <m:groupChr>
                      <m:groupChrPr>
                        <m:chr m:val="→"/>
                        <m:vertJc m:val="bot"/>
                        <m:ctrlPr>
                          <a:rPr lang="ar-AE" sz="1400" b="0" i="1">
                            <a:solidFill>
                              <a:schemeClr val="tx2"/>
                            </a:solidFill>
                            <a:latin typeface="Cambria Math" panose="02040503050406030204" pitchFamily="18" charset="0"/>
                            <a:ea typeface="Cambria Math"/>
                            <a:cs typeface="Cambria Math"/>
                          </a:rPr>
                        </m:ctrlPr>
                      </m:groupChrPr>
                      <m:e>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e>
                    </m:groupChr>
                    <m:sSub>
                      <m:sSubPr>
                        <m:ctrlPr>
                          <a:rPr lang="ar-AE" sz="1400" b="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𝐶</m:t>
                        </m:r>
                      </m:e>
                      <m:sub>
                        <m:r>
                          <a:rPr lang="ar-AE" sz="1400" b="0" i="1">
                            <a:solidFill>
                              <a:schemeClr val="tx2"/>
                            </a:solidFill>
                            <a:latin typeface="Cambria Math"/>
                          </a:rPr>
                          <m:t>1</m:t>
                        </m:r>
                      </m:sub>
                    </m:sSub>
                    <m:groupChr>
                      <m:groupChrPr>
                        <m:chr m:val="→"/>
                        <m:vertJc m:val="bot"/>
                        <m:ctrlPr>
                          <a:rPr lang="ar-AE" sz="1400" b="0" i="1">
                            <a:solidFill>
                              <a:schemeClr val="tx2"/>
                            </a:solidFill>
                            <a:latin typeface="Cambria Math" panose="02040503050406030204" pitchFamily="18" charset="0"/>
                            <a:ea typeface="Cambria Math"/>
                            <a:cs typeface="Cambria Math"/>
                          </a:rPr>
                        </m:ctrlPr>
                      </m:groupChrPr>
                      <m:e>
                        <m:sSub>
                          <m:sSubPr>
                            <m:ctrlPr>
                              <a:rPr lang="ar-AE" sz="1400" b="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ar-AE" sz="1400" b="0" i="1">
                                <a:solidFill>
                                  <a:schemeClr val="tx2"/>
                                </a:solidFill>
                                <a:latin typeface="Cambria Math"/>
                              </a:rPr>
                              <m:t>11</m:t>
                            </m:r>
                          </m:sub>
                        </m:sSub>
                      </m:e>
                    </m:groupChr>
                    <m:r>
                      <a:rPr lang="de-DE" sz="1400" b="0" i="1" smtClean="0">
                        <a:solidFill>
                          <a:schemeClr val="tx2"/>
                        </a:solidFill>
                        <a:latin typeface="Cambria Math" panose="02040503050406030204" pitchFamily="18" charset="0"/>
                      </a:rPr>
                      <m:t>𝑋</m:t>
                    </m:r>
                  </m:oMath>
                </a14:m>
                <a:endParaRPr lang="ar-AE" dirty="0"/>
              </a:p>
              <a:p>
                <a:pPr>
                  <a:defRPr/>
                </a:pPr>
                <a:r>
                  <a:rPr lang="de-DE" sz="1400" b="0" dirty="0">
                    <a:solidFill>
                      <a:schemeClr val="accent3">
                        <a:lumMod val="50000"/>
                      </a:schemeClr>
                    </a:solidFill>
                  </a:rPr>
                  <a:t>Path 3: </a:t>
                </a:r>
                <a14:m>
                  <m:oMath xmlns:m="http://schemas.openxmlformats.org/officeDocument/2006/math">
                    <m:r>
                      <a:rPr lang="de-DE" sz="1400" b="0" i="1">
                        <a:solidFill>
                          <a:schemeClr val="accent3">
                            <a:lumMod val="50000"/>
                          </a:schemeClr>
                        </a:solidFill>
                        <a:latin typeface="Cambria Math"/>
                      </a:rPr>
                      <m:t>𝑋</m:t>
                    </m:r>
                    <m:groupChr>
                      <m:groupChrPr>
                        <m:chr m:val="→"/>
                        <m:vertJc m:val="bot"/>
                        <m:ctrlPr>
                          <a:rPr lang="ar-AE" sz="1400" b="0" i="1">
                            <a:solidFill>
                              <a:schemeClr val="accent3">
                                <a:lumMod val="50000"/>
                              </a:schemeClr>
                            </a:solidFill>
                            <a:latin typeface="Cambria Math" panose="02040503050406030204" pitchFamily="18" charset="0"/>
                            <a:ea typeface="Cambria Math"/>
                            <a:cs typeface="Cambria Math"/>
                          </a:rPr>
                        </m:ctrlPr>
                      </m:groupChrPr>
                      <m:e>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e>
                    </m:groupChr>
                    <m:sSub>
                      <m:sSubPr>
                        <m:ctrlPr>
                          <a:rPr lang="ar-AE" sz="1400" b="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𝐸</m:t>
                        </m:r>
                      </m:e>
                      <m:sub>
                        <m:r>
                          <a:rPr lang="ar-AE" sz="1400" b="0" i="1">
                            <a:solidFill>
                              <a:schemeClr val="accent3">
                                <a:lumMod val="50000"/>
                              </a:schemeClr>
                            </a:solidFill>
                            <a:latin typeface="Cambria Math"/>
                          </a:rPr>
                          <m:t>1</m:t>
                        </m:r>
                      </m:sub>
                    </m:sSub>
                    <m:groupChr>
                      <m:groupChrPr>
                        <m:chr m:val="→"/>
                        <m:vertJc m:val="bot"/>
                        <m:ctrlPr>
                          <a:rPr lang="ar-AE" sz="1400" b="0" i="1">
                            <a:solidFill>
                              <a:schemeClr val="accent3">
                                <a:lumMod val="50000"/>
                              </a:schemeClr>
                            </a:solidFill>
                            <a:latin typeface="Cambria Math" panose="02040503050406030204" pitchFamily="18" charset="0"/>
                            <a:ea typeface="Cambria Math"/>
                            <a:cs typeface="Cambria Math"/>
                          </a:rPr>
                        </m:ctrlPr>
                      </m:groupChrPr>
                      <m:e>
                        <m:sSub>
                          <m:sSubPr>
                            <m:ctrlPr>
                              <a:rPr lang="ar-AE" sz="1400" b="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ar-AE" sz="1400" b="0" i="1">
                                <a:solidFill>
                                  <a:schemeClr val="accent3">
                                    <a:lumMod val="50000"/>
                                  </a:schemeClr>
                                </a:solidFill>
                                <a:latin typeface="Cambria Math"/>
                              </a:rPr>
                              <m:t>11</m:t>
                            </m:r>
                          </m:sub>
                        </m:sSub>
                      </m:e>
                    </m:groupChr>
                    <m:r>
                      <a:rPr lang="de-DE" sz="1400" b="0" i="1" smtClean="0">
                        <a:solidFill>
                          <a:schemeClr val="accent3">
                            <a:lumMod val="50000"/>
                          </a:schemeClr>
                        </a:solidFill>
                        <a:latin typeface="Cambria Math" panose="02040503050406030204" pitchFamily="18" charset="0"/>
                      </a:rPr>
                      <m:t>𝑋</m:t>
                    </m:r>
                  </m:oMath>
                </a14:m>
                <a:endParaRPr lang="de-DE" dirty="0"/>
              </a:p>
              <a:p>
                <a:pPr>
                  <a:defRPr/>
                </a:pPr>
                <a:endParaRPr lang="de-DE" sz="1400" b="1" dirty="0"/>
              </a:p>
              <a:p>
                <a:pPr>
                  <a:defRPr/>
                </a:pPr>
                <a:r>
                  <a:rPr lang="de-DE" sz="1400" b="1" dirty="0"/>
                  <a:t>2. </a:t>
                </a:r>
                <a:r>
                  <a:rPr lang="de-DE" sz="1400" b="1" dirty="0" err="1"/>
                  <a:t>Compute</a:t>
                </a:r>
                <a:r>
                  <a:rPr lang="de-DE" sz="1400" b="1" dirty="0"/>
                  <a:t> </a:t>
                </a:r>
                <a:r>
                  <a:rPr lang="de-DE" sz="1400" b="1" dirty="0" err="1"/>
                  <a:t>the</a:t>
                </a:r>
                <a:r>
                  <a:rPr lang="de-DE" sz="1400" b="1" dirty="0"/>
                  <a:t> </a:t>
                </a:r>
                <a:r>
                  <a:rPr lang="de-DE" sz="1400" b="1" dirty="0" err="1"/>
                  <a:t>product</a:t>
                </a:r>
                <a:r>
                  <a:rPr lang="de-DE" sz="1400" b="1" dirty="0"/>
                  <a:t> </a:t>
                </a:r>
                <a:r>
                  <a:rPr lang="de-DE" sz="1400" b="1" dirty="0" err="1"/>
                  <a:t>of</a:t>
                </a:r>
                <a:r>
                  <a:rPr lang="de-DE" sz="1400" b="1" dirty="0"/>
                  <a:t> </a:t>
                </a:r>
                <a:r>
                  <a:rPr lang="de-DE" sz="1400" b="1" dirty="0" err="1"/>
                  <a:t>the</a:t>
                </a:r>
                <a:r>
                  <a:rPr lang="de-DE" sz="1400" b="1" dirty="0"/>
                  <a:t> </a:t>
                </a:r>
                <a:r>
                  <a:rPr lang="de-DE" sz="1400" b="1" dirty="0" err="1"/>
                  <a:t>parameters</a:t>
                </a:r>
                <a:r>
                  <a:rPr lang="de-DE" sz="1400" b="1" dirty="0"/>
                  <a:t> </a:t>
                </a:r>
                <a:r>
                  <a:rPr lang="de-DE" sz="1400" b="1" dirty="0" err="1"/>
                  <a:t>belonging</a:t>
                </a:r>
                <a:r>
                  <a:rPr lang="de-DE" sz="1400" b="1" dirty="0"/>
                  <a:t> </a:t>
                </a:r>
                <a:r>
                  <a:rPr lang="de-DE" sz="1400" b="1" dirty="0" err="1"/>
                  <a:t>to</a:t>
                </a:r>
                <a:r>
                  <a:rPr lang="de-DE" sz="1400" b="1" dirty="0"/>
                  <a:t> </a:t>
                </a:r>
                <a:r>
                  <a:rPr lang="de-DE" sz="1400" b="1" dirty="0" err="1"/>
                  <a:t>one</a:t>
                </a:r>
                <a:r>
                  <a:rPr lang="de-DE" sz="1400" b="1" dirty="0"/>
                  <a:t> compound </a:t>
                </a:r>
                <a:r>
                  <a:rPr lang="de-DE" sz="1400" b="1" dirty="0" err="1"/>
                  <a:t>path</a:t>
                </a:r>
                <a:endParaRPr lang="de-DE" sz="1400" b="1" dirty="0"/>
              </a:p>
              <a:p>
                <a:pPr>
                  <a:defRPr/>
                </a:pPr>
                <a:r>
                  <a:rPr lang="de-DE" sz="1400" dirty="0">
                    <a:solidFill>
                      <a:srgbClr val="C00000"/>
                    </a:solidFill>
                  </a:rPr>
                  <a:t>Path 1: </a:t>
                </a:r>
                <a14:m>
                  <m:oMath xmlns:m="http://schemas.openxmlformats.org/officeDocument/2006/math">
                    <m:sSub>
                      <m:sSubPr>
                        <m:ctrlPr>
                          <a:rPr lang="ar-AE" sz="140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ar-AE" sz="1400" b="0" i="1">
                            <a:solidFill>
                              <a:srgbClr val="C00000"/>
                            </a:solidFill>
                            <a:latin typeface="Cambria Math"/>
                          </a:rPr>
                          <m:t>11</m:t>
                        </m:r>
                      </m:sub>
                    </m:sSub>
                    <m:r>
                      <a:rPr lang="ar-AE" sz="1400" b="0" i="1">
                        <a:solidFill>
                          <a:srgbClr val="C00000"/>
                        </a:solidFill>
                        <a:latin typeface="Cambria Math"/>
                      </a:rPr>
                      <m:t>∗</m:t>
                    </m:r>
                    <m:r>
                      <a:rPr lang="ar-AE" sz="1400" b="0" i="1" smtClean="0">
                        <a:solidFill>
                          <a:srgbClr val="C00000"/>
                        </a:solidFill>
                        <a:latin typeface="Cambria Math" panose="02040503050406030204" pitchFamily="18" charset="0"/>
                      </a:rPr>
                      <m:t>1</m:t>
                    </m:r>
                    <m:r>
                      <a:rPr lang="de-DE" sz="1400" b="0" i="1" smtClean="0">
                        <a:solidFill>
                          <a:srgbClr val="C00000"/>
                        </a:solidFill>
                        <a:latin typeface="Cambria Math" panose="02040503050406030204" pitchFamily="18" charset="0"/>
                      </a:rPr>
                      <m:t>∗</m:t>
                    </m:r>
                    <m:sSub>
                      <m:sSubPr>
                        <m:ctrlPr>
                          <a:rPr lang="ar-AE" sz="140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ar-AE" sz="1400" b="0" i="1">
                            <a:solidFill>
                              <a:srgbClr val="C00000"/>
                            </a:solidFill>
                            <a:latin typeface="Cambria Math"/>
                          </a:rPr>
                          <m:t>11</m:t>
                        </m:r>
                      </m:sub>
                    </m:sSub>
                  </m:oMath>
                </a14:m>
                <a:endParaRPr lang="ar-AE" sz="1400" dirty="0">
                  <a:solidFill>
                    <a:srgbClr val="C00000"/>
                  </a:solidFill>
                </a:endParaRPr>
              </a:p>
              <a:p>
                <a:pPr>
                  <a:defRPr/>
                </a:pPr>
                <a:r>
                  <a:rPr lang="de-DE" sz="1400" dirty="0">
                    <a:solidFill>
                      <a:schemeClr val="tx2"/>
                    </a:solidFill>
                  </a:rPr>
                  <a:t>Path 2: </a:t>
                </a:r>
                <a14:m>
                  <m:oMath xmlns:m="http://schemas.openxmlformats.org/officeDocument/2006/math">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ar-AE" sz="1400" b="0" i="1">
                            <a:solidFill>
                              <a:schemeClr val="tx2"/>
                            </a:solidFill>
                            <a:latin typeface="Cambria Math"/>
                          </a:rPr>
                          <m:t>11</m:t>
                        </m:r>
                      </m:sub>
                    </m:sSub>
                    <m:r>
                      <a:rPr lang="ar-AE" sz="1400" b="0" i="1">
                        <a:solidFill>
                          <a:schemeClr val="tx2"/>
                        </a:solidFill>
                        <a:latin typeface="Cambria Math"/>
                      </a:rPr>
                      <m:t>∗</m:t>
                    </m:r>
                    <m:r>
                      <a:rPr lang="ar-AE" sz="1400" i="1" smtClean="0">
                        <a:solidFill>
                          <a:schemeClr val="accent1"/>
                        </a:solidFill>
                        <a:latin typeface="Cambria Math" panose="02040503050406030204" pitchFamily="18" charset="0"/>
                      </a:rPr>
                      <m:t>1</m:t>
                    </m:r>
                    <m:r>
                      <a:rPr lang="de-DE" sz="1400" i="1">
                        <a:solidFill>
                          <a:schemeClr val="accent1"/>
                        </a:solidFill>
                        <a:latin typeface="Cambria Math" panose="02040503050406030204" pitchFamily="18" charset="0"/>
                      </a:rPr>
                      <m:t>∗</m:t>
                    </m:r>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ar-AE" sz="1400" b="0" i="1">
                            <a:solidFill>
                              <a:schemeClr val="tx2"/>
                            </a:solidFill>
                            <a:latin typeface="Cambria Math"/>
                          </a:rPr>
                          <m:t>11</m:t>
                        </m:r>
                      </m:sub>
                    </m:sSub>
                  </m:oMath>
                </a14:m>
                <a:endParaRPr lang="ar-AE" sz="1400" dirty="0"/>
              </a:p>
              <a:p>
                <a:pPr>
                  <a:defRPr/>
                </a:pPr>
                <a:r>
                  <a:rPr lang="de-DE" sz="1400" dirty="0">
                    <a:solidFill>
                      <a:schemeClr val="accent3">
                        <a:lumMod val="50000"/>
                      </a:schemeClr>
                    </a:solidFill>
                  </a:rPr>
                  <a:t>Path 3: </a:t>
                </a:r>
                <a14:m>
                  <m:oMath xmlns:m="http://schemas.openxmlformats.org/officeDocument/2006/math">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ar-AE" sz="1400" b="0" i="1">
                            <a:solidFill>
                              <a:schemeClr val="accent3">
                                <a:lumMod val="50000"/>
                              </a:schemeClr>
                            </a:solidFill>
                            <a:latin typeface="Cambria Math"/>
                          </a:rPr>
                          <m:t>11</m:t>
                        </m:r>
                      </m:sub>
                    </m:sSub>
                    <m:r>
                      <a:rPr lang="ar-AE" sz="1400" b="0" i="1">
                        <a:solidFill>
                          <a:schemeClr val="accent3">
                            <a:lumMod val="50000"/>
                          </a:schemeClr>
                        </a:solidFill>
                        <a:latin typeface="Cambria Math"/>
                      </a:rPr>
                      <m:t>∗</m:t>
                    </m:r>
                    <m:r>
                      <a:rPr lang="ar-AE" sz="1400" i="1" smtClean="0">
                        <a:solidFill>
                          <a:schemeClr val="accent3">
                            <a:lumMod val="75000"/>
                          </a:schemeClr>
                        </a:solidFill>
                        <a:latin typeface="Cambria Math" panose="02040503050406030204" pitchFamily="18" charset="0"/>
                      </a:rPr>
                      <m:t>1</m:t>
                    </m:r>
                    <m:r>
                      <a:rPr lang="de-DE" sz="1400" i="1">
                        <a:solidFill>
                          <a:schemeClr val="accent3">
                            <a:lumMod val="75000"/>
                          </a:schemeClr>
                        </a:solidFill>
                        <a:latin typeface="Cambria Math" panose="02040503050406030204" pitchFamily="18" charset="0"/>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ar-AE" sz="1400" b="0" i="1">
                            <a:solidFill>
                              <a:schemeClr val="accent3">
                                <a:lumMod val="50000"/>
                              </a:schemeClr>
                            </a:solidFill>
                            <a:latin typeface="Cambria Math"/>
                          </a:rPr>
                          <m:t>11</m:t>
                        </m:r>
                      </m:sub>
                    </m:sSub>
                  </m:oMath>
                </a14:m>
                <a:endParaRPr lang="ar-AE" sz="1400" dirty="0"/>
              </a:p>
              <a:p>
                <a:pPr>
                  <a:defRPr/>
                </a:pPr>
                <a:endParaRPr lang="ar-AE" sz="1400" dirty="0"/>
              </a:p>
              <a:p>
                <a:pPr>
                  <a:defRPr/>
                </a:pPr>
                <a:r>
                  <a:rPr lang="de-DE" sz="1400" b="1" dirty="0"/>
                  <a:t>3. </a:t>
                </a:r>
                <a:r>
                  <a:rPr lang="de-DE" sz="1400" b="1" dirty="0" err="1"/>
                  <a:t>Sum</a:t>
                </a:r>
                <a:r>
                  <a:rPr lang="de-DE" sz="1400" b="1" dirty="0"/>
                  <a:t> </a:t>
                </a:r>
                <a:r>
                  <a:rPr lang="de-DE" sz="1400" b="1" dirty="0" err="1"/>
                  <a:t>over</a:t>
                </a:r>
                <a:r>
                  <a:rPr lang="de-DE" sz="1400" b="1" dirty="0"/>
                  <a:t> all different compound </a:t>
                </a:r>
                <a:r>
                  <a:rPr lang="de-DE" sz="1400" b="1" dirty="0" err="1"/>
                  <a:t>paths</a:t>
                </a:r>
                <a:r>
                  <a:rPr lang="de-DE" sz="1400" b="1" dirty="0"/>
                  <a:t>. </a:t>
                </a:r>
                <a:r>
                  <a:rPr lang="de-DE" sz="1400" b="1" dirty="0" err="1"/>
                  <a:t>Compound</a:t>
                </a:r>
                <a:r>
                  <a:rPr lang="de-DE" sz="1400" b="1" dirty="0"/>
                  <a:t> </a:t>
                </a:r>
                <a:r>
                  <a:rPr lang="de-DE" sz="1400" b="1" dirty="0" err="1"/>
                  <a:t>paths</a:t>
                </a:r>
                <a:r>
                  <a:rPr lang="de-DE" sz="1400" b="1" dirty="0"/>
                  <a:t> </a:t>
                </a:r>
                <a:r>
                  <a:rPr lang="de-DE" sz="1400" b="1" dirty="0" err="1"/>
                  <a:t>are</a:t>
                </a:r>
                <a:r>
                  <a:rPr lang="de-DE" sz="1400" b="1" dirty="0"/>
                  <a:t> </a:t>
                </a:r>
                <a:r>
                  <a:rPr lang="de-DE" sz="1400" b="1" dirty="0" err="1"/>
                  <a:t>considered</a:t>
                </a:r>
                <a:r>
                  <a:rPr lang="de-DE" sz="1400" b="1" dirty="0"/>
                  <a:t> different </a:t>
                </a:r>
                <a:r>
                  <a:rPr lang="de-DE" sz="1400" b="1" dirty="0" err="1"/>
                  <a:t>if</a:t>
                </a:r>
                <a:r>
                  <a:rPr lang="de-DE" sz="1400" b="1" dirty="0"/>
                  <a:t> </a:t>
                </a:r>
                <a:r>
                  <a:rPr lang="de-DE" sz="1400" b="1" dirty="0" err="1"/>
                  <a:t>they</a:t>
                </a:r>
                <a:r>
                  <a:rPr lang="de-DE" sz="1400" b="1" dirty="0"/>
                  <a:t> </a:t>
                </a:r>
                <a:r>
                  <a:rPr lang="de-DE" sz="1400" b="1" dirty="0" err="1"/>
                  <a:t>contain</a:t>
                </a:r>
                <a:r>
                  <a:rPr lang="de-DE" sz="1400" b="1" dirty="0"/>
                  <a:t> a) different </a:t>
                </a:r>
                <a:r>
                  <a:rPr lang="de-DE" sz="1400" b="1" dirty="0" err="1"/>
                  <a:t>parameters</a:t>
                </a:r>
                <a:r>
                  <a:rPr lang="de-DE" sz="1400" b="1" dirty="0"/>
                  <a:t> </a:t>
                </a:r>
                <a:r>
                  <a:rPr lang="de-DE" sz="1400" b="1" dirty="0" err="1"/>
                  <a:t>or</a:t>
                </a:r>
                <a:r>
                  <a:rPr lang="de-DE" sz="1400" b="1" dirty="0"/>
                  <a:t> b) same </a:t>
                </a:r>
                <a:r>
                  <a:rPr lang="de-DE" sz="1400" b="1" dirty="0" err="1"/>
                  <a:t>parameters</a:t>
                </a:r>
                <a:r>
                  <a:rPr lang="de-DE" sz="1400" b="1" dirty="0"/>
                  <a:t> in a different </a:t>
                </a:r>
                <a:r>
                  <a:rPr lang="de-DE" sz="1400" b="1" dirty="0" err="1"/>
                  <a:t>order</a:t>
                </a:r>
                <a:r>
                  <a:rPr lang="de-DE" sz="1400" b="1" dirty="0"/>
                  <a:t>!</a:t>
                </a:r>
                <a:endParaRPr lang="de-DE" dirty="0"/>
              </a:p>
              <a:p>
                <a:pPr>
                  <a:defRPr/>
                </a:pPr>
                <a:r>
                  <a:rPr lang="de-DE" sz="1400" b="0" dirty="0" err="1"/>
                  <a:t>Sum</a:t>
                </a:r>
                <a:r>
                  <a:rPr lang="de-DE" sz="1400" b="0" dirty="0"/>
                  <a:t> </a:t>
                </a:r>
                <a:r>
                  <a:rPr lang="de-DE" sz="1400" b="0" dirty="0" err="1"/>
                  <a:t>over</a:t>
                </a:r>
                <a:r>
                  <a:rPr lang="de-DE" sz="1400" b="0" dirty="0"/>
                  <a:t> all </a:t>
                </a:r>
                <a:r>
                  <a:rPr lang="de-DE" sz="1400" b="0" dirty="0" err="1"/>
                  <a:t>paths</a:t>
                </a:r>
                <a:r>
                  <a:rPr lang="de-DE" sz="1400" b="0" dirty="0"/>
                  <a:t>: </a:t>
                </a:r>
                <a14:m>
                  <m:oMath xmlns:m="http://schemas.openxmlformats.org/officeDocument/2006/math">
                    <m:r>
                      <a:rPr lang="de-DE" sz="1400" b="0" i="1">
                        <a:latin typeface="Cambria Math"/>
                      </a:rPr>
                      <m:t>𝑉𝑎𝑟</m:t>
                    </m:r>
                    <m:d>
                      <m:dPr>
                        <m:ctrlPr>
                          <a:rPr lang="ar-AE" sz="1400" i="1">
                            <a:latin typeface="Cambria Math" panose="02040503050406030204" pitchFamily="18" charset="0"/>
                            <a:ea typeface="Cambria Math"/>
                            <a:cs typeface="Cambria Math"/>
                          </a:rPr>
                        </m:ctrlPr>
                      </m:dPr>
                      <m:e>
                        <m:r>
                          <a:rPr lang="ar-AE" sz="1400" b="0" i="1">
                            <a:latin typeface="Cambria Math"/>
                          </a:rPr>
                          <m:t>𝑋</m:t>
                        </m:r>
                      </m:e>
                    </m:d>
                    <m:r>
                      <a:rPr lang="ar-AE" sz="1400" b="0" i="1">
                        <a:latin typeface="Cambria Math"/>
                      </a:rPr>
                      <m:t>=</m:t>
                    </m:r>
                    <m:sSubSup>
                      <m:sSubSupPr>
                        <m:ctrlPr>
                          <a:rPr lang="ar-AE" sz="1400" i="1">
                            <a:solidFill>
                              <a:srgbClr val="C00000"/>
                            </a:solidFill>
                            <a:latin typeface="Cambria Math" panose="02040503050406030204" pitchFamily="18" charset="0"/>
                            <a:ea typeface="Cambria Math"/>
                          </a:rPr>
                        </m:ctrlPr>
                      </m:sSubSupPr>
                      <m:e>
                        <m:r>
                          <a:rPr lang="de-DE" sz="1400" i="1">
                            <a:solidFill>
                              <a:srgbClr val="C00000"/>
                            </a:solidFill>
                            <a:latin typeface="Cambria Math" panose="02040503050406030204" pitchFamily="18" charset="0"/>
                            <a:ea typeface="Cambria Math"/>
                          </a:rPr>
                          <m:t>𝑎</m:t>
                        </m:r>
                      </m:e>
                      <m:sub>
                        <m:r>
                          <a:rPr lang="de-DE" sz="1400" i="1">
                            <a:solidFill>
                              <a:srgbClr val="C00000"/>
                            </a:solidFill>
                            <a:latin typeface="Cambria Math" panose="02040503050406030204" pitchFamily="18" charset="0"/>
                            <a:ea typeface="Cambria Math"/>
                          </a:rPr>
                          <m:t>11</m:t>
                        </m:r>
                      </m:sub>
                      <m:sup>
                        <m:r>
                          <a:rPr lang="de-DE" sz="1400" i="1">
                            <a:solidFill>
                              <a:srgbClr val="C00000"/>
                            </a:solidFill>
                            <a:latin typeface="Cambria Math" panose="02040503050406030204" pitchFamily="18" charset="0"/>
                            <a:ea typeface="Cambria Math"/>
                          </a:rPr>
                          <m:t>2</m:t>
                        </m:r>
                      </m:sup>
                    </m:sSubSup>
                    <m:r>
                      <a:rPr lang="ar-AE" sz="1400" b="0" i="1">
                        <a:solidFill>
                          <a:schemeClr val="tx2"/>
                        </a:solidFill>
                        <a:latin typeface="Cambria Math"/>
                      </a:rPr>
                      <m:t>+</m:t>
                    </m:r>
                    <m:sSubSup>
                      <m:sSubSupPr>
                        <m:ctrlPr>
                          <a:rPr lang="ar-AE" sz="1400" b="0" i="1" smtClean="0">
                            <a:solidFill>
                              <a:schemeClr val="tx2"/>
                            </a:solidFill>
                            <a:latin typeface="Cambria Math" panose="02040503050406030204" pitchFamily="18" charset="0"/>
                          </a:rPr>
                        </m:ctrlPr>
                      </m:sSubSupPr>
                      <m:e>
                        <m:r>
                          <a:rPr lang="de-DE" sz="1400" b="0" i="1" smtClean="0">
                            <a:solidFill>
                              <a:schemeClr val="tx2"/>
                            </a:solidFill>
                            <a:latin typeface="Cambria Math" panose="02040503050406030204" pitchFamily="18" charset="0"/>
                          </a:rPr>
                          <m:t>𝑐</m:t>
                        </m:r>
                      </m:e>
                      <m:sub>
                        <m:r>
                          <a:rPr lang="de-DE" sz="1400" b="0" i="1" smtClean="0">
                            <a:solidFill>
                              <a:schemeClr val="tx2"/>
                            </a:solidFill>
                            <a:latin typeface="Cambria Math" panose="02040503050406030204" pitchFamily="18" charset="0"/>
                          </a:rPr>
                          <m:t>11</m:t>
                        </m:r>
                      </m:sub>
                      <m:sup>
                        <m:r>
                          <a:rPr lang="de-DE" sz="1400" b="0" i="1" smtClean="0">
                            <a:solidFill>
                              <a:schemeClr val="tx2"/>
                            </a:solidFill>
                            <a:latin typeface="Cambria Math" panose="02040503050406030204" pitchFamily="18" charset="0"/>
                          </a:rPr>
                          <m:t>2</m:t>
                        </m:r>
                      </m:sup>
                    </m:sSubSup>
                    <m:r>
                      <a:rPr lang="ar-AE" sz="1400" b="0" i="1">
                        <a:solidFill>
                          <a:schemeClr val="accent3">
                            <a:lumMod val="50000"/>
                          </a:schemeClr>
                        </a:solidFill>
                        <a:latin typeface="Cambria Math"/>
                      </a:rPr>
                      <m:t>+</m:t>
                    </m:r>
                    <m:sSubSup>
                      <m:sSubSupPr>
                        <m:ctrlPr>
                          <a:rPr lang="ar-AE" sz="1400" b="0" i="1" smtClean="0">
                            <a:solidFill>
                              <a:schemeClr val="accent3">
                                <a:lumMod val="50000"/>
                              </a:schemeClr>
                            </a:solidFill>
                            <a:latin typeface="Cambria Math" panose="02040503050406030204" pitchFamily="18" charset="0"/>
                          </a:rPr>
                        </m:ctrlPr>
                      </m:sSubSupPr>
                      <m:e>
                        <m:r>
                          <a:rPr lang="de-DE" sz="1400" b="0" i="1" smtClean="0">
                            <a:solidFill>
                              <a:schemeClr val="accent3">
                                <a:lumMod val="50000"/>
                              </a:schemeClr>
                            </a:solidFill>
                            <a:latin typeface="Cambria Math" panose="02040503050406030204" pitchFamily="18" charset="0"/>
                          </a:rPr>
                          <m:t>𝑒</m:t>
                        </m:r>
                      </m:e>
                      <m:sub>
                        <m:r>
                          <a:rPr lang="de-DE" sz="1400" b="0" i="1" smtClean="0">
                            <a:solidFill>
                              <a:schemeClr val="accent3">
                                <a:lumMod val="50000"/>
                              </a:schemeClr>
                            </a:solidFill>
                            <a:latin typeface="Cambria Math" panose="02040503050406030204" pitchFamily="18" charset="0"/>
                          </a:rPr>
                          <m:t>11</m:t>
                        </m:r>
                      </m:sub>
                      <m:sup>
                        <m:r>
                          <a:rPr lang="de-DE" sz="1400" b="0" i="1" smtClean="0">
                            <a:solidFill>
                              <a:schemeClr val="accent3">
                                <a:lumMod val="50000"/>
                              </a:schemeClr>
                            </a:solidFill>
                            <a:latin typeface="Cambria Math" panose="02040503050406030204" pitchFamily="18" charset="0"/>
                          </a:rPr>
                          <m:t>2</m:t>
                        </m:r>
                      </m:sup>
                    </m:sSubSup>
                  </m:oMath>
                </a14:m>
                <a:endParaRPr lang="de-DE" sz="1400" i="1"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95299" y="1074502"/>
                <a:ext cx="8915938" cy="4683846"/>
              </a:xfrm>
              <a:prstGeom prst="rect">
                <a:avLst/>
              </a:prstGeom>
              <a:blipFill>
                <a:blip r:embed="rId2"/>
                <a:stretch>
                  <a:fillRect l="-205" t="-130"/>
                </a:stretch>
              </a:blipFill>
            </p:spPr>
            <p:txBody>
              <a:bodyPr/>
              <a:lstStyle/>
              <a:p>
                <a:r>
                  <a:rPr lang="de-DE">
                    <a:noFill/>
                  </a:rPr>
                  <a:t> </a:t>
                </a:r>
              </a:p>
            </p:txBody>
          </p:sp>
        </mc:Fallback>
      </mc:AlternateContent>
      <p:grpSp>
        <p:nvGrpSpPr>
          <p:cNvPr id="8" name="Group 4"/>
          <p:cNvGrpSpPr>
            <a:grpSpLocks noChangeAspect="1"/>
          </p:cNvGrpSpPr>
          <p:nvPr/>
        </p:nvGrpSpPr>
        <p:grpSpPr bwMode="auto">
          <a:xfrm>
            <a:off x="6366832" y="1074503"/>
            <a:ext cx="3002592" cy="1562409"/>
            <a:chOff x="0" y="273"/>
            <a:chExt cx="6903" cy="3592"/>
          </a:xfrm>
          <a:solidFill>
            <a:schemeClr val="bg1"/>
          </a:solidFill>
        </p:grpSpPr>
        <p:sp>
          <p:nvSpPr>
            <p:cNvPr id="9" name="AutoShape 3"/>
            <p:cNvSpPr>
              <a:spLocks noChangeAspect="1" noChangeArrowheads="1" noTextEdit="1"/>
            </p:cNvSpPr>
            <p:nvPr/>
          </p:nvSpPr>
          <p:spPr bwMode="auto">
            <a:xfrm>
              <a:off x="0" y="551"/>
              <a:ext cx="6240" cy="3218"/>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 name="Picture 5"/>
            <p:cNvPicPr>
              <a:picLocks noChangeAspect="1" noChangeArrowheads="1"/>
            </p:cNvPicPr>
            <p:nvPr/>
          </p:nvPicPr>
          <p:blipFill>
            <a:blip r:embed="rId3"/>
            <a:srcRect t="43774" r="49602" b="-1"/>
            <a:stretch/>
          </p:blipFill>
          <p:spPr bwMode="auto">
            <a:xfrm>
              <a:off x="663" y="273"/>
              <a:ext cx="6240" cy="3592"/>
            </a:xfrm>
            <a:prstGeom prst="rect">
              <a:avLst/>
            </a:prstGeom>
            <a:grpFill/>
            <a:ln>
              <a:noFill/>
            </a:ln>
          </p:spPr>
        </p:pic>
      </p:grpSp>
      <p:cxnSp>
        <p:nvCxnSpPr>
          <p:cNvPr id="3" name="Gerade Verbindung mit Pfeil 2"/>
          <p:cNvCxnSpPr>
            <a:cxnSpLocks/>
          </p:cNvCxnSpPr>
          <p:nvPr/>
        </p:nvCxnSpPr>
        <p:spPr bwMode="auto">
          <a:xfrm flipH="1" flipV="1">
            <a:off x="6897216" y="1412776"/>
            <a:ext cx="288032"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Gerade Verbindung mit Pfeil 10"/>
          <p:cNvCxnSpPr>
            <a:cxnSpLocks/>
          </p:cNvCxnSpPr>
          <p:nvPr/>
        </p:nvCxnSpPr>
        <p:spPr bwMode="auto">
          <a:xfrm>
            <a:off x="6886847" y="1412776"/>
            <a:ext cx="370409"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p:cNvCxnSpPr>
            <a:cxnSpLocks/>
          </p:cNvCxnSpPr>
          <p:nvPr/>
        </p:nvCxnSpPr>
        <p:spPr bwMode="auto">
          <a:xfrm flipV="1">
            <a:off x="7257256" y="1412776"/>
            <a:ext cx="7200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bwMode="auto">
          <a:xfrm flipH="1">
            <a:off x="7305682" y="1412776"/>
            <a:ext cx="9559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cxnSpLocks/>
          </p:cNvCxnSpPr>
          <p:nvPr/>
        </p:nvCxnSpPr>
        <p:spPr bwMode="auto">
          <a:xfrm flipV="1">
            <a:off x="7329264" y="1412776"/>
            <a:ext cx="353829" cy="7200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a:cxnSpLocks/>
          </p:cNvCxnSpPr>
          <p:nvPr/>
        </p:nvCxnSpPr>
        <p:spPr bwMode="auto">
          <a:xfrm flipH="1">
            <a:off x="7449698" y="1412776"/>
            <a:ext cx="274238" cy="7200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70816794"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62074"/>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33</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95299" y="1074502"/>
                <a:ext cx="8915938" cy="4634667"/>
              </a:xfrm>
              <a:prstGeom prst="rect">
                <a:avLst/>
              </a:prstGeom>
              <a:noFill/>
            </p:spPr>
            <p:txBody>
              <a:bodyPr wrap="square" rtlCol="0">
                <a:spAutoFit/>
              </a:bodyPr>
              <a:lstStyle/>
              <a:p>
                <a:pPr>
                  <a:defRPr/>
                </a:pPr>
                <a:r>
                  <a:rPr lang="de-DE" sz="1400" b="1" dirty="0" err="1"/>
                  <a:t>Variance</a:t>
                </a:r>
                <a:r>
                  <a:rPr lang="de-DE" sz="1400" b="1" dirty="0"/>
                  <a:t> </a:t>
                </a:r>
                <a:r>
                  <a:rPr lang="de-DE" sz="1400" b="1" dirty="0" err="1"/>
                  <a:t>of</a:t>
                </a:r>
                <a:r>
                  <a:rPr lang="de-DE" sz="1400" b="1" dirty="0"/>
                  <a:t> Y</a:t>
                </a:r>
                <a:endParaRPr lang="de-DE" dirty="0"/>
              </a:p>
              <a:p>
                <a:pPr>
                  <a:defRPr/>
                </a:pPr>
                <a:endParaRPr lang="de-DE" sz="1400" b="1" dirty="0"/>
              </a:p>
              <a:p>
                <a:pPr>
                  <a:defRPr/>
                </a:pPr>
                <a:r>
                  <a:rPr lang="de-DE" sz="1400" b="1" dirty="0"/>
                  <a:t>1. </a:t>
                </a:r>
                <a:r>
                  <a:rPr lang="de-DE" sz="1400" b="1" dirty="0" err="1"/>
                  <a:t>Obtain</a:t>
                </a:r>
                <a:r>
                  <a:rPr lang="de-DE" sz="1400" b="1" dirty="0"/>
                  <a:t> a </a:t>
                </a:r>
                <a:r>
                  <a:rPr lang="de-DE" sz="1400" b="1" dirty="0" err="1"/>
                  <a:t>compound</a:t>
                </a:r>
                <a:r>
                  <a:rPr lang="de-DE" sz="1400" b="1" dirty="0"/>
                  <a:t> </a:t>
                </a:r>
                <a:r>
                  <a:rPr lang="de-DE" sz="1400" b="1" dirty="0" err="1"/>
                  <a:t>path</a:t>
                </a:r>
                <a:r>
                  <a:rPr lang="de-DE" sz="1400" b="1" dirty="0"/>
                  <a:t>:</a:t>
                </a:r>
                <a:endParaRPr lang="de-DE" dirty="0"/>
              </a:p>
              <a:p>
                <a:pPr marL="285750" indent="-285750">
                  <a:buFontTx/>
                  <a:buChar char="-"/>
                  <a:defRPr/>
                </a:pPr>
                <a:r>
                  <a:rPr lang="de-DE" sz="1400" dirty="0"/>
                  <a:t>Trace </a:t>
                </a:r>
                <a:r>
                  <a:rPr lang="de-DE" sz="1400" dirty="0" err="1"/>
                  <a:t>backwards</a:t>
                </a:r>
                <a:r>
                  <a:rPr lang="de-DE" sz="1400" dirty="0"/>
                  <a:t>, </a:t>
                </a:r>
                <a:r>
                  <a:rPr lang="de-DE" sz="1400" dirty="0" err="1"/>
                  <a:t>change</a:t>
                </a:r>
                <a:r>
                  <a:rPr lang="de-DE" sz="1400" dirty="0"/>
                  <a:t> at a </a:t>
                </a:r>
                <a:r>
                  <a:rPr lang="de-DE" sz="1400" dirty="0" err="1"/>
                  <a:t>two-headed</a:t>
                </a:r>
                <a:r>
                  <a:rPr lang="de-DE" sz="1400" dirty="0"/>
                  <a:t> </a:t>
                </a:r>
                <a:r>
                  <a:rPr lang="de-DE" sz="1400" dirty="0" err="1"/>
                  <a:t>arrow</a:t>
                </a:r>
                <a:r>
                  <a:rPr lang="de-DE" sz="1400" dirty="0"/>
                  <a:t>, </a:t>
                </a:r>
                <a:r>
                  <a:rPr lang="de-DE" sz="1400" dirty="0" err="1"/>
                  <a:t>then</a:t>
                </a:r>
                <a:r>
                  <a:rPr lang="de-DE" sz="1400" dirty="0"/>
                  <a:t> trace</a:t>
                </a:r>
                <a:r>
                  <a:rPr lang="de-DE" dirty="0"/>
                  <a:t> </a:t>
                </a:r>
                <a:r>
                  <a:rPr lang="de-DE" sz="1400" dirty="0" err="1"/>
                  <a:t>backwards</a:t>
                </a:r>
                <a:endParaRPr lang="de-DE" sz="1400" dirty="0"/>
              </a:p>
              <a:p>
                <a:pPr marL="285750" indent="-285750">
                  <a:buFontTx/>
                  <a:buChar char="-"/>
                  <a:defRPr/>
                </a:pPr>
                <a:r>
                  <a:rPr lang="de-DE" sz="1400" dirty="0"/>
                  <a:t>Never </a:t>
                </a:r>
                <a:r>
                  <a:rPr lang="de-DE" sz="1400" dirty="0" err="1"/>
                  <a:t>go</a:t>
                </a:r>
                <a:r>
                  <a:rPr lang="de-DE" sz="1400" dirty="0"/>
                  <a:t> </a:t>
                </a:r>
                <a:r>
                  <a:rPr lang="de-DE" sz="1400" dirty="0" err="1"/>
                  <a:t>forward</a:t>
                </a:r>
                <a:r>
                  <a:rPr lang="de-DE" sz="1400" dirty="0"/>
                  <a:t> and </a:t>
                </a:r>
                <a:r>
                  <a:rPr lang="de-DE" sz="1400" dirty="0" err="1"/>
                  <a:t>then</a:t>
                </a:r>
                <a:r>
                  <a:rPr lang="de-DE" sz="1400" dirty="0"/>
                  <a:t> </a:t>
                </a:r>
                <a:r>
                  <a:rPr lang="de-DE" sz="1400" dirty="0" err="1"/>
                  <a:t>backward</a:t>
                </a:r>
                <a:endParaRPr lang="de-DE" sz="1400" dirty="0"/>
              </a:p>
              <a:p>
                <a:pPr marL="285750" indent="-285750">
                  <a:buFontTx/>
                  <a:buChar char="-"/>
                  <a:defRPr/>
                </a:pPr>
                <a:r>
                  <a:rPr lang="de-DE" sz="1400" dirty="0"/>
                  <a:t>Never pass out </a:t>
                </a:r>
                <a:r>
                  <a:rPr lang="de-DE" sz="1400" dirty="0" err="1"/>
                  <a:t>of</a:t>
                </a:r>
                <a:r>
                  <a:rPr lang="de-DE" sz="1400" dirty="0"/>
                  <a:t> </a:t>
                </a:r>
                <a:r>
                  <a:rPr lang="de-DE" sz="1400" dirty="0" err="1"/>
                  <a:t>one</a:t>
                </a:r>
                <a:r>
                  <a:rPr lang="de-DE" sz="1400" dirty="0"/>
                  <a:t> </a:t>
                </a:r>
                <a:r>
                  <a:rPr lang="de-DE" sz="1400" dirty="0" err="1"/>
                  <a:t>arrow</a:t>
                </a:r>
                <a:r>
                  <a:rPr lang="de-DE" sz="1400" dirty="0"/>
                  <a:t> </a:t>
                </a:r>
                <a:r>
                  <a:rPr lang="de-DE" sz="1400" dirty="0" err="1"/>
                  <a:t>head</a:t>
                </a:r>
                <a:r>
                  <a:rPr lang="de-DE" sz="1400" dirty="0"/>
                  <a:t> </a:t>
                </a:r>
                <a:r>
                  <a:rPr lang="de-DE" sz="1400" dirty="0" err="1"/>
                  <a:t>into</a:t>
                </a:r>
                <a:r>
                  <a:rPr lang="de-DE" sz="1400" dirty="0"/>
                  <a:t> </a:t>
                </a:r>
                <a:r>
                  <a:rPr lang="de-DE" sz="1400" dirty="0" err="1"/>
                  <a:t>another</a:t>
                </a:r>
                <a:r>
                  <a:rPr lang="de-DE" sz="1400" dirty="0"/>
                  <a:t> </a:t>
                </a:r>
                <a:r>
                  <a:rPr lang="de-DE" sz="1400" dirty="0" err="1"/>
                  <a:t>arrowhead</a:t>
                </a:r>
                <a:endParaRPr lang="de-DE" sz="1400" dirty="0"/>
              </a:p>
              <a:p>
                <a:pPr marL="285750" indent="-285750">
                  <a:buFontTx/>
                  <a:buChar char="-"/>
                  <a:defRPr/>
                </a:pPr>
                <a:r>
                  <a:rPr lang="de-DE" sz="1400" dirty="0"/>
                  <a:t>Every </a:t>
                </a:r>
                <a:r>
                  <a:rPr lang="de-DE" sz="1400" dirty="0" err="1"/>
                  <a:t>compund</a:t>
                </a:r>
                <a:r>
                  <a:rPr lang="de-DE" sz="1400" dirty="0"/>
                  <a:t> </a:t>
                </a:r>
                <a:r>
                  <a:rPr lang="de-DE" sz="1400" dirty="0" err="1"/>
                  <a:t>path</a:t>
                </a:r>
                <a:r>
                  <a:rPr lang="de-DE" sz="1400" dirty="0"/>
                  <a:t> must </a:t>
                </a:r>
                <a:r>
                  <a:rPr lang="de-DE" sz="1400" dirty="0" err="1"/>
                  <a:t>contain</a:t>
                </a:r>
                <a:r>
                  <a:rPr lang="de-DE" sz="1400" dirty="0"/>
                  <a:t> </a:t>
                </a:r>
                <a:r>
                  <a:rPr lang="de-DE" sz="1400" dirty="0" err="1"/>
                  <a:t>only</a:t>
                </a:r>
                <a:r>
                  <a:rPr lang="de-DE" sz="1400" dirty="0"/>
                  <a:t> </a:t>
                </a:r>
                <a:r>
                  <a:rPr lang="de-DE" sz="1400" dirty="0" err="1"/>
                  <a:t>one</a:t>
                </a:r>
                <a:r>
                  <a:rPr lang="de-DE" sz="1400" dirty="0"/>
                  <a:t> </a:t>
                </a:r>
                <a:r>
                  <a:rPr lang="de-DE" sz="1400" dirty="0" err="1"/>
                  <a:t>variance</a:t>
                </a:r>
                <a:r>
                  <a:rPr lang="de-DE" sz="1400" dirty="0"/>
                  <a:t> </a:t>
                </a:r>
                <a:r>
                  <a:rPr lang="de-DE" sz="1400" dirty="0" err="1"/>
                  <a:t>or</a:t>
                </a:r>
                <a:r>
                  <a:rPr lang="de-DE" sz="1400" dirty="0"/>
                  <a:t> </a:t>
                </a:r>
                <a:r>
                  <a:rPr lang="de-DE" sz="1400" dirty="0" err="1"/>
                  <a:t>covariance</a:t>
                </a:r>
                <a:endParaRPr lang="de-DE" sz="1400" dirty="0"/>
              </a:p>
              <a:p>
                <a:pPr>
                  <a:defRPr/>
                </a:pPr>
                <a:endParaRPr lang="de-DE" sz="1400" dirty="0"/>
              </a:p>
              <a:p>
                <a:pPr>
                  <a:defRPr/>
                </a:pPr>
                <a:r>
                  <a:rPr lang="de-DE" sz="1400" b="0" dirty="0">
                    <a:solidFill>
                      <a:srgbClr val="C00000"/>
                    </a:solidFill>
                  </a:rPr>
                  <a:t>Path 1a: </a:t>
                </a:r>
                <a14:m>
                  <m:oMath xmlns:m="http://schemas.openxmlformats.org/officeDocument/2006/math">
                    <m:r>
                      <m:rPr>
                        <m:sty m:val="p"/>
                      </m:rPr>
                      <a:rPr lang="de-DE" sz="1400" b="0" i="0" smtClean="0">
                        <a:solidFill>
                          <a:srgbClr val="C00000"/>
                        </a:solidFill>
                        <a:latin typeface="Cambria Math" panose="02040503050406030204" pitchFamily="18" charset="0"/>
                        <a:ea typeface="Cambria Math"/>
                        <a:cs typeface="Cambria Math"/>
                      </a:rPr>
                      <m:t>Y</m:t>
                    </m:r>
                    <m:groupChr>
                      <m:groupChrPr>
                        <m:chr m:val="→"/>
                        <m:vertJc m:val="bot"/>
                        <m:ctrlPr>
                          <a:rPr lang="ar-AE" sz="1400" b="0" i="1">
                            <a:solidFill>
                              <a:srgbClr val="C00000"/>
                            </a:solidFill>
                            <a:latin typeface="Cambria Math" panose="02040503050406030204" pitchFamily="18" charset="0"/>
                            <a:ea typeface="Cambria Math"/>
                            <a:cs typeface="Cambria Math"/>
                          </a:rPr>
                        </m:ctrlPr>
                      </m:groupChrPr>
                      <m:e>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de-DE" sz="1400" b="0" i="1" smtClean="0">
                                <a:solidFill>
                                  <a:srgbClr val="C00000"/>
                                </a:solidFill>
                                <a:latin typeface="Cambria Math" panose="02040503050406030204" pitchFamily="18" charset="0"/>
                              </a:rPr>
                              <m:t>2</m:t>
                            </m:r>
                            <m:r>
                              <a:rPr lang="ar-AE" sz="1400" i="1">
                                <a:solidFill>
                                  <a:srgbClr val="C00000"/>
                                </a:solidFill>
                                <a:latin typeface="Cambria Math"/>
                              </a:rPr>
                              <m:t>1</m:t>
                            </m:r>
                          </m:sub>
                        </m:sSub>
                      </m:e>
                    </m:groupChr>
                    <m:sSub>
                      <m:sSubPr>
                        <m:ctrlPr>
                          <a:rPr lang="ar-AE" sz="1400" b="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𝐴</m:t>
                        </m:r>
                      </m:e>
                      <m:sub>
                        <m:r>
                          <a:rPr lang="ar-AE" sz="1400" b="0" i="1">
                            <a:solidFill>
                              <a:srgbClr val="C00000"/>
                            </a:solidFill>
                            <a:latin typeface="Cambria Math"/>
                          </a:rPr>
                          <m:t>1</m:t>
                        </m:r>
                      </m:sub>
                    </m:sSub>
                    <m:groupChr>
                      <m:groupChrPr>
                        <m:chr m:val="→"/>
                        <m:vertJc m:val="bot"/>
                        <m:ctrlPr>
                          <a:rPr lang="ar-AE" sz="1400" b="0" i="1">
                            <a:solidFill>
                              <a:srgbClr val="C00000"/>
                            </a:solidFill>
                            <a:latin typeface="Cambria Math" panose="02040503050406030204" pitchFamily="18" charset="0"/>
                            <a:ea typeface="Cambria Math"/>
                            <a:cs typeface="Cambria Math"/>
                          </a:rPr>
                        </m:ctrlPr>
                      </m:groupChrPr>
                      <m:e>
                        <m:sSub>
                          <m:sSubPr>
                            <m:ctrlPr>
                              <a:rPr lang="ar-AE" sz="1400" b="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de-DE" sz="1400" b="0" i="1" smtClean="0">
                                <a:solidFill>
                                  <a:srgbClr val="C00000"/>
                                </a:solidFill>
                                <a:latin typeface="Cambria Math" panose="02040503050406030204" pitchFamily="18" charset="0"/>
                              </a:rPr>
                              <m:t>2</m:t>
                            </m:r>
                            <m:r>
                              <a:rPr lang="ar-AE" sz="1400" b="0" i="1">
                                <a:solidFill>
                                  <a:srgbClr val="C00000"/>
                                </a:solidFill>
                                <a:latin typeface="Cambria Math"/>
                              </a:rPr>
                              <m:t>1</m:t>
                            </m:r>
                          </m:sub>
                        </m:sSub>
                      </m:e>
                    </m:groupChr>
                    <m:r>
                      <a:rPr lang="de-DE" sz="1400" b="0" i="1" smtClean="0">
                        <a:solidFill>
                          <a:srgbClr val="C00000"/>
                        </a:solidFill>
                        <a:latin typeface="Cambria Math" panose="02040503050406030204" pitchFamily="18" charset="0"/>
                      </a:rPr>
                      <m:t>𝑌</m:t>
                    </m:r>
                  </m:oMath>
                </a14:m>
                <a:r>
                  <a:rPr lang="ar-AE" sz="1400" b="0" dirty="0">
                    <a:solidFill>
                      <a:srgbClr val="C00000"/>
                    </a:solidFill>
                  </a:rPr>
                  <a:t> </a:t>
                </a:r>
                <a:r>
                  <a:rPr lang="de-DE" sz="1400" dirty="0">
                    <a:solidFill>
                      <a:srgbClr val="C00000"/>
                    </a:solidFill>
                  </a:rPr>
                  <a:t>; Path 1b: </a:t>
                </a:r>
                <a14:m>
                  <m:oMath xmlns:m="http://schemas.openxmlformats.org/officeDocument/2006/math">
                    <m:r>
                      <m:rPr>
                        <m:sty m:val="p"/>
                      </m:rPr>
                      <a:rPr lang="de-DE" sz="1400">
                        <a:solidFill>
                          <a:srgbClr val="C00000"/>
                        </a:solidFill>
                        <a:latin typeface="Cambria Math" panose="02040503050406030204" pitchFamily="18" charset="0"/>
                        <a:ea typeface="Cambria Math"/>
                        <a:cs typeface="Cambria Math"/>
                      </a:rPr>
                      <m:t>Y</m:t>
                    </m:r>
                    <m:groupChr>
                      <m:groupChrPr>
                        <m:chr m:val="→"/>
                        <m:vertJc m:val="bot"/>
                        <m:ctrlPr>
                          <a:rPr lang="ar-AE" sz="1400" i="1">
                            <a:solidFill>
                              <a:srgbClr val="C00000"/>
                            </a:solidFill>
                            <a:latin typeface="Cambria Math" panose="02040503050406030204" pitchFamily="18" charset="0"/>
                            <a:ea typeface="Cambria Math"/>
                            <a:cs typeface="Cambria Math"/>
                          </a:rPr>
                        </m:ctrlPr>
                      </m:groupChrPr>
                      <m:e>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de-DE" sz="1400" i="1">
                                <a:solidFill>
                                  <a:srgbClr val="C00000"/>
                                </a:solidFill>
                                <a:latin typeface="Cambria Math" panose="02040503050406030204" pitchFamily="18" charset="0"/>
                              </a:rPr>
                              <m:t>2</m:t>
                            </m:r>
                            <m:r>
                              <a:rPr lang="de-DE" sz="1400" b="0" i="1" smtClean="0">
                                <a:solidFill>
                                  <a:srgbClr val="C00000"/>
                                </a:solidFill>
                                <a:latin typeface="Cambria Math" panose="02040503050406030204" pitchFamily="18" charset="0"/>
                              </a:rPr>
                              <m:t>2</m:t>
                            </m:r>
                          </m:sub>
                        </m:sSub>
                      </m:e>
                    </m:groupCh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de-DE" sz="1400" b="0" i="1" smtClean="0">
                            <a:solidFill>
                              <a:srgbClr val="C00000"/>
                            </a:solidFill>
                            <a:latin typeface="Cambria Math" panose="02040503050406030204" pitchFamily="18" charset="0"/>
                          </a:rPr>
                          <m:t>2</m:t>
                        </m:r>
                      </m:sub>
                    </m:sSub>
                    <m:groupChr>
                      <m:groupChrPr>
                        <m:chr m:val="→"/>
                        <m:vertJc m:val="bot"/>
                        <m:ctrlPr>
                          <a:rPr lang="ar-AE" sz="1400" i="1">
                            <a:solidFill>
                              <a:srgbClr val="C00000"/>
                            </a:solidFill>
                            <a:latin typeface="Cambria Math" panose="02040503050406030204" pitchFamily="18" charset="0"/>
                            <a:ea typeface="Cambria Math"/>
                            <a:cs typeface="Cambria Math"/>
                          </a:rPr>
                        </m:ctrlPr>
                      </m:groupChrPr>
                      <m:e>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de-DE" sz="1400" i="1">
                                <a:solidFill>
                                  <a:srgbClr val="C00000"/>
                                </a:solidFill>
                                <a:latin typeface="Cambria Math" panose="02040503050406030204" pitchFamily="18" charset="0"/>
                              </a:rPr>
                              <m:t>2</m:t>
                            </m:r>
                            <m:r>
                              <a:rPr lang="de-DE" sz="1400" b="0" i="1" smtClean="0">
                                <a:solidFill>
                                  <a:srgbClr val="C00000"/>
                                </a:solidFill>
                                <a:latin typeface="Cambria Math" panose="02040503050406030204" pitchFamily="18" charset="0"/>
                              </a:rPr>
                              <m:t>2</m:t>
                            </m:r>
                          </m:sub>
                        </m:sSub>
                      </m:e>
                    </m:groupChr>
                    <m:r>
                      <a:rPr lang="de-DE" sz="1400" b="0" i="1" smtClean="0">
                        <a:solidFill>
                          <a:srgbClr val="C00000"/>
                        </a:solidFill>
                        <a:latin typeface="Cambria Math" panose="02040503050406030204" pitchFamily="18" charset="0"/>
                      </a:rPr>
                      <m:t>𝑌</m:t>
                    </m:r>
                  </m:oMath>
                </a14:m>
                <a:r>
                  <a:rPr lang="ar-AE" sz="1400" dirty="0">
                    <a:solidFill>
                      <a:srgbClr val="C00000"/>
                    </a:solidFill>
                  </a:rPr>
                  <a:t> </a:t>
                </a:r>
                <a:endParaRPr lang="ar-AE" sz="1400" b="0" dirty="0">
                  <a:solidFill>
                    <a:srgbClr val="C00000"/>
                  </a:solidFill>
                </a:endParaRPr>
              </a:p>
              <a:p>
                <a:pPr>
                  <a:defRPr/>
                </a:pPr>
                <a:r>
                  <a:rPr lang="de-DE" sz="1400" b="0" dirty="0">
                    <a:solidFill>
                      <a:schemeClr val="tx2"/>
                    </a:solidFill>
                  </a:rPr>
                  <a:t>Path 2b: </a:t>
                </a:r>
                <a14:m>
                  <m:oMath xmlns:m="http://schemas.openxmlformats.org/officeDocument/2006/math">
                    <m:r>
                      <m:rPr>
                        <m:sty m:val="p"/>
                      </m:rPr>
                      <a:rPr lang="de-DE" sz="1400" b="0" i="0" smtClean="0">
                        <a:solidFill>
                          <a:schemeClr val="tx2"/>
                        </a:solidFill>
                        <a:latin typeface="Cambria Math" panose="02040503050406030204" pitchFamily="18" charset="0"/>
                        <a:ea typeface="Cambria Math"/>
                        <a:cs typeface="Cambria Math"/>
                      </a:rPr>
                      <m:t>Y</m:t>
                    </m:r>
                    <m:groupChr>
                      <m:groupChrPr>
                        <m:chr m:val="→"/>
                        <m:vertJc m:val="bot"/>
                        <m:ctrlPr>
                          <a:rPr lang="ar-AE" sz="1400" b="0" i="1">
                            <a:solidFill>
                              <a:schemeClr val="tx2"/>
                            </a:solidFill>
                            <a:latin typeface="Cambria Math" panose="02040503050406030204" pitchFamily="18" charset="0"/>
                            <a:ea typeface="Cambria Math"/>
                            <a:cs typeface="Cambria Math"/>
                          </a:rPr>
                        </m:ctrlPr>
                      </m:groupChrPr>
                      <m:e>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de-DE" sz="1400" b="0" i="1" smtClean="0">
                                <a:solidFill>
                                  <a:schemeClr val="tx2"/>
                                </a:solidFill>
                                <a:latin typeface="Cambria Math" panose="02040503050406030204" pitchFamily="18" charset="0"/>
                              </a:rPr>
                              <m:t>2</m:t>
                            </m:r>
                            <m:r>
                              <a:rPr lang="ar-AE" sz="1400" i="1">
                                <a:solidFill>
                                  <a:schemeClr val="tx2"/>
                                </a:solidFill>
                                <a:latin typeface="Cambria Math"/>
                              </a:rPr>
                              <m:t>1</m:t>
                            </m:r>
                          </m:sub>
                        </m:sSub>
                      </m:e>
                    </m:groupChr>
                    <m:sSub>
                      <m:sSubPr>
                        <m:ctrlPr>
                          <a:rPr lang="ar-AE" sz="1400" b="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𝐶</m:t>
                        </m:r>
                      </m:e>
                      <m:sub>
                        <m:r>
                          <a:rPr lang="ar-AE" sz="1400" b="0" i="1">
                            <a:solidFill>
                              <a:schemeClr val="tx2"/>
                            </a:solidFill>
                            <a:latin typeface="Cambria Math"/>
                          </a:rPr>
                          <m:t>1</m:t>
                        </m:r>
                      </m:sub>
                    </m:sSub>
                    <m:groupChr>
                      <m:groupChrPr>
                        <m:chr m:val="→"/>
                        <m:vertJc m:val="bot"/>
                        <m:ctrlPr>
                          <a:rPr lang="ar-AE" sz="1400" b="0" i="1">
                            <a:solidFill>
                              <a:schemeClr val="tx2"/>
                            </a:solidFill>
                            <a:latin typeface="Cambria Math" panose="02040503050406030204" pitchFamily="18" charset="0"/>
                            <a:ea typeface="Cambria Math"/>
                            <a:cs typeface="Cambria Math"/>
                          </a:rPr>
                        </m:ctrlPr>
                      </m:groupChrPr>
                      <m:e>
                        <m:sSub>
                          <m:sSubPr>
                            <m:ctrlPr>
                              <a:rPr lang="ar-AE" sz="1400" b="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de-DE" sz="1400" b="0" i="1" smtClean="0">
                                <a:solidFill>
                                  <a:schemeClr val="tx2"/>
                                </a:solidFill>
                                <a:latin typeface="Cambria Math" panose="02040503050406030204" pitchFamily="18" charset="0"/>
                              </a:rPr>
                              <m:t>2</m:t>
                            </m:r>
                            <m:r>
                              <a:rPr lang="ar-AE" sz="1400" b="0" i="1">
                                <a:solidFill>
                                  <a:schemeClr val="tx2"/>
                                </a:solidFill>
                                <a:latin typeface="Cambria Math"/>
                              </a:rPr>
                              <m:t>1</m:t>
                            </m:r>
                          </m:sub>
                        </m:sSub>
                      </m:e>
                    </m:groupChr>
                    <m:r>
                      <a:rPr lang="de-DE" sz="1400" b="0" i="1" smtClean="0">
                        <a:solidFill>
                          <a:schemeClr val="tx2"/>
                        </a:solidFill>
                        <a:latin typeface="Cambria Math" panose="02040503050406030204" pitchFamily="18" charset="0"/>
                      </a:rPr>
                      <m:t>𝑌</m:t>
                    </m:r>
                  </m:oMath>
                </a14:m>
                <a:r>
                  <a:rPr lang="de-DE" sz="1400" dirty="0">
                    <a:solidFill>
                      <a:schemeClr val="tx2"/>
                    </a:solidFill>
                  </a:rPr>
                  <a:t>; Path 2b: </a:t>
                </a:r>
                <a14:m>
                  <m:oMath xmlns:m="http://schemas.openxmlformats.org/officeDocument/2006/math">
                    <m:r>
                      <m:rPr>
                        <m:sty m:val="p"/>
                      </m:rPr>
                      <a:rPr lang="de-DE" sz="1400">
                        <a:solidFill>
                          <a:schemeClr val="tx2"/>
                        </a:solidFill>
                        <a:latin typeface="Cambria Math" panose="02040503050406030204" pitchFamily="18" charset="0"/>
                        <a:ea typeface="Cambria Math"/>
                        <a:cs typeface="Cambria Math"/>
                      </a:rPr>
                      <m:t>Y</m:t>
                    </m:r>
                    <m:groupChr>
                      <m:groupChrPr>
                        <m:chr m:val="→"/>
                        <m:vertJc m:val="bot"/>
                        <m:ctrlPr>
                          <a:rPr lang="ar-AE" sz="1400" i="1">
                            <a:solidFill>
                              <a:schemeClr val="tx2"/>
                            </a:solidFill>
                            <a:latin typeface="Cambria Math" panose="02040503050406030204" pitchFamily="18" charset="0"/>
                            <a:ea typeface="Cambria Math"/>
                            <a:cs typeface="Cambria Math"/>
                          </a:rPr>
                        </m:ctrlPr>
                      </m:groupChrPr>
                      <m:e>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de-DE" sz="1400" b="0" i="1" smtClean="0">
                                <a:solidFill>
                                  <a:schemeClr val="tx2"/>
                                </a:solidFill>
                                <a:latin typeface="Cambria Math" panose="02040503050406030204" pitchFamily="18" charset="0"/>
                              </a:rPr>
                              <m:t>22</m:t>
                            </m:r>
                          </m:sub>
                        </m:sSub>
                      </m:e>
                    </m:groupCh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de-DE" sz="1400" b="0" i="1" smtClean="0">
                            <a:solidFill>
                              <a:schemeClr val="tx2"/>
                            </a:solidFill>
                            <a:latin typeface="Cambria Math" panose="02040503050406030204" pitchFamily="18" charset="0"/>
                          </a:rPr>
                          <m:t>2</m:t>
                        </m:r>
                      </m:sub>
                    </m:sSub>
                    <m:groupChr>
                      <m:groupChrPr>
                        <m:chr m:val="→"/>
                        <m:vertJc m:val="bot"/>
                        <m:ctrlPr>
                          <a:rPr lang="ar-AE" sz="1400" i="1">
                            <a:solidFill>
                              <a:schemeClr val="tx2"/>
                            </a:solidFill>
                            <a:latin typeface="Cambria Math" panose="02040503050406030204" pitchFamily="18" charset="0"/>
                            <a:ea typeface="Cambria Math"/>
                            <a:cs typeface="Cambria Math"/>
                          </a:rPr>
                        </m:ctrlPr>
                      </m:groupChrPr>
                      <m:e>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de-DE" sz="1400" i="1">
                                <a:solidFill>
                                  <a:schemeClr val="tx2"/>
                                </a:solidFill>
                                <a:latin typeface="Cambria Math" panose="02040503050406030204" pitchFamily="18" charset="0"/>
                              </a:rPr>
                              <m:t>2</m:t>
                            </m:r>
                            <m:r>
                              <a:rPr lang="de-DE" sz="1400" b="0" i="1" smtClean="0">
                                <a:solidFill>
                                  <a:schemeClr val="tx2"/>
                                </a:solidFill>
                                <a:latin typeface="Cambria Math" panose="02040503050406030204" pitchFamily="18" charset="0"/>
                              </a:rPr>
                              <m:t>2</m:t>
                            </m:r>
                          </m:sub>
                        </m:sSub>
                      </m:e>
                    </m:groupChr>
                    <m:r>
                      <a:rPr lang="de-DE" sz="1400" i="1">
                        <a:solidFill>
                          <a:schemeClr val="tx2"/>
                        </a:solidFill>
                        <a:latin typeface="Cambria Math" panose="02040503050406030204" pitchFamily="18" charset="0"/>
                      </a:rPr>
                      <m:t>𝑌</m:t>
                    </m:r>
                  </m:oMath>
                </a14:m>
                <a:endParaRPr lang="de-DE" sz="1400" b="0" dirty="0">
                  <a:solidFill>
                    <a:schemeClr val="tx2"/>
                  </a:solidFill>
                </a:endParaRPr>
              </a:p>
              <a:p>
                <a:pPr>
                  <a:defRPr/>
                </a:pPr>
                <a:r>
                  <a:rPr lang="de-DE" sz="1400" b="0" dirty="0">
                    <a:solidFill>
                      <a:schemeClr val="accent3">
                        <a:lumMod val="50000"/>
                      </a:schemeClr>
                    </a:solidFill>
                  </a:rPr>
                  <a:t>Path 3a: </a:t>
                </a:r>
                <a14:m>
                  <m:oMath xmlns:m="http://schemas.openxmlformats.org/officeDocument/2006/math">
                    <m:r>
                      <a:rPr lang="de-DE" sz="1400" b="0" i="1" smtClean="0">
                        <a:solidFill>
                          <a:schemeClr val="accent3">
                            <a:lumMod val="50000"/>
                          </a:schemeClr>
                        </a:solidFill>
                        <a:latin typeface="Cambria Math" panose="02040503050406030204" pitchFamily="18" charset="0"/>
                      </a:rPr>
                      <m:t>𝑌</m:t>
                    </m:r>
                    <m:groupChr>
                      <m:groupChrPr>
                        <m:chr m:val="→"/>
                        <m:vertJc m:val="bot"/>
                        <m:ctrlPr>
                          <a:rPr lang="ar-AE" sz="1400" b="0" i="1">
                            <a:solidFill>
                              <a:schemeClr val="accent3">
                                <a:lumMod val="50000"/>
                              </a:schemeClr>
                            </a:solidFill>
                            <a:latin typeface="Cambria Math" panose="02040503050406030204" pitchFamily="18" charset="0"/>
                            <a:ea typeface="Cambria Math"/>
                            <a:cs typeface="Cambria Math"/>
                          </a:rPr>
                        </m:ctrlPr>
                      </m:groupChrPr>
                      <m:e>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de-DE" sz="1400" b="0" i="1" smtClean="0">
                                <a:solidFill>
                                  <a:schemeClr val="accent3">
                                    <a:lumMod val="50000"/>
                                  </a:schemeClr>
                                </a:solidFill>
                                <a:latin typeface="Cambria Math" panose="02040503050406030204" pitchFamily="18" charset="0"/>
                              </a:rPr>
                              <m:t>2</m:t>
                            </m:r>
                            <m:r>
                              <a:rPr lang="ar-AE" sz="1400" i="1">
                                <a:solidFill>
                                  <a:schemeClr val="accent3">
                                    <a:lumMod val="50000"/>
                                  </a:schemeClr>
                                </a:solidFill>
                                <a:latin typeface="Cambria Math"/>
                              </a:rPr>
                              <m:t>1</m:t>
                            </m:r>
                          </m:sub>
                        </m:sSub>
                      </m:e>
                    </m:groupChr>
                    <m:sSub>
                      <m:sSubPr>
                        <m:ctrlPr>
                          <a:rPr lang="ar-AE" sz="1400" b="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𝐸</m:t>
                        </m:r>
                      </m:e>
                      <m:sub>
                        <m:r>
                          <a:rPr lang="ar-AE" sz="1400" b="0" i="1">
                            <a:solidFill>
                              <a:schemeClr val="accent3">
                                <a:lumMod val="50000"/>
                              </a:schemeClr>
                            </a:solidFill>
                            <a:latin typeface="Cambria Math"/>
                          </a:rPr>
                          <m:t>1</m:t>
                        </m:r>
                      </m:sub>
                    </m:sSub>
                    <m:groupChr>
                      <m:groupChrPr>
                        <m:chr m:val="→"/>
                        <m:vertJc m:val="bot"/>
                        <m:ctrlPr>
                          <a:rPr lang="ar-AE" sz="1400" b="0" i="1">
                            <a:solidFill>
                              <a:schemeClr val="accent3">
                                <a:lumMod val="50000"/>
                              </a:schemeClr>
                            </a:solidFill>
                            <a:latin typeface="Cambria Math" panose="02040503050406030204" pitchFamily="18" charset="0"/>
                            <a:ea typeface="Cambria Math"/>
                            <a:cs typeface="Cambria Math"/>
                          </a:rPr>
                        </m:ctrlPr>
                      </m:groupChrPr>
                      <m:e>
                        <m:sSub>
                          <m:sSubPr>
                            <m:ctrlPr>
                              <a:rPr lang="ar-AE" sz="1400" b="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de-DE" sz="1400" b="0" i="1" smtClean="0">
                                <a:solidFill>
                                  <a:schemeClr val="accent3">
                                    <a:lumMod val="50000"/>
                                  </a:schemeClr>
                                </a:solidFill>
                                <a:latin typeface="Cambria Math" panose="02040503050406030204" pitchFamily="18" charset="0"/>
                              </a:rPr>
                              <m:t>2</m:t>
                            </m:r>
                            <m:r>
                              <a:rPr lang="ar-AE" sz="1400" b="0" i="1">
                                <a:solidFill>
                                  <a:schemeClr val="accent3">
                                    <a:lumMod val="50000"/>
                                  </a:schemeClr>
                                </a:solidFill>
                                <a:latin typeface="Cambria Math"/>
                              </a:rPr>
                              <m:t>1</m:t>
                            </m:r>
                          </m:sub>
                        </m:sSub>
                      </m:e>
                    </m:groupChr>
                    <m:r>
                      <a:rPr lang="de-DE" sz="1400" b="0" i="1" smtClean="0">
                        <a:solidFill>
                          <a:schemeClr val="accent3">
                            <a:lumMod val="50000"/>
                          </a:schemeClr>
                        </a:solidFill>
                        <a:latin typeface="Cambria Math" panose="02040503050406030204" pitchFamily="18" charset="0"/>
                      </a:rPr>
                      <m:t>𝑌</m:t>
                    </m:r>
                  </m:oMath>
                </a14:m>
                <a:r>
                  <a:rPr lang="de-DE" sz="1400" dirty="0"/>
                  <a:t>; </a:t>
                </a:r>
                <a:r>
                  <a:rPr lang="de-DE" sz="1400" dirty="0">
                    <a:solidFill>
                      <a:schemeClr val="accent3">
                        <a:lumMod val="50000"/>
                      </a:schemeClr>
                    </a:solidFill>
                  </a:rPr>
                  <a:t>Path 3b: </a:t>
                </a:r>
                <a14:m>
                  <m:oMath xmlns:m="http://schemas.openxmlformats.org/officeDocument/2006/math">
                    <m:r>
                      <a:rPr lang="de-DE" sz="1400" i="1">
                        <a:solidFill>
                          <a:schemeClr val="accent3">
                            <a:lumMod val="50000"/>
                          </a:schemeClr>
                        </a:solidFill>
                        <a:latin typeface="Cambria Math" panose="02040503050406030204" pitchFamily="18" charset="0"/>
                      </a:rPr>
                      <m:t>𝑌</m:t>
                    </m:r>
                    <m:groupChr>
                      <m:groupChrPr>
                        <m:chr m:val="→"/>
                        <m:vertJc m:val="bot"/>
                        <m:ctrlPr>
                          <a:rPr lang="ar-AE" sz="1400" i="1">
                            <a:solidFill>
                              <a:schemeClr val="accent3">
                                <a:lumMod val="50000"/>
                              </a:schemeClr>
                            </a:solidFill>
                            <a:latin typeface="Cambria Math" panose="02040503050406030204" pitchFamily="18" charset="0"/>
                            <a:ea typeface="Cambria Math"/>
                            <a:cs typeface="Cambria Math"/>
                          </a:rPr>
                        </m:ctrlPr>
                      </m:groupChrPr>
                      <m:e>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de-DE" sz="1400" i="1">
                                <a:solidFill>
                                  <a:schemeClr val="accent3">
                                    <a:lumMod val="50000"/>
                                  </a:schemeClr>
                                </a:solidFill>
                                <a:latin typeface="Cambria Math" panose="02040503050406030204" pitchFamily="18" charset="0"/>
                              </a:rPr>
                              <m:t>2</m:t>
                            </m:r>
                            <m:r>
                              <a:rPr lang="de-DE" sz="1400" b="0" i="1" smtClean="0">
                                <a:solidFill>
                                  <a:schemeClr val="accent3">
                                    <a:lumMod val="50000"/>
                                  </a:schemeClr>
                                </a:solidFill>
                                <a:latin typeface="Cambria Math" panose="02040503050406030204" pitchFamily="18" charset="0"/>
                              </a:rPr>
                              <m:t>2</m:t>
                            </m:r>
                          </m:sub>
                        </m:sSub>
                      </m:e>
                    </m:groupCh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de-DE" sz="1400" b="0" i="1" smtClean="0">
                            <a:solidFill>
                              <a:schemeClr val="accent3">
                                <a:lumMod val="50000"/>
                              </a:schemeClr>
                            </a:solidFill>
                            <a:latin typeface="Cambria Math" panose="02040503050406030204" pitchFamily="18" charset="0"/>
                          </a:rPr>
                          <m:t>2</m:t>
                        </m:r>
                      </m:sub>
                    </m:sSub>
                    <m:groupChr>
                      <m:groupChrPr>
                        <m:chr m:val="→"/>
                        <m:vertJc m:val="bot"/>
                        <m:ctrlPr>
                          <a:rPr lang="ar-AE" sz="1400" i="1">
                            <a:solidFill>
                              <a:schemeClr val="accent3">
                                <a:lumMod val="50000"/>
                              </a:schemeClr>
                            </a:solidFill>
                            <a:latin typeface="Cambria Math" panose="02040503050406030204" pitchFamily="18" charset="0"/>
                            <a:ea typeface="Cambria Math"/>
                            <a:cs typeface="Cambria Math"/>
                          </a:rPr>
                        </m:ctrlPr>
                      </m:groupChrPr>
                      <m:e>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de-DE" sz="1400" i="1">
                                <a:solidFill>
                                  <a:schemeClr val="accent3">
                                    <a:lumMod val="50000"/>
                                  </a:schemeClr>
                                </a:solidFill>
                                <a:latin typeface="Cambria Math" panose="02040503050406030204" pitchFamily="18" charset="0"/>
                              </a:rPr>
                              <m:t>2</m:t>
                            </m:r>
                            <m:r>
                              <a:rPr lang="de-DE" sz="1400" b="0" i="1" smtClean="0">
                                <a:solidFill>
                                  <a:schemeClr val="accent3">
                                    <a:lumMod val="50000"/>
                                  </a:schemeClr>
                                </a:solidFill>
                                <a:latin typeface="Cambria Math" panose="02040503050406030204" pitchFamily="18" charset="0"/>
                              </a:rPr>
                              <m:t>2</m:t>
                            </m:r>
                          </m:sub>
                        </m:sSub>
                      </m:e>
                    </m:groupChr>
                    <m:r>
                      <a:rPr lang="de-DE" sz="1400" i="1">
                        <a:solidFill>
                          <a:schemeClr val="accent3">
                            <a:lumMod val="50000"/>
                          </a:schemeClr>
                        </a:solidFill>
                        <a:latin typeface="Cambria Math" panose="02040503050406030204" pitchFamily="18" charset="0"/>
                      </a:rPr>
                      <m:t>𝑌</m:t>
                    </m:r>
                  </m:oMath>
                </a14:m>
                <a:endParaRPr lang="ar-AE" sz="1400" dirty="0"/>
              </a:p>
              <a:p>
                <a:pPr>
                  <a:defRPr/>
                </a:pPr>
                <a:endParaRPr lang="de-DE" sz="1400" b="1" dirty="0"/>
              </a:p>
              <a:p>
                <a:pPr>
                  <a:defRPr/>
                </a:pPr>
                <a:r>
                  <a:rPr lang="de-DE" sz="1400" b="1" dirty="0"/>
                  <a:t>2. </a:t>
                </a:r>
                <a:r>
                  <a:rPr lang="de-DE" sz="1400" b="1" dirty="0" err="1"/>
                  <a:t>Compute</a:t>
                </a:r>
                <a:r>
                  <a:rPr lang="de-DE" sz="1400" b="1" dirty="0"/>
                  <a:t> </a:t>
                </a:r>
                <a:r>
                  <a:rPr lang="de-DE" sz="1400" b="1" dirty="0" err="1"/>
                  <a:t>the</a:t>
                </a:r>
                <a:r>
                  <a:rPr lang="de-DE" sz="1400" b="1" dirty="0"/>
                  <a:t> </a:t>
                </a:r>
                <a:r>
                  <a:rPr lang="de-DE" sz="1400" b="1" dirty="0" err="1"/>
                  <a:t>product</a:t>
                </a:r>
                <a:r>
                  <a:rPr lang="de-DE" sz="1400" b="1" dirty="0"/>
                  <a:t> </a:t>
                </a:r>
                <a:r>
                  <a:rPr lang="de-DE" sz="1400" b="1" dirty="0" err="1"/>
                  <a:t>of</a:t>
                </a:r>
                <a:r>
                  <a:rPr lang="de-DE" sz="1400" b="1" dirty="0"/>
                  <a:t> </a:t>
                </a:r>
                <a:r>
                  <a:rPr lang="de-DE" sz="1400" b="1" dirty="0" err="1"/>
                  <a:t>the</a:t>
                </a:r>
                <a:r>
                  <a:rPr lang="de-DE" sz="1400" b="1" dirty="0"/>
                  <a:t> </a:t>
                </a:r>
                <a:r>
                  <a:rPr lang="de-DE" sz="1400" b="1" dirty="0" err="1"/>
                  <a:t>parameters</a:t>
                </a:r>
                <a:r>
                  <a:rPr lang="de-DE" sz="1400" b="1" dirty="0"/>
                  <a:t> </a:t>
                </a:r>
                <a:r>
                  <a:rPr lang="de-DE" sz="1400" b="1" dirty="0" err="1"/>
                  <a:t>belonging</a:t>
                </a:r>
                <a:r>
                  <a:rPr lang="de-DE" sz="1400" b="1" dirty="0"/>
                  <a:t> </a:t>
                </a:r>
                <a:r>
                  <a:rPr lang="de-DE" sz="1400" b="1" dirty="0" err="1"/>
                  <a:t>to</a:t>
                </a:r>
                <a:r>
                  <a:rPr lang="de-DE" sz="1400" b="1" dirty="0"/>
                  <a:t> </a:t>
                </a:r>
                <a:r>
                  <a:rPr lang="de-DE" sz="1400" b="1" dirty="0" err="1"/>
                  <a:t>one</a:t>
                </a:r>
                <a:r>
                  <a:rPr lang="de-DE" sz="1400" b="1" dirty="0"/>
                  <a:t> </a:t>
                </a:r>
                <a:r>
                  <a:rPr lang="de-DE" sz="1400" b="1" dirty="0" err="1"/>
                  <a:t>compound</a:t>
                </a:r>
                <a:r>
                  <a:rPr lang="de-DE" sz="1400" b="1" dirty="0"/>
                  <a:t> </a:t>
                </a:r>
                <a:r>
                  <a:rPr lang="de-DE" sz="1400" b="1" dirty="0" err="1"/>
                  <a:t>path</a:t>
                </a:r>
                <a:endParaRPr lang="de-DE" sz="1400" b="1" dirty="0"/>
              </a:p>
              <a:p>
                <a:pPr>
                  <a:defRPr/>
                </a:pPr>
                <a:r>
                  <a:rPr lang="de-DE" sz="1400" dirty="0">
                    <a:solidFill>
                      <a:srgbClr val="C00000"/>
                    </a:solidFill>
                  </a:rPr>
                  <a:t>Path 1a: </a:t>
                </a:r>
                <a14:m>
                  <m:oMath xmlns:m="http://schemas.openxmlformats.org/officeDocument/2006/math">
                    <m:sSub>
                      <m:sSubPr>
                        <m:ctrlPr>
                          <a:rPr lang="ar-AE" sz="140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de-DE" sz="1400" b="0" i="1" smtClean="0">
                            <a:solidFill>
                              <a:srgbClr val="C00000"/>
                            </a:solidFill>
                            <a:latin typeface="Cambria Math" panose="02040503050406030204" pitchFamily="18" charset="0"/>
                          </a:rPr>
                          <m:t>2</m:t>
                        </m:r>
                        <m:r>
                          <a:rPr lang="ar-AE" sz="1400" b="0" i="1">
                            <a:solidFill>
                              <a:srgbClr val="C00000"/>
                            </a:solidFill>
                            <a:latin typeface="Cambria Math"/>
                          </a:rPr>
                          <m:t>1</m:t>
                        </m:r>
                      </m:sub>
                    </m:sSub>
                    <m:r>
                      <a:rPr lang="ar-AE" sz="1400" b="0" i="1">
                        <a:solidFill>
                          <a:srgbClr val="C00000"/>
                        </a:solidFill>
                        <a:latin typeface="Cambria Math"/>
                      </a:rPr>
                      <m:t>∗</m:t>
                    </m:r>
                    <m:r>
                      <a:rPr lang="de-DE" sz="1400" b="0" i="1" smtClean="0">
                        <a:solidFill>
                          <a:srgbClr val="C00000"/>
                        </a:solidFill>
                        <a:latin typeface="Cambria Math" panose="02040503050406030204" pitchFamily="18" charset="0"/>
                      </a:rPr>
                      <m:t>1</m:t>
                    </m:r>
                    <m:r>
                      <a:rPr lang="de-DE" sz="1400" b="0" i="1" smtClean="0">
                        <a:solidFill>
                          <a:srgbClr val="C00000"/>
                        </a:solidFill>
                        <a:latin typeface="Cambria Math" panose="02040503050406030204" pitchFamily="18" charset="0"/>
                      </a:rPr>
                      <m:t>∗</m:t>
                    </m:r>
                    <m:sSub>
                      <m:sSubPr>
                        <m:ctrlPr>
                          <a:rPr lang="ar-AE" sz="1400" i="1">
                            <a:solidFill>
                              <a:srgbClr val="C00000"/>
                            </a:solidFill>
                            <a:latin typeface="Cambria Math" panose="02040503050406030204" pitchFamily="18" charset="0"/>
                            <a:ea typeface="Cambria Math"/>
                            <a:cs typeface="Cambria Math"/>
                          </a:rPr>
                        </m:ctrlPr>
                      </m:sSubPr>
                      <m:e>
                        <m:r>
                          <a:rPr lang="ar-AE" sz="1400" b="0" i="1">
                            <a:solidFill>
                              <a:srgbClr val="C00000"/>
                            </a:solidFill>
                            <a:latin typeface="Cambria Math"/>
                          </a:rPr>
                          <m:t>𝑎</m:t>
                        </m:r>
                      </m:e>
                      <m:sub>
                        <m:r>
                          <a:rPr lang="de-DE" sz="1400" b="0" i="1" smtClean="0">
                            <a:solidFill>
                              <a:srgbClr val="C00000"/>
                            </a:solidFill>
                            <a:latin typeface="Cambria Math" panose="02040503050406030204" pitchFamily="18" charset="0"/>
                          </a:rPr>
                          <m:t>2</m:t>
                        </m:r>
                        <m:r>
                          <a:rPr lang="ar-AE" sz="1400" b="0" i="1">
                            <a:solidFill>
                              <a:srgbClr val="C00000"/>
                            </a:solidFill>
                            <a:latin typeface="Cambria Math"/>
                          </a:rPr>
                          <m:t>1</m:t>
                        </m:r>
                      </m:sub>
                    </m:sSub>
                  </m:oMath>
                </a14:m>
                <a:r>
                  <a:rPr lang="de-DE" sz="1400" dirty="0">
                    <a:solidFill>
                      <a:srgbClr val="C00000"/>
                    </a:solidFill>
                  </a:rPr>
                  <a:t>; Path 1b: </a:t>
                </a:r>
                <a14:m>
                  <m:oMath xmlns:m="http://schemas.openxmlformats.org/officeDocument/2006/math">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de-DE" sz="1400" i="1">
                            <a:solidFill>
                              <a:srgbClr val="C00000"/>
                            </a:solidFill>
                            <a:latin typeface="Cambria Math" panose="02040503050406030204" pitchFamily="18" charset="0"/>
                          </a:rPr>
                          <m:t>2</m:t>
                        </m:r>
                        <m:r>
                          <a:rPr lang="de-DE" sz="1400" b="0" i="1" smtClean="0">
                            <a:solidFill>
                              <a:srgbClr val="C00000"/>
                            </a:solidFill>
                            <a:latin typeface="Cambria Math" panose="02040503050406030204" pitchFamily="18" charset="0"/>
                          </a:rPr>
                          <m:t>2</m:t>
                        </m:r>
                      </m:sub>
                    </m:sSub>
                    <m:r>
                      <a:rPr lang="ar-AE" sz="1400" i="1">
                        <a:solidFill>
                          <a:srgbClr val="C00000"/>
                        </a:solidFill>
                        <a:latin typeface="Cambria Math"/>
                      </a:rPr>
                      <m:t>∗</m:t>
                    </m:r>
                    <m:r>
                      <a:rPr lang="de-DE" sz="1400" i="1">
                        <a:solidFill>
                          <a:srgbClr val="C00000"/>
                        </a:solidFill>
                        <a:latin typeface="Cambria Math" panose="02040503050406030204" pitchFamily="18" charset="0"/>
                      </a:rPr>
                      <m:t>1</m:t>
                    </m:r>
                    <m:r>
                      <a:rPr lang="de-DE" sz="1400" i="1">
                        <a:solidFill>
                          <a:srgbClr val="C00000"/>
                        </a:solidFill>
                        <a:latin typeface="Cambria Math" panose="02040503050406030204" pitchFamily="18" charset="0"/>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de-DE" sz="1400" i="1">
                            <a:solidFill>
                              <a:srgbClr val="C00000"/>
                            </a:solidFill>
                            <a:latin typeface="Cambria Math" panose="02040503050406030204" pitchFamily="18" charset="0"/>
                          </a:rPr>
                          <m:t>2</m:t>
                        </m:r>
                        <m:r>
                          <a:rPr lang="de-DE" sz="1400" b="0" i="1" smtClean="0">
                            <a:solidFill>
                              <a:srgbClr val="C00000"/>
                            </a:solidFill>
                            <a:latin typeface="Cambria Math" panose="02040503050406030204" pitchFamily="18" charset="0"/>
                          </a:rPr>
                          <m:t>2</m:t>
                        </m:r>
                      </m:sub>
                    </m:sSub>
                  </m:oMath>
                </a14:m>
                <a:endParaRPr lang="ar-AE" sz="1400" dirty="0">
                  <a:solidFill>
                    <a:srgbClr val="C00000"/>
                  </a:solidFill>
                </a:endParaRPr>
              </a:p>
              <a:p>
                <a:pPr>
                  <a:defRPr/>
                </a:pPr>
                <a:r>
                  <a:rPr lang="de-DE" sz="1400" dirty="0">
                    <a:solidFill>
                      <a:schemeClr val="tx2"/>
                    </a:solidFill>
                  </a:rPr>
                  <a:t>Path 2a: </a:t>
                </a:r>
                <a14:m>
                  <m:oMath xmlns:m="http://schemas.openxmlformats.org/officeDocument/2006/math">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de-DE" sz="1400" b="0" i="1" smtClean="0">
                            <a:solidFill>
                              <a:schemeClr val="tx2"/>
                            </a:solidFill>
                            <a:latin typeface="Cambria Math" panose="02040503050406030204" pitchFamily="18" charset="0"/>
                          </a:rPr>
                          <m:t>2</m:t>
                        </m:r>
                        <m:r>
                          <a:rPr lang="ar-AE" sz="1400" b="0" i="1">
                            <a:solidFill>
                              <a:schemeClr val="tx2"/>
                            </a:solidFill>
                            <a:latin typeface="Cambria Math"/>
                          </a:rPr>
                          <m:t>1</m:t>
                        </m:r>
                      </m:sub>
                    </m:sSub>
                    <m:r>
                      <a:rPr lang="ar-AE" sz="1400" b="0" i="1">
                        <a:solidFill>
                          <a:schemeClr val="tx2"/>
                        </a:solidFill>
                        <a:latin typeface="Cambria Math"/>
                      </a:rPr>
                      <m:t>∗</m:t>
                    </m:r>
                    <m:r>
                      <a:rPr lang="de-DE" sz="1400" b="0" i="1" smtClean="0">
                        <a:solidFill>
                          <a:schemeClr val="tx2"/>
                        </a:solidFill>
                        <a:latin typeface="Cambria Math" panose="02040503050406030204" pitchFamily="18" charset="0"/>
                      </a:rPr>
                      <m:t>1</m:t>
                    </m:r>
                    <m:r>
                      <a:rPr lang="de-DE" sz="1400" b="0" i="1" smtClean="0">
                        <a:solidFill>
                          <a:schemeClr val="tx2"/>
                        </a:solidFill>
                        <a:latin typeface="Cambria Math" panose="02040503050406030204" pitchFamily="18" charset="0"/>
                      </a:rPr>
                      <m:t>∗</m:t>
                    </m:r>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de-DE" sz="1400" b="0" i="1" smtClean="0">
                            <a:solidFill>
                              <a:schemeClr val="tx2"/>
                            </a:solidFill>
                            <a:latin typeface="Cambria Math" panose="02040503050406030204" pitchFamily="18" charset="0"/>
                          </a:rPr>
                          <m:t>2</m:t>
                        </m:r>
                        <m:r>
                          <a:rPr lang="ar-AE" sz="1400" b="0" i="1">
                            <a:solidFill>
                              <a:schemeClr val="tx2"/>
                            </a:solidFill>
                            <a:latin typeface="Cambria Math"/>
                          </a:rPr>
                          <m:t>1</m:t>
                        </m:r>
                      </m:sub>
                    </m:sSub>
                  </m:oMath>
                </a14:m>
                <a:r>
                  <a:rPr lang="de-DE" sz="1400" dirty="0"/>
                  <a:t>; </a:t>
                </a:r>
                <a:r>
                  <a:rPr lang="de-DE" sz="1400" dirty="0">
                    <a:solidFill>
                      <a:schemeClr val="tx2"/>
                    </a:solidFill>
                  </a:rPr>
                  <a:t>Path 2b: </a:t>
                </a:r>
                <a14:m>
                  <m:oMath xmlns:m="http://schemas.openxmlformats.org/officeDocument/2006/math">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de-DE" sz="1400" i="1">
                            <a:solidFill>
                              <a:schemeClr val="tx2"/>
                            </a:solidFill>
                            <a:latin typeface="Cambria Math" panose="02040503050406030204" pitchFamily="18" charset="0"/>
                          </a:rPr>
                          <m:t>2</m:t>
                        </m:r>
                        <m:r>
                          <a:rPr lang="de-DE" sz="1400" b="0" i="1" smtClean="0">
                            <a:solidFill>
                              <a:schemeClr val="tx2"/>
                            </a:solidFill>
                            <a:latin typeface="Cambria Math" panose="02040503050406030204" pitchFamily="18" charset="0"/>
                          </a:rPr>
                          <m:t>2</m:t>
                        </m:r>
                      </m:sub>
                    </m:sSub>
                    <m:r>
                      <a:rPr lang="ar-AE" sz="1400" i="1">
                        <a:solidFill>
                          <a:schemeClr val="tx2"/>
                        </a:solidFill>
                        <a:latin typeface="Cambria Math"/>
                      </a:rPr>
                      <m:t>∗</m:t>
                    </m:r>
                    <m:r>
                      <a:rPr lang="de-DE" sz="1400" i="1">
                        <a:solidFill>
                          <a:schemeClr val="tx2"/>
                        </a:solidFill>
                        <a:latin typeface="Cambria Math" panose="02040503050406030204" pitchFamily="18" charset="0"/>
                      </a:rPr>
                      <m:t>1</m:t>
                    </m:r>
                    <m:r>
                      <a:rPr lang="de-DE" sz="1400" i="1">
                        <a:solidFill>
                          <a:schemeClr val="tx2"/>
                        </a:solidFill>
                        <a:latin typeface="Cambria Math" panose="02040503050406030204" pitchFamily="18" charset="0"/>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de-DE" sz="1400" i="1">
                            <a:solidFill>
                              <a:schemeClr val="tx2"/>
                            </a:solidFill>
                            <a:latin typeface="Cambria Math" panose="02040503050406030204" pitchFamily="18" charset="0"/>
                          </a:rPr>
                          <m:t>2</m:t>
                        </m:r>
                        <m:r>
                          <a:rPr lang="de-DE" sz="1400" b="0" i="1" smtClean="0">
                            <a:solidFill>
                              <a:schemeClr val="tx2"/>
                            </a:solidFill>
                            <a:latin typeface="Cambria Math" panose="02040503050406030204" pitchFamily="18" charset="0"/>
                          </a:rPr>
                          <m:t>2</m:t>
                        </m:r>
                      </m:sub>
                    </m:sSub>
                  </m:oMath>
                </a14:m>
                <a:endParaRPr lang="ar-AE" sz="1400" dirty="0"/>
              </a:p>
              <a:p>
                <a:pPr>
                  <a:defRPr/>
                </a:pPr>
                <a:r>
                  <a:rPr lang="de-DE" sz="1400" dirty="0">
                    <a:solidFill>
                      <a:schemeClr val="accent3">
                        <a:lumMod val="50000"/>
                      </a:schemeClr>
                    </a:solidFill>
                  </a:rPr>
                  <a:t>Path 3a: </a:t>
                </a:r>
                <a14:m>
                  <m:oMath xmlns:m="http://schemas.openxmlformats.org/officeDocument/2006/math">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de-DE" sz="1400" b="0" i="1" smtClean="0">
                            <a:solidFill>
                              <a:schemeClr val="accent3">
                                <a:lumMod val="50000"/>
                              </a:schemeClr>
                            </a:solidFill>
                            <a:latin typeface="Cambria Math" panose="02040503050406030204" pitchFamily="18" charset="0"/>
                          </a:rPr>
                          <m:t>2</m:t>
                        </m:r>
                        <m:r>
                          <a:rPr lang="ar-AE" sz="1400" b="0" i="1">
                            <a:solidFill>
                              <a:schemeClr val="accent3">
                                <a:lumMod val="50000"/>
                              </a:schemeClr>
                            </a:solidFill>
                            <a:latin typeface="Cambria Math"/>
                          </a:rPr>
                          <m:t>1</m:t>
                        </m:r>
                      </m:sub>
                    </m:sSub>
                    <m:r>
                      <a:rPr lang="ar-AE" sz="1400" b="0" i="1">
                        <a:solidFill>
                          <a:schemeClr val="accent3">
                            <a:lumMod val="50000"/>
                          </a:schemeClr>
                        </a:solidFill>
                        <a:latin typeface="Cambria Math"/>
                      </a:rPr>
                      <m:t>∗</m:t>
                    </m:r>
                    <m:r>
                      <a:rPr lang="de-DE" sz="1400" b="0" i="1" smtClean="0">
                        <a:solidFill>
                          <a:schemeClr val="accent3">
                            <a:lumMod val="50000"/>
                          </a:schemeClr>
                        </a:solidFill>
                        <a:latin typeface="Cambria Math" panose="02040503050406030204" pitchFamily="18" charset="0"/>
                      </a:rPr>
                      <m:t>1</m:t>
                    </m:r>
                    <m:r>
                      <a:rPr lang="de-DE" sz="1400" b="0" i="1" smtClean="0">
                        <a:solidFill>
                          <a:schemeClr val="accent3">
                            <a:lumMod val="50000"/>
                          </a:schemeClr>
                        </a:solidFill>
                        <a:latin typeface="Cambria Math" panose="02040503050406030204" pitchFamily="18" charset="0"/>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de-DE" sz="1400" b="0" i="1" smtClean="0">
                            <a:solidFill>
                              <a:schemeClr val="accent3">
                                <a:lumMod val="50000"/>
                              </a:schemeClr>
                            </a:solidFill>
                            <a:latin typeface="Cambria Math" panose="02040503050406030204" pitchFamily="18" charset="0"/>
                          </a:rPr>
                          <m:t>2</m:t>
                        </m:r>
                        <m:r>
                          <a:rPr lang="ar-AE" sz="1400" b="0" i="1">
                            <a:solidFill>
                              <a:schemeClr val="accent3">
                                <a:lumMod val="50000"/>
                              </a:schemeClr>
                            </a:solidFill>
                            <a:latin typeface="Cambria Math"/>
                          </a:rPr>
                          <m:t>1</m:t>
                        </m:r>
                      </m:sub>
                    </m:sSub>
                  </m:oMath>
                </a14:m>
                <a:r>
                  <a:rPr lang="de-DE" sz="1400" dirty="0"/>
                  <a:t>; </a:t>
                </a:r>
                <a:r>
                  <a:rPr lang="de-DE" sz="1400" dirty="0">
                    <a:solidFill>
                      <a:schemeClr val="accent3">
                        <a:lumMod val="50000"/>
                      </a:schemeClr>
                    </a:solidFill>
                  </a:rPr>
                  <a:t>Path 3b: </a:t>
                </a:r>
                <a14:m>
                  <m:oMath xmlns:m="http://schemas.openxmlformats.org/officeDocument/2006/math">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de-DE" sz="1400" i="1">
                            <a:solidFill>
                              <a:schemeClr val="accent3">
                                <a:lumMod val="50000"/>
                              </a:schemeClr>
                            </a:solidFill>
                            <a:latin typeface="Cambria Math" panose="02040503050406030204" pitchFamily="18" charset="0"/>
                          </a:rPr>
                          <m:t>2</m:t>
                        </m:r>
                        <m:r>
                          <a:rPr lang="de-DE" sz="1400" b="0" i="1" smtClean="0">
                            <a:solidFill>
                              <a:schemeClr val="accent3">
                                <a:lumMod val="50000"/>
                              </a:schemeClr>
                            </a:solidFill>
                            <a:latin typeface="Cambria Math" panose="02040503050406030204" pitchFamily="18" charset="0"/>
                          </a:rPr>
                          <m:t>2</m:t>
                        </m:r>
                      </m:sub>
                    </m:sSub>
                    <m:r>
                      <a:rPr lang="ar-AE" sz="1400" i="1">
                        <a:solidFill>
                          <a:schemeClr val="accent3">
                            <a:lumMod val="50000"/>
                          </a:schemeClr>
                        </a:solidFill>
                        <a:latin typeface="Cambria Math"/>
                      </a:rPr>
                      <m:t>∗</m:t>
                    </m:r>
                    <m:r>
                      <a:rPr lang="de-DE" sz="1400" i="1">
                        <a:solidFill>
                          <a:schemeClr val="accent3">
                            <a:lumMod val="50000"/>
                          </a:schemeClr>
                        </a:solidFill>
                        <a:latin typeface="Cambria Math" panose="02040503050406030204" pitchFamily="18" charset="0"/>
                      </a:rPr>
                      <m:t>1</m:t>
                    </m:r>
                    <m:r>
                      <a:rPr lang="de-DE" sz="1400" i="1">
                        <a:solidFill>
                          <a:schemeClr val="accent3">
                            <a:lumMod val="50000"/>
                          </a:schemeClr>
                        </a:solidFill>
                        <a:latin typeface="Cambria Math" panose="02040503050406030204" pitchFamily="18" charset="0"/>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de-DE" sz="1400" i="1">
                            <a:solidFill>
                              <a:schemeClr val="accent3">
                                <a:lumMod val="50000"/>
                              </a:schemeClr>
                            </a:solidFill>
                            <a:latin typeface="Cambria Math" panose="02040503050406030204" pitchFamily="18" charset="0"/>
                          </a:rPr>
                          <m:t>2</m:t>
                        </m:r>
                        <m:r>
                          <a:rPr lang="de-DE" sz="1400" b="0" i="1" smtClean="0">
                            <a:solidFill>
                              <a:schemeClr val="accent3">
                                <a:lumMod val="50000"/>
                              </a:schemeClr>
                            </a:solidFill>
                            <a:latin typeface="Cambria Math" panose="02040503050406030204" pitchFamily="18" charset="0"/>
                          </a:rPr>
                          <m:t>2</m:t>
                        </m:r>
                      </m:sub>
                    </m:sSub>
                  </m:oMath>
                </a14:m>
                <a:endParaRPr lang="ar-AE" sz="1400" dirty="0"/>
              </a:p>
              <a:p>
                <a:pPr>
                  <a:defRPr/>
                </a:pPr>
                <a:endParaRPr lang="ar-AE" sz="1400" dirty="0"/>
              </a:p>
              <a:p>
                <a:pPr>
                  <a:defRPr/>
                </a:pPr>
                <a:r>
                  <a:rPr lang="de-DE" sz="1400" b="1" dirty="0"/>
                  <a:t>3. </a:t>
                </a:r>
                <a:r>
                  <a:rPr lang="de-DE" sz="1400" b="1" dirty="0" err="1"/>
                  <a:t>Sum</a:t>
                </a:r>
                <a:r>
                  <a:rPr lang="de-DE" sz="1400" b="1" dirty="0"/>
                  <a:t> </a:t>
                </a:r>
                <a:r>
                  <a:rPr lang="de-DE" sz="1400" b="1" dirty="0" err="1"/>
                  <a:t>over</a:t>
                </a:r>
                <a:r>
                  <a:rPr lang="de-DE" sz="1400" b="1" dirty="0"/>
                  <a:t> all different </a:t>
                </a:r>
                <a:r>
                  <a:rPr lang="de-DE" sz="1400" b="1" dirty="0" err="1"/>
                  <a:t>compound</a:t>
                </a:r>
                <a:r>
                  <a:rPr lang="de-DE" sz="1400" b="1" dirty="0"/>
                  <a:t> </a:t>
                </a:r>
                <a:r>
                  <a:rPr lang="de-DE" sz="1400" b="1" dirty="0" err="1"/>
                  <a:t>paths</a:t>
                </a:r>
                <a:r>
                  <a:rPr lang="de-DE" sz="1400" b="1" dirty="0"/>
                  <a:t>. </a:t>
                </a:r>
                <a:r>
                  <a:rPr lang="de-DE" sz="1400" b="1" dirty="0" err="1"/>
                  <a:t>Compound</a:t>
                </a:r>
                <a:r>
                  <a:rPr lang="de-DE" sz="1400" b="1" dirty="0"/>
                  <a:t> </a:t>
                </a:r>
                <a:r>
                  <a:rPr lang="de-DE" sz="1400" b="1" dirty="0" err="1"/>
                  <a:t>paths</a:t>
                </a:r>
                <a:r>
                  <a:rPr lang="de-DE" sz="1400" b="1" dirty="0"/>
                  <a:t> </a:t>
                </a:r>
                <a:r>
                  <a:rPr lang="de-DE" sz="1400" b="1" dirty="0" err="1"/>
                  <a:t>are</a:t>
                </a:r>
                <a:r>
                  <a:rPr lang="de-DE" sz="1400" b="1" dirty="0"/>
                  <a:t> </a:t>
                </a:r>
                <a:r>
                  <a:rPr lang="de-DE" sz="1400" b="1" dirty="0" err="1"/>
                  <a:t>considered</a:t>
                </a:r>
                <a:r>
                  <a:rPr lang="de-DE" sz="1400" b="1" dirty="0"/>
                  <a:t> different </a:t>
                </a:r>
                <a:r>
                  <a:rPr lang="de-DE" sz="1400" b="1" dirty="0" err="1"/>
                  <a:t>if</a:t>
                </a:r>
                <a:r>
                  <a:rPr lang="de-DE" sz="1400" b="1" dirty="0"/>
                  <a:t> </a:t>
                </a:r>
                <a:r>
                  <a:rPr lang="de-DE" sz="1400" b="1" dirty="0" err="1"/>
                  <a:t>they</a:t>
                </a:r>
                <a:r>
                  <a:rPr lang="de-DE" sz="1400" b="1" dirty="0"/>
                  <a:t> </a:t>
                </a:r>
                <a:r>
                  <a:rPr lang="de-DE" sz="1400" b="1" dirty="0" err="1"/>
                  <a:t>contain</a:t>
                </a:r>
                <a:r>
                  <a:rPr lang="de-DE" sz="1400" b="1" dirty="0"/>
                  <a:t> a) different </a:t>
                </a:r>
                <a:r>
                  <a:rPr lang="de-DE" sz="1400" b="1" dirty="0" err="1"/>
                  <a:t>parameters</a:t>
                </a:r>
                <a:r>
                  <a:rPr lang="de-DE" sz="1400" b="1" dirty="0"/>
                  <a:t> </a:t>
                </a:r>
                <a:r>
                  <a:rPr lang="de-DE" sz="1400" b="1" dirty="0" err="1"/>
                  <a:t>or</a:t>
                </a:r>
                <a:r>
                  <a:rPr lang="de-DE" sz="1400" b="1" dirty="0"/>
                  <a:t> b) same </a:t>
                </a:r>
                <a:r>
                  <a:rPr lang="de-DE" sz="1400" b="1" dirty="0" err="1"/>
                  <a:t>parameters</a:t>
                </a:r>
                <a:r>
                  <a:rPr lang="de-DE" sz="1400" b="1" dirty="0"/>
                  <a:t> in a different </a:t>
                </a:r>
                <a:r>
                  <a:rPr lang="de-DE" sz="1400" b="1" dirty="0" err="1"/>
                  <a:t>order</a:t>
                </a:r>
                <a:r>
                  <a:rPr lang="de-DE" sz="1400" b="1" dirty="0"/>
                  <a:t>!</a:t>
                </a:r>
                <a:endParaRPr lang="de-DE" dirty="0"/>
              </a:p>
              <a:p>
                <a:pPr>
                  <a:defRPr/>
                </a:pPr>
                <a:r>
                  <a:rPr lang="de-DE" sz="1400" b="0" dirty="0" err="1"/>
                  <a:t>Sum</a:t>
                </a:r>
                <a:r>
                  <a:rPr lang="de-DE" sz="1400" b="0" dirty="0"/>
                  <a:t> </a:t>
                </a:r>
                <a:r>
                  <a:rPr lang="de-DE" sz="1400" b="0" dirty="0" err="1"/>
                  <a:t>over</a:t>
                </a:r>
                <a:r>
                  <a:rPr lang="de-DE" sz="1400" b="0" dirty="0"/>
                  <a:t> all </a:t>
                </a:r>
                <a:r>
                  <a:rPr lang="de-DE" sz="1400" b="0" dirty="0" err="1"/>
                  <a:t>paths</a:t>
                </a:r>
                <a:r>
                  <a:rPr lang="de-DE" sz="1400" b="0" dirty="0"/>
                  <a:t>: </a:t>
                </a:r>
                <a14:m>
                  <m:oMath xmlns:m="http://schemas.openxmlformats.org/officeDocument/2006/math">
                    <m:r>
                      <a:rPr lang="de-DE" sz="1400" b="0" i="1">
                        <a:latin typeface="Cambria Math"/>
                      </a:rPr>
                      <m:t>𝑉𝑎𝑟</m:t>
                    </m:r>
                    <m:d>
                      <m:dPr>
                        <m:ctrlPr>
                          <a:rPr lang="ar-AE" sz="1400" i="1">
                            <a:latin typeface="Cambria Math" panose="02040503050406030204" pitchFamily="18" charset="0"/>
                            <a:ea typeface="Cambria Math"/>
                            <a:cs typeface="Cambria Math"/>
                          </a:rPr>
                        </m:ctrlPr>
                      </m:dPr>
                      <m:e>
                        <m:r>
                          <a:rPr lang="de-DE" sz="1400" b="0" i="1" smtClean="0">
                            <a:latin typeface="Cambria Math" panose="02040503050406030204" pitchFamily="18" charset="0"/>
                            <a:ea typeface="Cambria Math"/>
                            <a:cs typeface="Cambria Math"/>
                          </a:rPr>
                          <m:t>𝑌</m:t>
                        </m:r>
                      </m:e>
                    </m:d>
                    <m:r>
                      <a:rPr lang="ar-AE" sz="1400" b="0" i="1">
                        <a:latin typeface="Cambria Math"/>
                      </a:rPr>
                      <m:t>=</m:t>
                    </m:r>
                    <m:sSubSup>
                      <m:sSubSupPr>
                        <m:ctrlPr>
                          <a:rPr lang="ar-AE" sz="1400" i="1">
                            <a:solidFill>
                              <a:srgbClr val="C00000"/>
                            </a:solidFill>
                            <a:latin typeface="Cambria Math" panose="02040503050406030204" pitchFamily="18" charset="0"/>
                          </a:rPr>
                        </m:ctrlPr>
                      </m:sSubSupPr>
                      <m:e>
                        <m:r>
                          <a:rPr lang="de-DE" sz="1400" b="0" i="1" smtClean="0">
                            <a:solidFill>
                              <a:srgbClr val="C00000"/>
                            </a:solidFill>
                            <a:latin typeface="Cambria Math" panose="02040503050406030204" pitchFamily="18" charset="0"/>
                          </a:rPr>
                          <m:t>𝑎</m:t>
                        </m:r>
                      </m:e>
                      <m:sub>
                        <m:r>
                          <a:rPr lang="de-DE" sz="1400" b="0" i="1" smtClean="0">
                            <a:solidFill>
                              <a:srgbClr val="C00000"/>
                            </a:solidFill>
                            <a:latin typeface="Cambria Math" panose="02040503050406030204" pitchFamily="18" charset="0"/>
                          </a:rPr>
                          <m:t>12</m:t>
                        </m:r>
                      </m:sub>
                      <m:sup>
                        <m:r>
                          <a:rPr lang="de-DE" sz="1400" b="0" i="1" smtClean="0">
                            <a:solidFill>
                              <a:srgbClr val="C00000"/>
                            </a:solidFill>
                            <a:latin typeface="Cambria Math" panose="02040503050406030204" pitchFamily="18" charset="0"/>
                          </a:rPr>
                          <m:t>2</m:t>
                        </m:r>
                      </m:sup>
                    </m:sSubSup>
                    <m:r>
                      <a:rPr lang="ar-AE" sz="1400" b="0" i="1">
                        <a:solidFill>
                          <a:schemeClr val="tx2"/>
                        </a:solidFill>
                        <a:latin typeface="Cambria Math"/>
                      </a:rPr>
                      <m:t>+</m:t>
                    </m:r>
                    <m:sSubSup>
                      <m:sSubSupPr>
                        <m:ctrlPr>
                          <a:rPr lang="ar-AE" sz="1400" i="1" smtClean="0">
                            <a:solidFill>
                              <a:schemeClr val="accent1"/>
                            </a:solidFill>
                            <a:latin typeface="Cambria Math" panose="02040503050406030204" pitchFamily="18" charset="0"/>
                          </a:rPr>
                        </m:ctrlPr>
                      </m:sSubSupPr>
                      <m:e>
                        <m:r>
                          <a:rPr lang="de-DE" sz="1400" b="0" i="1" smtClean="0">
                            <a:solidFill>
                              <a:schemeClr val="accent1"/>
                            </a:solidFill>
                            <a:latin typeface="Cambria Math" panose="02040503050406030204" pitchFamily="18" charset="0"/>
                          </a:rPr>
                          <m:t>𝑐</m:t>
                        </m:r>
                      </m:e>
                      <m:sub>
                        <m:r>
                          <a:rPr lang="de-DE" sz="1400" b="0" i="1" smtClean="0">
                            <a:solidFill>
                              <a:schemeClr val="accent1"/>
                            </a:solidFill>
                            <a:latin typeface="Cambria Math" panose="02040503050406030204" pitchFamily="18" charset="0"/>
                          </a:rPr>
                          <m:t>12</m:t>
                        </m:r>
                      </m:sub>
                      <m:sup>
                        <m:r>
                          <a:rPr lang="de-DE" sz="1400" b="0" i="1" smtClean="0">
                            <a:solidFill>
                              <a:schemeClr val="accent1"/>
                            </a:solidFill>
                            <a:latin typeface="Cambria Math" panose="02040503050406030204" pitchFamily="18" charset="0"/>
                          </a:rPr>
                          <m:t>2</m:t>
                        </m:r>
                      </m:sup>
                    </m:sSubSup>
                    <m:r>
                      <a:rPr lang="ar-AE" sz="1400" b="0" i="1" smtClean="0">
                        <a:solidFill>
                          <a:schemeClr val="accent3">
                            <a:lumMod val="75000"/>
                          </a:schemeClr>
                        </a:solidFill>
                        <a:latin typeface="Cambria Math"/>
                      </a:rPr>
                      <m:t>+</m:t>
                    </m:r>
                    <m:sSubSup>
                      <m:sSubSupPr>
                        <m:ctrlPr>
                          <a:rPr lang="ar-AE" sz="1400" i="1">
                            <a:solidFill>
                              <a:schemeClr val="accent3">
                                <a:lumMod val="75000"/>
                              </a:schemeClr>
                            </a:solidFill>
                            <a:latin typeface="Cambria Math" panose="02040503050406030204" pitchFamily="18" charset="0"/>
                          </a:rPr>
                        </m:ctrlPr>
                      </m:sSubSupPr>
                      <m:e>
                        <m:r>
                          <a:rPr lang="de-DE" sz="1400" b="0" i="1" smtClean="0">
                            <a:solidFill>
                              <a:schemeClr val="accent3">
                                <a:lumMod val="75000"/>
                              </a:schemeClr>
                            </a:solidFill>
                            <a:latin typeface="Cambria Math" panose="02040503050406030204" pitchFamily="18" charset="0"/>
                          </a:rPr>
                          <m:t>𝑒</m:t>
                        </m:r>
                      </m:e>
                      <m:sub>
                        <m:r>
                          <a:rPr lang="de-DE" sz="1400" b="0" i="1" smtClean="0">
                            <a:solidFill>
                              <a:schemeClr val="accent3">
                                <a:lumMod val="75000"/>
                              </a:schemeClr>
                            </a:solidFill>
                            <a:latin typeface="Cambria Math" panose="02040503050406030204" pitchFamily="18" charset="0"/>
                          </a:rPr>
                          <m:t>12</m:t>
                        </m:r>
                      </m:sub>
                      <m:sup>
                        <m:r>
                          <a:rPr lang="de-DE" sz="1400" b="0" i="1" smtClean="0">
                            <a:solidFill>
                              <a:schemeClr val="accent3">
                                <a:lumMod val="75000"/>
                              </a:schemeClr>
                            </a:solidFill>
                            <a:latin typeface="Cambria Math" panose="02040503050406030204" pitchFamily="18" charset="0"/>
                          </a:rPr>
                          <m:t>2</m:t>
                        </m:r>
                      </m:sup>
                    </m:sSubSup>
                    <m:r>
                      <a:rPr lang="de-DE" sz="1400" b="0" i="1" smtClean="0">
                        <a:solidFill>
                          <a:srgbClr val="C00000"/>
                        </a:solidFill>
                        <a:latin typeface="Cambria Math" panose="02040503050406030204" pitchFamily="18" charset="0"/>
                      </a:rPr>
                      <m:t>+</m:t>
                    </m:r>
                    <m:sSubSup>
                      <m:sSubSupPr>
                        <m:ctrlPr>
                          <a:rPr lang="ar-AE" sz="1400" i="1">
                            <a:solidFill>
                              <a:srgbClr val="C00000"/>
                            </a:solidFill>
                            <a:latin typeface="Cambria Math" panose="02040503050406030204" pitchFamily="18" charset="0"/>
                          </a:rPr>
                        </m:ctrlPr>
                      </m:sSubSupPr>
                      <m:e>
                        <m:r>
                          <a:rPr lang="de-DE" sz="1400" b="0" i="1" smtClean="0">
                            <a:solidFill>
                              <a:srgbClr val="C00000"/>
                            </a:solidFill>
                            <a:latin typeface="Cambria Math" panose="02040503050406030204" pitchFamily="18" charset="0"/>
                          </a:rPr>
                          <m:t>𝑎</m:t>
                        </m:r>
                      </m:e>
                      <m:sub>
                        <m:r>
                          <a:rPr lang="de-DE" sz="1400" b="0" i="1" smtClean="0">
                            <a:solidFill>
                              <a:srgbClr val="C00000"/>
                            </a:solidFill>
                            <a:latin typeface="Cambria Math" panose="02040503050406030204" pitchFamily="18" charset="0"/>
                          </a:rPr>
                          <m:t>22</m:t>
                        </m:r>
                      </m:sub>
                      <m:sup>
                        <m:r>
                          <a:rPr lang="de-DE" sz="1400" b="0" i="1" smtClean="0">
                            <a:solidFill>
                              <a:srgbClr val="C00000"/>
                            </a:solidFill>
                            <a:latin typeface="Cambria Math" panose="02040503050406030204" pitchFamily="18" charset="0"/>
                          </a:rPr>
                          <m:t>2</m:t>
                        </m:r>
                      </m:sup>
                    </m:sSubSup>
                    <m:r>
                      <a:rPr lang="de-DE" sz="1400" b="0" i="1" smtClean="0">
                        <a:solidFill>
                          <a:schemeClr val="accent1"/>
                        </a:solidFill>
                        <a:latin typeface="Cambria Math" panose="02040503050406030204" pitchFamily="18" charset="0"/>
                      </a:rPr>
                      <m:t>+</m:t>
                    </m:r>
                    <m:sSubSup>
                      <m:sSubSupPr>
                        <m:ctrlPr>
                          <a:rPr lang="ar-AE" sz="1400" i="1">
                            <a:solidFill>
                              <a:schemeClr val="accent1"/>
                            </a:solidFill>
                            <a:latin typeface="Cambria Math" panose="02040503050406030204" pitchFamily="18" charset="0"/>
                          </a:rPr>
                        </m:ctrlPr>
                      </m:sSubSupPr>
                      <m:e>
                        <m:r>
                          <a:rPr lang="de-DE" sz="1400" b="0" i="1" smtClean="0">
                            <a:solidFill>
                              <a:schemeClr val="accent1"/>
                            </a:solidFill>
                            <a:latin typeface="Cambria Math" panose="02040503050406030204" pitchFamily="18" charset="0"/>
                          </a:rPr>
                          <m:t>𝑐</m:t>
                        </m:r>
                      </m:e>
                      <m:sub>
                        <m:r>
                          <a:rPr lang="de-DE" sz="1400" b="0" i="1" smtClean="0">
                            <a:solidFill>
                              <a:schemeClr val="accent1"/>
                            </a:solidFill>
                            <a:latin typeface="Cambria Math" panose="02040503050406030204" pitchFamily="18" charset="0"/>
                          </a:rPr>
                          <m:t>22</m:t>
                        </m:r>
                      </m:sub>
                      <m:sup>
                        <m:r>
                          <a:rPr lang="de-DE" sz="1400" b="0" i="1" smtClean="0">
                            <a:solidFill>
                              <a:schemeClr val="accent1"/>
                            </a:solidFill>
                            <a:latin typeface="Cambria Math" panose="02040503050406030204" pitchFamily="18" charset="0"/>
                          </a:rPr>
                          <m:t>2</m:t>
                        </m:r>
                      </m:sup>
                    </m:sSubSup>
                    <m:r>
                      <a:rPr lang="de-DE" sz="1400" b="0" i="1" smtClean="0">
                        <a:solidFill>
                          <a:schemeClr val="accent3">
                            <a:lumMod val="75000"/>
                          </a:schemeClr>
                        </a:solidFill>
                        <a:latin typeface="Cambria Math" panose="02040503050406030204" pitchFamily="18" charset="0"/>
                      </a:rPr>
                      <m:t>+</m:t>
                    </m:r>
                    <m:sSubSup>
                      <m:sSubSupPr>
                        <m:ctrlPr>
                          <a:rPr lang="ar-AE" sz="1400" i="1">
                            <a:solidFill>
                              <a:schemeClr val="accent3">
                                <a:lumMod val="75000"/>
                              </a:schemeClr>
                            </a:solidFill>
                            <a:latin typeface="Cambria Math" panose="02040503050406030204" pitchFamily="18" charset="0"/>
                          </a:rPr>
                        </m:ctrlPr>
                      </m:sSubSupPr>
                      <m:e>
                        <m:r>
                          <a:rPr lang="de-DE" sz="1400" b="0" i="1" smtClean="0">
                            <a:solidFill>
                              <a:schemeClr val="accent3">
                                <a:lumMod val="75000"/>
                              </a:schemeClr>
                            </a:solidFill>
                            <a:latin typeface="Cambria Math" panose="02040503050406030204" pitchFamily="18" charset="0"/>
                          </a:rPr>
                          <m:t>𝑒</m:t>
                        </m:r>
                      </m:e>
                      <m:sub>
                        <m:r>
                          <a:rPr lang="de-DE" sz="1400" b="0" i="1" smtClean="0">
                            <a:solidFill>
                              <a:schemeClr val="accent3">
                                <a:lumMod val="75000"/>
                              </a:schemeClr>
                            </a:solidFill>
                            <a:latin typeface="Cambria Math" panose="02040503050406030204" pitchFamily="18" charset="0"/>
                          </a:rPr>
                          <m:t>22</m:t>
                        </m:r>
                      </m:sub>
                      <m:sup>
                        <m:r>
                          <a:rPr lang="de-DE" sz="1400" b="0" i="1" smtClean="0">
                            <a:solidFill>
                              <a:schemeClr val="accent3">
                                <a:lumMod val="75000"/>
                              </a:schemeClr>
                            </a:solidFill>
                            <a:latin typeface="Cambria Math" panose="02040503050406030204" pitchFamily="18" charset="0"/>
                          </a:rPr>
                          <m:t>2</m:t>
                        </m:r>
                      </m:sup>
                    </m:sSubSup>
                  </m:oMath>
                </a14:m>
                <a:endParaRPr lang="de-DE" sz="1400" i="1"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95299" y="1074502"/>
                <a:ext cx="8915938" cy="4634667"/>
              </a:xfrm>
              <a:prstGeom prst="rect">
                <a:avLst/>
              </a:prstGeom>
              <a:blipFill>
                <a:blip r:embed="rId2"/>
                <a:stretch>
                  <a:fillRect l="-205" t="-131" b="-394"/>
                </a:stretch>
              </a:blipFill>
            </p:spPr>
            <p:txBody>
              <a:bodyPr/>
              <a:lstStyle/>
              <a:p>
                <a:r>
                  <a:rPr lang="de-DE">
                    <a:noFill/>
                  </a:rPr>
                  <a:t> </a:t>
                </a:r>
              </a:p>
            </p:txBody>
          </p:sp>
        </mc:Fallback>
      </mc:AlternateContent>
      <p:grpSp>
        <p:nvGrpSpPr>
          <p:cNvPr id="8" name="Group 4"/>
          <p:cNvGrpSpPr>
            <a:grpSpLocks noChangeAspect="1"/>
          </p:cNvGrpSpPr>
          <p:nvPr/>
        </p:nvGrpSpPr>
        <p:grpSpPr bwMode="auto">
          <a:xfrm>
            <a:off x="6366832" y="1074503"/>
            <a:ext cx="3002592" cy="1562409"/>
            <a:chOff x="0" y="273"/>
            <a:chExt cx="6903" cy="3592"/>
          </a:xfrm>
          <a:solidFill>
            <a:schemeClr val="bg1"/>
          </a:solidFill>
        </p:grpSpPr>
        <p:sp>
          <p:nvSpPr>
            <p:cNvPr id="9" name="AutoShape 3"/>
            <p:cNvSpPr>
              <a:spLocks noChangeAspect="1" noChangeArrowheads="1" noTextEdit="1"/>
            </p:cNvSpPr>
            <p:nvPr/>
          </p:nvSpPr>
          <p:spPr bwMode="auto">
            <a:xfrm>
              <a:off x="0" y="551"/>
              <a:ext cx="6240" cy="3218"/>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 name="Picture 5"/>
            <p:cNvPicPr>
              <a:picLocks noChangeAspect="1" noChangeArrowheads="1"/>
            </p:cNvPicPr>
            <p:nvPr/>
          </p:nvPicPr>
          <p:blipFill>
            <a:blip r:embed="rId3"/>
            <a:srcRect t="43774" r="49602" b="-1"/>
            <a:stretch/>
          </p:blipFill>
          <p:spPr bwMode="auto">
            <a:xfrm>
              <a:off x="663" y="273"/>
              <a:ext cx="6240" cy="3592"/>
            </a:xfrm>
            <a:prstGeom prst="rect">
              <a:avLst/>
            </a:prstGeom>
            <a:grpFill/>
            <a:ln>
              <a:noFill/>
            </a:ln>
          </p:spPr>
        </p:pic>
      </p:grpSp>
      <p:cxnSp>
        <p:nvCxnSpPr>
          <p:cNvPr id="3" name="Gerade Verbindung mit Pfeil 2"/>
          <p:cNvCxnSpPr>
            <a:cxnSpLocks/>
          </p:cNvCxnSpPr>
          <p:nvPr/>
        </p:nvCxnSpPr>
        <p:spPr bwMode="auto">
          <a:xfrm flipH="1" flipV="1">
            <a:off x="8301787" y="1412776"/>
            <a:ext cx="246606" cy="7283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Gerade Verbindung mit Pfeil 10"/>
          <p:cNvCxnSpPr>
            <a:cxnSpLocks/>
          </p:cNvCxnSpPr>
          <p:nvPr/>
        </p:nvCxnSpPr>
        <p:spPr bwMode="auto">
          <a:xfrm>
            <a:off x="8256940" y="1443026"/>
            <a:ext cx="254084" cy="7352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p:cNvCxnSpPr>
            <a:cxnSpLocks/>
          </p:cNvCxnSpPr>
          <p:nvPr/>
        </p:nvCxnSpPr>
        <p:spPr bwMode="auto">
          <a:xfrm flipV="1">
            <a:off x="8552057" y="1427901"/>
            <a:ext cx="144016" cy="71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bwMode="auto">
          <a:xfrm flipH="1">
            <a:off x="8552057" y="1443026"/>
            <a:ext cx="9559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cxnSpLocks/>
          </p:cNvCxnSpPr>
          <p:nvPr/>
        </p:nvCxnSpPr>
        <p:spPr bwMode="auto">
          <a:xfrm flipH="1" flipV="1">
            <a:off x="7806002" y="1340768"/>
            <a:ext cx="747399" cy="7852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a:cxnSpLocks/>
          </p:cNvCxnSpPr>
          <p:nvPr/>
        </p:nvCxnSpPr>
        <p:spPr bwMode="auto">
          <a:xfrm>
            <a:off x="7723936" y="1412776"/>
            <a:ext cx="757456" cy="71322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70816794"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cxnSp>
        <p:nvCxnSpPr>
          <p:cNvPr id="18" name="Gerade Verbindung mit Pfeil 17">
            <a:extLst>
              <a:ext uri="{FF2B5EF4-FFF2-40B4-BE49-F238E27FC236}">
                <a16:creationId xmlns:a16="http://schemas.microsoft.com/office/drawing/2014/main" id="{CD0FBCC3-EA6F-4BBC-800F-A50E29E44321}"/>
              </a:ext>
            </a:extLst>
          </p:cNvPr>
          <p:cNvCxnSpPr>
            <a:cxnSpLocks/>
          </p:cNvCxnSpPr>
          <p:nvPr/>
        </p:nvCxnSpPr>
        <p:spPr bwMode="auto">
          <a:xfrm flipV="1">
            <a:off x="8624417" y="1484784"/>
            <a:ext cx="466991" cy="64807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1" name="Gerade Verbindung mit Pfeil 20">
            <a:extLst>
              <a:ext uri="{FF2B5EF4-FFF2-40B4-BE49-F238E27FC236}">
                <a16:creationId xmlns:a16="http://schemas.microsoft.com/office/drawing/2014/main" id="{ECA72BAA-932A-4219-9695-D849CB73056B}"/>
              </a:ext>
            </a:extLst>
          </p:cNvPr>
          <p:cNvCxnSpPr>
            <a:cxnSpLocks/>
          </p:cNvCxnSpPr>
          <p:nvPr/>
        </p:nvCxnSpPr>
        <p:spPr bwMode="auto">
          <a:xfrm flipH="1">
            <a:off x="8552057" y="1443027"/>
            <a:ext cx="459547" cy="6898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Gerade Verbindung mit Pfeil 26">
            <a:extLst>
              <a:ext uri="{FF2B5EF4-FFF2-40B4-BE49-F238E27FC236}">
                <a16:creationId xmlns:a16="http://schemas.microsoft.com/office/drawing/2014/main" id="{A0D3E391-9667-4C42-88DB-513FD2E1C3CD}"/>
              </a:ext>
            </a:extLst>
          </p:cNvPr>
          <p:cNvCxnSpPr>
            <a:cxnSpLocks/>
          </p:cNvCxnSpPr>
          <p:nvPr/>
        </p:nvCxnSpPr>
        <p:spPr bwMode="auto">
          <a:xfrm flipH="1" flipV="1">
            <a:off x="6969225" y="1360548"/>
            <a:ext cx="1512167" cy="8025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Gerade Verbindung mit Pfeil 29">
            <a:extLst>
              <a:ext uri="{FF2B5EF4-FFF2-40B4-BE49-F238E27FC236}">
                <a16:creationId xmlns:a16="http://schemas.microsoft.com/office/drawing/2014/main" id="{3DF37843-07A1-42FE-BAC1-771C9F826035}"/>
              </a:ext>
            </a:extLst>
          </p:cNvPr>
          <p:cNvCxnSpPr>
            <a:cxnSpLocks/>
          </p:cNvCxnSpPr>
          <p:nvPr/>
        </p:nvCxnSpPr>
        <p:spPr bwMode="auto">
          <a:xfrm>
            <a:off x="6964217" y="1419629"/>
            <a:ext cx="1459702" cy="7586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Gerade Verbindung mit Pfeil 32">
            <a:extLst>
              <a:ext uri="{FF2B5EF4-FFF2-40B4-BE49-F238E27FC236}">
                <a16:creationId xmlns:a16="http://schemas.microsoft.com/office/drawing/2014/main" id="{2E32AA1F-5D44-4FB0-A494-42D0AFEE17F2}"/>
              </a:ext>
            </a:extLst>
          </p:cNvPr>
          <p:cNvCxnSpPr>
            <a:cxnSpLocks/>
          </p:cNvCxnSpPr>
          <p:nvPr/>
        </p:nvCxnSpPr>
        <p:spPr bwMode="auto">
          <a:xfrm>
            <a:off x="7408405" y="1401270"/>
            <a:ext cx="1068161" cy="747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CBE4BE47-5D44-4165-8C23-75FCBB0784DA}"/>
              </a:ext>
            </a:extLst>
          </p:cNvPr>
          <p:cNvCxnSpPr>
            <a:cxnSpLocks/>
          </p:cNvCxnSpPr>
          <p:nvPr/>
        </p:nvCxnSpPr>
        <p:spPr bwMode="auto">
          <a:xfrm flipH="1" flipV="1">
            <a:off x="7453131" y="1340769"/>
            <a:ext cx="1071818" cy="800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07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62074"/>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34</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95298" y="1074501"/>
                <a:ext cx="8916333" cy="4631845"/>
              </a:xfrm>
              <a:prstGeom prst="rect">
                <a:avLst/>
              </a:prstGeom>
              <a:noFill/>
            </p:spPr>
            <p:txBody>
              <a:bodyPr wrap="square" rtlCol="0">
                <a:spAutoFit/>
              </a:bodyPr>
              <a:lstStyle/>
              <a:p>
                <a:pPr>
                  <a:defRPr/>
                </a:pPr>
                <a:r>
                  <a:rPr lang="de-DE" sz="1400" b="1" dirty="0" err="1"/>
                  <a:t>Covariance</a:t>
                </a:r>
                <a:r>
                  <a:rPr lang="de-DE" sz="1400" b="1" dirty="0"/>
                  <a:t> </a:t>
                </a:r>
                <a:r>
                  <a:rPr lang="de-DE" sz="1400" b="1" dirty="0" err="1"/>
                  <a:t>of</a:t>
                </a:r>
                <a:r>
                  <a:rPr lang="de-DE" sz="1400" b="1" dirty="0"/>
                  <a:t> X and Y</a:t>
                </a:r>
                <a:endParaRPr dirty="0"/>
              </a:p>
              <a:p>
                <a:pPr>
                  <a:defRPr/>
                </a:pPr>
                <a:endParaRPr lang="de-DE" sz="1400" b="1" dirty="0"/>
              </a:p>
              <a:p>
                <a:pPr>
                  <a:defRPr/>
                </a:pPr>
                <a:r>
                  <a:rPr lang="de-DE" sz="1400" b="1" dirty="0"/>
                  <a:t>1. </a:t>
                </a:r>
                <a:r>
                  <a:rPr lang="de-DE" sz="1400" b="1" dirty="0" err="1"/>
                  <a:t>Obtain</a:t>
                </a:r>
                <a:r>
                  <a:rPr lang="de-DE" sz="1400" b="1" dirty="0"/>
                  <a:t> a </a:t>
                </a:r>
                <a:r>
                  <a:rPr lang="de-DE" sz="1400" b="1" dirty="0" err="1"/>
                  <a:t>compound</a:t>
                </a:r>
                <a:r>
                  <a:rPr lang="de-DE" sz="1400" b="1" dirty="0"/>
                  <a:t> </a:t>
                </a:r>
                <a:r>
                  <a:rPr lang="de-DE" sz="1400" b="1" dirty="0" err="1"/>
                  <a:t>path</a:t>
                </a:r>
                <a:r>
                  <a:rPr lang="de-DE" sz="1400" b="1" dirty="0"/>
                  <a:t>:</a:t>
                </a:r>
                <a:endParaRPr dirty="0"/>
              </a:p>
              <a:p>
                <a:pPr marL="285750" indent="-285750">
                  <a:buFontTx/>
                  <a:buChar char="-"/>
                  <a:defRPr/>
                </a:pPr>
                <a:r>
                  <a:rPr lang="de-DE" sz="1400" dirty="0"/>
                  <a:t>Trace </a:t>
                </a:r>
                <a:r>
                  <a:rPr lang="de-DE" sz="1400" dirty="0" err="1"/>
                  <a:t>backwards</a:t>
                </a:r>
                <a:r>
                  <a:rPr lang="de-DE" sz="1400" dirty="0"/>
                  <a:t>, </a:t>
                </a:r>
                <a:r>
                  <a:rPr lang="de-DE" sz="1400" dirty="0" err="1"/>
                  <a:t>change</a:t>
                </a:r>
                <a:r>
                  <a:rPr lang="de-DE" sz="1400" dirty="0"/>
                  <a:t> at a </a:t>
                </a:r>
                <a:r>
                  <a:rPr lang="de-DE" sz="1400" dirty="0" err="1"/>
                  <a:t>two-headed</a:t>
                </a:r>
                <a:r>
                  <a:rPr lang="de-DE" sz="1400" dirty="0"/>
                  <a:t> </a:t>
                </a:r>
                <a:r>
                  <a:rPr lang="de-DE" sz="1400" dirty="0" err="1"/>
                  <a:t>arrow</a:t>
                </a:r>
                <a:r>
                  <a:rPr lang="de-DE" sz="1400" dirty="0"/>
                  <a:t>, </a:t>
                </a:r>
                <a:r>
                  <a:rPr lang="de-DE" sz="1400" dirty="0" err="1"/>
                  <a:t>then</a:t>
                </a:r>
                <a:r>
                  <a:rPr lang="de-DE" sz="1400" dirty="0"/>
                  <a:t> trace </a:t>
                </a:r>
                <a:r>
                  <a:rPr lang="de-DE" sz="1400" dirty="0" err="1"/>
                  <a:t>forwards</a:t>
                </a:r>
                <a:endParaRPr lang="de-DE" sz="1400" dirty="0"/>
              </a:p>
              <a:p>
                <a:pPr marL="285750" indent="-285750">
                  <a:buFontTx/>
                  <a:buChar char="-"/>
                  <a:defRPr/>
                </a:pPr>
                <a:r>
                  <a:rPr lang="de-DE" sz="1400" dirty="0"/>
                  <a:t>Never </a:t>
                </a:r>
                <a:r>
                  <a:rPr lang="de-DE" sz="1400" dirty="0" err="1"/>
                  <a:t>go</a:t>
                </a:r>
                <a:r>
                  <a:rPr lang="de-DE" sz="1400" dirty="0"/>
                  <a:t> </a:t>
                </a:r>
                <a:r>
                  <a:rPr lang="de-DE" sz="1400" dirty="0" err="1"/>
                  <a:t>forward</a:t>
                </a:r>
                <a:r>
                  <a:rPr lang="de-DE" sz="1400" dirty="0"/>
                  <a:t> and </a:t>
                </a:r>
                <a:r>
                  <a:rPr lang="de-DE" sz="1400" dirty="0" err="1"/>
                  <a:t>then</a:t>
                </a:r>
                <a:r>
                  <a:rPr lang="de-DE" sz="1400" dirty="0"/>
                  <a:t> </a:t>
                </a:r>
                <a:r>
                  <a:rPr lang="de-DE" sz="1400" dirty="0" err="1"/>
                  <a:t>backward</a:t>
                </a:r>
                <a:endParaRPr lang="de-DE" sz="1400" dirty="0"/>
              </a:p>
              <a:p>
                <a:pPr marL="285750" indent="-285750">
                  <a:buFontTx/>
                  <a:buChar char="-"/>
                  <a:defRPr/>
                </a:pPr>
                <a:r>
                  <a:rPr lang="de-DE" sz="1400" dirty="0"/>
                  <a:t>Never pass out </a:t>
                </a:r>
                <a:r>
                  <a:rPr lang="de-DE" sz="1400" dirty="0" err="1"/>
                  <a:t>of</a:t>
                </a:r>
                <a:r>
                  <a:rPr lang="de-DE" sz="1400" dirty="0"/>
                  <a:t> </a:t>
                </a:r>
                <a:r>
                  <a:rPr lang="de-DE" sz="1400" dirty="0" err="1"/>
                  <a:t>one</a:t>
                </a:r>
                <a:r>
                  <a:rPr lang="de-DE" sz="1400" dirty="0"/>
                  <a:t> </a:t>
                </a:r>
                <a:r>
                  <a:rPr lang="de-DE" sz="1400" dirty="0" err="1"/>
                  <a:t>arrow</a:t>
                </a:r>
                <a:r>
                  <a:rPr lang="de-DE" sz="1400" dirty="0"/>
                  <a:t> </a:t>
                </a:r>
                <a:r>
                  <a:rPr lang="de-DE" sz="1400" dirty="0" err="1"/>
                  <a:t>head</a:t>
                </a:r>
                <a:r>
                  <a:rPr lang="de-DE" sz="1400" dirty="0"/>
                  <a:t> </a:t>
                </a:r>
                <a:r>
                  <a:rPr lang="de-DE" sz="1400" dirty="0" err="1"/>
                  <a:t>into</a:t>
                </a:r>
                <a:r>
                  <a:rPr lang="de-DE" sz="1400" dirty="0"/>
                  <a:t> </a:t>
                </a:r>
                <a:r>
                  <a:rPr lang="de-DE" sz="1400" dirty="0" err="1"/>
                  <a:t>another</a:t>
                </a:r>
                <a:r>
                  <a:rPr lang="de-DE" sz="1400" dirty="0"/>
                  <a:t> </a:t>
                </a:r>
                <a:r>
                  <a:rPr lang="de-DE" sz="1400" dirty="0" err="1"/>
                  <a:t>arrowhead</a:t>
                </a:r>
                <a:endParaRPr lang="de-DE" sz="1400" dirty="0"/>
              </a:p>
              <a:p>
                <a:pPr marL="285750" indent="-285750">
                  <a:buFontTx/>
                  <a:buChar char="-"/>
                  <a:defRPr/>
                </a:pPr>
                <a:r>
                  <a:rPr lang="de-DE" sz="1400" dirty="0"/>
                  <a:t>Every </a:t>
                </a:r>
                <a:r>
                  <a:rPr lang="de-DE" sz="1400" dirty="0" err="1"/>
                  <a:t>compund</a:t>
                </a:r>
                <a:r>
                  <a:rPr lang="de-DE" sz="1400" dirty="0"/>
                  <a:t> </a:t>
                </a:r>
                <a:r>
                  <a:rPr lang="de-DE" sz="1400" dirty="0" err="1"/>
                  <a:t>path</a:t>
                </a:r>
                <a:r>
                  <a:rPr lang="de-DE" sz="1400" dirty="0"/>
                  <a:t> must </a:t>
                </a:r>
                <a:r>
                  <a:rPr lang="de-DE" sz="1400" dirty="0" err="1"/>
                  <a:t>contain</a:t>
                </a:r>
                <a:r>
                  <a:rPr lang="de-DE" sz="1400" dirty="0"/>
                  <a:t> </a:t>
                </a:r>
                <a:r>
                  <a:rPr lang="de-DE" sz="1400" dirty="0" err="1"/>
                  <a:t>only</a:t>
                </a:r>
                <a:r>
                  <a:rPr lang="de-DE" sz="1400" dirty="0"/>
                  <a:t> </a:t>
                </a:r>
                <a:r>
                  <a:rPr lang="de-DE" sz="1400" dirty="0" err="1"/>
                  <a:t>one</a:t>
                </a:r>
                <a:r>
                  <a:rPr lang="de-DE" sz="1400" dirty="0"/>
                  <a:t> </a:t>
                </a:r>
                <a:r>
                  <a:rPr lang="de-DE" sz="1400" dirty="0" err="1"/>
                  <a:t>variance</a:t>
                </a:r>
                <a:r>
                  <a:rPr lang="de-DE" sz="1400" dirty="0"/>
                  <a:t> </a:t>
                </a:r>
                <a:r>
                  <a:rPr lang="de-DE" sz="1400" dirty="0" err="1"/>
                  <a:t>or</a:t>
                </a:r>
                <a:r>
                  <a:rPr lang="de-DE" sz="1400" dirty="0"/>
                  <a:t> </a:t>
                </a:r>
                <a:r>
                  <a:rPr lang="de-DE" sz="1400" dirty="0" err="1"/>
                  <a:t>covariance</a:t>
                </a:r>
                <a:endParaRPr lang="de-DE" sz="1400" dirty="0"/>
              </a:p>
              <a:p>
                <a:pPr>
                  <a:defRPr/>
                </a:pPr>
                <a:endParaRPr lang="de-DE" sz="1400" dirty="0"/>
              </a:p>
              <a:p>
                <a:pPr>
                  <a:defRPr/>
                </a:pPr>
                <a:r>
                  <a:rPr lang="de-DE" sz="1400" b="0" dirty="0">
                    <a:solidFill>
                      <a:srgbClr val="C00000"/>
                    </a:solidFill>
                  </a:rPr>
                  <a:t>Path 1: </a:t>
                </a:r>
                <a14:m>
                  <m:oMath xmlns:m="http://schemas.openxmlformats.org/officeDocument/2006/math">
                    <m:r>
                      <a:rPr lang="de-DE" sz="1400" b="0" i="1">
                        <a:solidFill>
                          <a:srgbClr val="C00000"/>
                        </a:solidFill>
                        <a:latin typeface="Cambria Math"/>
                      </a:rPr>
                      <m:t>𝑋</m:t>
                    </m:r>
                    <m:groupChr>
                      <m:groupChrPr>
                        <m:chr m:val="→"/>
                        <m:vertJc m:val="bot"/>
                        <m:ctrlPr>
                          <a:rPr lang="de-DE" sz="1400" b="0" i="1">
                            <a:solidFill>
                              <a:srgbClr val="C00000"/>
                            </a:solidFill>
                            <a:latin typeface="Cambria Math" panose="02040503050406030204" pitchFamily="18" charset="0"/>
                            <a:ea typeface="Cambria Math"/>
                            <a:cs typeface="Cambria Math"/>
                          </a:rPr>
                        </m:ctrlPr>
                      </m:groupChrPr>
                      <m:e>
                        <m:sSub>
                          <m:sSubPr>
                            <m:ctrlPr>
                              <a:rPr lang="de-DE" sz="1400" b="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11</m:t>
                            </m:r>
                          </m:sub>
                        </m:sSub>
                      </m:e>
                    </m:groupChr>
                    <m:sSub>
                      <m:sSubPr>
                        <m:ctrlPr>
                          <a:rPr lang="de-DE" sz="1400" b="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𝐴</m:t>
                        </m:r>
                      </m:e>
                      <m:sub>
                        <m:r>
                          <a:rPr lang="de-DE" sz="1400" b="0" i="1">
                            <a:solidFill>
                              <a:srgbClr val="C00000"/>
                            </a:solidFill>
                            <a:latin typeface="Cambria Math"/>
                          </a:rPr>
                          <m:t>1</m:t>
                        </m:r>
                      </m:sub>
                    </m:sSub>
                    <m:groupChr>
                      <m:groupChrPr>
                        <m:chr m:val="→"/>
                        <m:vertJc m:val="bot"/>
                        <m:ctrlPr>
                          <a:rPr lang="de-DE" sz="1400" b="0" i="1">
                            <a:solidFill>
                              <a:srgbClr val="C00000"/>
                            </a:solidFill>
                            <a:latin typeface="Cambria Math" panose="02040503050406030204" pitchFamily="18" charset="0"/>
                            <a:ea typeface="Cambria Math"/>
                            <a:cs typeface="Cambria Math"/>
                          </a:rPr>
                        </m:ctrlPr>
                      </m:groupChrPr>
                      <m:e>
                        <m:sSub>
                          <m:sSubPr>
                            <m:ctrlPr>
                              <a:rPr lang="de-DE" sz="1400" b="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21</m:t>
                            </m:r>
                          </m:sub>
                        </m:sSub>
                      </m:e>
                    </m:groupChr>
                    <m:r>
                      <a:rPr lang="de-DE" sz="1400" b="0" i="1">
                        <a:solidFill>
                          <a:srgbClr val="C00000"/>
                        </a:solidFill>
                        <a:latin typeface="Cambria Math"/>
                      </a:rPr>
                      <m:t>𝑌</m:t>
                    </m:r>
                  </m:oMath>
                </a14:m>
                <a:r>
                  <a:rPr lang="de-DE" sz="1400" b="0" dirty="0">
                    <a:solidFill>
                      <a:srgbClr val="C00000"/>
                    </a:solidFill>
                  </a:rPr>
                  <a:t> </a:t>
                </a:r>
                <a:r>
                  <a:rPr lang="de-DE" sz="1400" dirty="0">
                    <a:solidFill>
                      <a:srgbClr val="C00000"/>
                    </a:solidFill>
                  </a:rPr>
                  <a:t>(</a:t>
                </a:r>
                <a:r>
                  <a:rPr lang="de-DE" sz="1400" dirty="0" err="1">
                    <a:solidFill>
                      <a:srgbClr val="C00000"/>
                    </a:solidFill>
                  </a:rPr>
                  <a:t>note</a:t>
                </a:r>
                <a:r>
                  <a:rPr lang="de-DE" sz="1400" dirty="0">
                    <a:solidFill>
                      <a:srgbClr val="C00000"/>
                    </a:solidFill>
                  </a:rPr>
                  <a:t>: </a:t>
                </a:r>
                <a14:m>
                  <m:oMath xmlns:m="http://schemas.openxmlformats.org/officeDocument/2006/math">
                    <m:r>
                      <m:rPr>
                        <m:sty m:val="p"/>
                      </m:rPr>
                      <a:rPr lang="de-DE" sz="1400">
                        <a:solidFill>
                          <a:srgbClr val="C00000"/>
                        </a:solidFill>
                        <a:latin typeface="Cambria Math"/>
                      </a:rPr>
                      <m:t>Var</m:t>
                    </m:r>
                    <m:r>
                      <a:rPr lang="de-DE" sz="1400">
                        <a:solidFill>
                          <a:srgbClr val="C00000"/>
                        </a:solidFill>
                        <a:latin typeface="Cambria Math"/>
                      </a:rPr>
                      <m:t>(</m:t>
                    </m:r>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𝐴</m:t>
                        </m:r>
                      </m:e>
                      <m:sub>
                        <m:r>
                          <a:rPr lang="de-DE" sz="1400" i="1">
                            <a:solidFill>
                              <a:srgbClr val="C00000"/>
                            </a:solidFill>
                            <a:latin typeface="Cambria Math"/>
                          </a:rPr>
                          <m:t>1</m:t>
                        </m:r>
                      </m:sub>
                    </m:sSub>
                    <m:r>
                      <a:rPr lang="de-DE" sz="1400" i="1">
                        <a:solidFill>
                          <a:srgbClr val="C00000"/>
                        </a:solidFill>
                        <a:latin typeface="Cambria Math"/>
                      </a:rPr>
                      <m:t>)=</m:t>
                    </m:r>
                    <m:r>
                      <a:rPr lang="de-DE" sz="1400" i="1">
                        <a:solidFill>
                          <a:srgbClr val="C00000"/>
                        </a:solidFill>
                        <a:latin typeface="Cambria Math"/>
                      </a:rPr>
                      <m:t>1</m:t>
                    </m:r>
                  </m:oMath>
                </a14:m>
                <a:r>
                  <a:rPr lang="de-DE" sz="1400" dirty="0">
                    <a:solidFill>
                      <a:srgbClr val="C00000"/>
                    </a:solidFill>
                  </a:rPr>
                  <a:t>)</a:t>
                </a:r>
                <a:endParaRPr lang="de-DE" sz="1400" b="0" dirty="0">
                  <a:solidFill>
                    <a:srgbClr val="C00000"/>
                  </a:solidFill>
                </a:endParaRPr>
              </a:p>
              <a:p>
                <a:pPr>
                  <a:defRPr/>
                </a:pPr>
                <a:r>
                  <a:rPr lang="de-DE" sz="1400" b="0" dirty="0">
                    <a:solidFill>
                      <a:schemeClr val="tx2"/>
                    </a:solidFill>
                  </a:rPr>
                  <a:t>Path 2: </a:t>
                </a:r>
                <a14:m>
                  <m:oMath xmlns:m="http://schemas.openxmlformats.org/officeDocument/2006/math">
                    <m:r>
                      <a:rPr lang="de-DE" sz="1400" b="0" i="1">
                        <a:solidFill>
                          <a:schemeClr val="tx2"/>
                        </a:solidFill>
                        <a:latin typeface="Cambria Math"/>
                      </a:rPr>
                      <m:t>𝑋</m:t>
                    </m:r>
                    <m:groupChr>
                      <m:groupChrPr>
                        <m:chr m:val="→"/>
                        <m:vertJc m:val="bot"/>
                        <m:ctrlPr>
                          <a:rPr lang="de-DE" sz="1400" b="0" i="1">
                            <a:solidFill>
                              <a:schemeClr val="tx2"/>
                            </a:solidFill>
                            <a:latin typeface="Cambria Math" panose="02040503050406030204" pitchFamily="18" charset="0"/>
                            <a:ea typeface="Cambria Math"/>
                            <a:cs typeface="Cambria Math"/>
                          </a:rPr>
                        </m:ctrlPr>
                      </m:groupChrPr>
                      <m:e>
                        <m:sSub>
                          <m:sSubPr>
                            <m:ctrlPr>
                              <a:rPr lang="de-DE" sz="1400" b="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11</m:t>
                            </m:r>
                          </m:sub>
                        </m:sSub>
                      </m:e>
                    </m:groupChr>
                    <m:sSub>
                      <m:sSubPr>
                        <m:ctrlPr>
                          <a:rPr lang="de-DE" sz="1400" b="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𝐶</m:t>
                        </m:r>
                      </m:e>
                      <m:sub>
                        <m:r>
                          <a:rPr lang="de-DE" sz="1400" b="0" i="1">
                            <a:solidFill>
                              <a:schemeClr val="tx2"/>
                            </a:solidFill>
                            <a:latin typeface="Cambria Math"/>
                          </a:rPr>
                          <m:t>1</m:t>
                        </m:r>
                      </m:sub>
                    </m:sSub>
                    <m:groupChr>
                      <m:groupChrPr>
                        <m:chr m:val="→"/>
                        <m:vertJc m:val="bot"/>
                        <m:ctrlPr>
                          <a:rPr lang="de-DE" sz="1400" b="0" i="1">
                            <a:solidFill>
                              <a:schemeClr val="tx2"/>
                            </a:solidFill>
                            <a:latin typeface="Cambria Math" panose="02040503050406030204" pitchFamily="18" charset="0"/>
                            <a:ea typeface="Cambria Math"/>
                            <a:cs typeface="Cambria Math"/>
                          </a:rPr>
                        </m:ctrlPr>
                      </m:groupChrPr>
                      <m:e>
                        <m:sSub>
                          <m:sSubPr>
                            <m:ctrlPr>
                              <a:rPr lang="de-DE" sz="1400" b="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21</m:t>
                            </m:r>
                          </m:sub>
                        </m:sSub>
                      </m:e>
                    </m:groupChr>
                    <m:r>
                      <a:rPr lang="de-DE" sz="1400" b="0" i="1">
                        <a:solidFill>
                          <a:schemeClr val="tx2"/>
                        </a:solidFill>
                        <a:latin typeface="Cambria Math"/>
                      </a:rPr>
                      <m:t>𝑌</m:t>
                    </m:r>
                  </m:oMath>
                </a14:m>
                <a:r>
                  <a:rPr lang="de-DE" sz="1400" dirty="0">
                    <a:solidFill>
                      <a:schemeClr val="tx2"/>
                    </a:solidFill>
                  </a:rPr>
                  <a:t> (</a:t>
                </a:r>
                <a:r>
                  <a:rPr lang="de-DE" sz="1400" dirty="0" err="1">
                    <a:solidFill>
                      <a:schemeClr val="tx2"/>
                    </a:solidFill>
                  </a:rPr>
                  <a:t>note</a:t>
                </a:r>
                <a:r>
                  <a:rPr lang="de-DE" sz="1400" dirty="0">
                    <a:solidFill>
                      <a:schemeClr val="tx2"/>
                    </a:solidFill>
                  </a:rPr>
                  <a:t>: </a:t>
                </a:r>
                <a14:m>
                  <m:oMath xmlns:m="http://schemas.openxmlformats.org/officeDocument/2006/math">
                    <m:r>
                      <m:rPr>
                        <m:sty m:val="p"/>
                      </m:rPr>
                      <a:rPr lang="de-DE" sz="1400">
                        <a:solidFill>
                          <a:schemeClr val="tx2"/>
                        </a:solidFill>
                        <a:latin typeface="Cambria Math"/>
                      </a:rPr>
                      <m:t>Var</m:t>
                    </m:r>
                    <m:r>
                      <a:rPr lang="de-DE" sz="1400">
                        <a:solidFill>
                          <a:schemeClr val="tx2"/>
                        </a:solidFill>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𝐶</m:t>
                        </m:r>
                      </m:e>
                      <m:sub>
                        <m:r>
                          <a:rPr lang="de-DE" sz="1400" i="1">
                            <a:solidFill>
                              <a:schemeClr val="tx2"/>
                            </a:solidFill>
                            <a:latin typeface="Cambria Math"/>
                          </a:rPr>
                          <m:t>1</m:t>
                        </m:r>
                      </m:sub>
                    </m:sSub>
                    <m:r>
                      <a:rPr lang="de-DE" sz="1400" i="1">
                        <a:solidFill>
                          <a:schemeClr val="tx2"/>
                        </a:solidFill>
                        <a:latin typeface="Cambria Math"/>
                      </a:rPr>
                      <m:t>)=</m:t>
                    </m:r>
                    <m:r>
                      <a:rPr lang="de-DE" sz="1400" i="1">
                        <a:solidFill>
                          <a:schemeClr val="tx2"/>
                        </a:solidFill>
                        <a:latin typeface="Cambria Math"/>
                      </a:rPr>
                      <m:t>1</m:t>
                    </m:r>
                  </m:oMath>
                </a14:m>
                <a:r>
                  <a:rPr lang="de-DE" sz="1400" dirty="0">
                    <a:solidFill>
                      <a:schemeClr val="tx2"/>
                    </a:solidFill>
                  </a:rPr>
                  <a:t>)</a:t>
                </a:r>
                <a:endParaRPr dirty="0"/>
              </a:p>
              <a:p>
                <a:pPr>
                  <a:defRPr/>
                </a:pPr>
                <a:r>
                  <a:rPr lang="de-DE" sz="1400" b="0" dirty="0">
                    <a:solidFill>
                      <a:schemeClr val="accent3">
                        <a:lumMod val="50000"/>
                      </a:schemeClr>
                    </a:solidFill>
                  </a:rPr>
                  <a:t>Path 3: </a:t>
                </a:r>
                <a14:m>
                  <m:oMath xmlns:m="http://schemas.openxmlformats.org/officeDocument/2006/math">
                    <m:r>
                      <a:rPr lang="de-DE" sz="1400" b="0" i="1">
                        <a:solidFill>
                          <a:schemeClr val="accent3">
                            <a:lumMod val="50000"/>
                          </a:schemeClr>
                        </a:solidFill>
                        <a:latin typeface="Cambria Math"/>
                      </a:rPr>
                      <m:t>𝑋</m:t>
                    </m:r>
                    <m:groupChr>
                      <m:groupChrPr>
                        <m:chr m:val="→"/>
                        <m:vertJc m:val="bot"/>
                        <m:ctrlPr>
                          <a:rPr lang="de-DE" sz="1400" b="0" i="1">
                            <a:solidFill>
                              <a:schemeClr val="accent3">
                                <a:lumMod val="50000"/>
                              </a:schemeClr>
                            </a:solidFill>
                            <a:latin typeface="Cambria Math" panose="02040503050406030204" pitchFamily="18" charset="0"/>
                            <a:ea typeface="Cambria Math"/>
                            <a:cs typeface="Cambria Math"/>
                          </a:rPr>
                        </m:ctrlPr>
                      </m:groupChrPr>
                      <m:e>
                        <m:sSub>
                          <m:sSubPr>
                            <m:ctrlPr>
                              <a:rPr lang="de-DE" sz="1400" b="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11</m:t>
                            </m:r>
                          </m:sub>
                        </m:sSub>
                      </m:e>
                    </m:groupChr>
                    <m:sSub>
                      <m:sSubPr>
                        <m:ctrlPr>
                          <a:rPr lang="de-DE" sz="1400" b="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𝐸</m:t>
                        </m:r>
                      </m:e>
                      <m:sub>
                        <m:r>
                          <a:rPr lang="de-DE" sz="1400" b="0" i="1">
                            <a:solidFill>
                              <a:schemeClr val="accent3">
                                <a:lumMod val="50000"/>
                              </a:schemeClr>
                            </a:solidFill>
                            <a:latin typeface="Cambria Math"/>
                          </a:rPr>
                          <m:t>1</m:t>
                        </m:r>
                      </m:sub>
                    </m:sSub>
                    <m:groupChr>
                      <m:groupChrPr>
                        <m:chr m:val="→"/>
                        <m:vertJc m:val="bot"/>
                        <m:ctrlPr>
                          <a:rPr lang="de-DE" sz="1400" b="0" i="1">
                            <a:solidFill>
                              <a:schemeClr val="accent3">
                                <a:lumMod val="50000"/>
                              </a:schemeClr>
                            </a:solidFill>
                            <a:latin typeface="Cambria Math" panose="02040503050406030204" pitchFamily="18" charset="0"/>
                            <a:ea typeface="Cambria Math"/>
                            <a:cs typeface="Cambria Math"/>
                          </a:rPr>
                        </m:ctrlPr>
                      </m:groupChrPr>
                      <m:e>
                        <m:sSub>
                          <m:sSubPr>
                            <m:ctrlPr>
                              <a:rPr lang="de-DE" sz="1400" b="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21</m:t>
                            </m:r>
                          </m:sub>
                        </m:sSub>
                      </m:e>
                    </m:groupChr>
                    <m:r>
                      <a:rPr lang="de-DE" sz="1400" b="0" i="1">
                        <a:solidFill>
                          <a:schemeClr val="accent3">
                            <a:lumMod val="50000"/>
                          </a:schemeClr>
                        </a:solidFill>
                        <a:latin typeface="Cambria Math"/>
                      </a:rPr>
                      <m:t>𝑌</m:t>
                    </m:r>
                  </m:oMath>
                </a14:m>
                <a:r>
                  <a:rPr lang="de-DE" sz="1400" dirty="0">
                    <a:solidFill>
                      <a:schemeClr val="accent3">
                        <a:lumMod val="50000"/>
                      </a:schemeClr>
                    </a:solidFill>
                  </a:rPr>
                  <a:t> (</a:t>
                </a:r>
                <a:r>
                  <a:rPr lang="de-DE" sz="1400" dirty="0" err="1">
                    <a:solidFill>
                      <a:schemeClr val="accent3">
                        <a:lumMod val="50000"/>
                      </a:schemeClr>
                    </a:solidFill>
                  </a:rPr>
                  <a:t>note</a:t>
                </a:r>
                <a:r>
                  <a:rPr lang="de-DE" sz="1400" dirty="0">
                    <a:solidFill>
                      <a:schemeClr val="accent3">
                        <a:lumMod val="50000"/>
                      </a:schemeClr>
                    </a:solidFill>
                  </a:rPr>
                  <a:t>: </a:t>
                </a:r>
                <a14:m>
                  <m:oMath xmlns:m="http://schemas.openxmlformats.org/officeDocument/2006/math">
                    <m:r>
                      <m:rPr>
                        <m:sty m:val="p"/>
                      </m:rPr>
                      <a:rPr lang="de-DE" sz="1400">
                        <a:solidFill>
                          <a:schemeClr val="accent3">
                            <a:lumMod val="50000"/>
                          </a:schemeClr>
                        </a:solidFill>
                        <a:latin typeface="Cambria Math"/>
                      </a:rPr>
                      <m:t>Var</m:t>
                    </m:r>
                    <m:r>
                      <a:rPr lang="de-DE" sz="1400">
                        <a:solidFill>
                          <a:schemeClr val="accent3">
                            <a:lumMod val="50000"/>
                          </a:schemeClr>
                        </a:solidFill>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i="1">
                        <a:solidFill>
                          <a:schemeClr val="accent3">
                            <a:lumMod val="50000"/>
                          </a:schemeClr>
                        </a:solidFill>
                        <a:latin typeface="Cambria Math"/>
                      </a:rPr>
                      <m:t>)=</m:t>
                    </m:r>
                    <m:r>
                      <a:rPr lang="de-DE" sz="1400" i="1">
                        <a:solidFill>
                          <a:schemeClr val="accent3">
                            <a:lumMod val="50000"/>
                          </a:schemeClr>
                        </a:solidFill>
                        <a:latin typeface="Cambria Math"/>
                      </a:rPr>
                      <m:t>1</m:t>
                    </m:r>
                  </m:oMath>
                </a14:m>
                <a:r>
                  <a:rPr lang="de-DE" sz="1400" dirty="0">
                    <a:solidFill>
                      <a:schemeClr val="accent3">
                        <a:lumMod val="50000"/>
                      </a:schemeClr>
                    </a:solidFill>
                  </a:rPr>
                  <a:t>)</a:t>
                </a:r>
                <a:endParaRPr dirty="0"/>
              </a:p>
              <a:p>
                <a:pPr>
                  <a:defRPr/>
                </a:pPr>
                <a:endParaRPr lang="de-DE" sz="1400" dirty="0"/>
              </a:p>
              <a:p>
                <a:pPr>
                  <a:defRPr/>
                </a:pPr>
                <a:r>
                  <a:rPr lang="de-DE" sz="1400" b="1" dirty="0"/>
                  <a:t>2. </a:t>
                </a:r>
                <a:r>
                  <a:rPr lang="de-DE" sz="1400" b="1" dirty="0" err="1"/>
                  <a:t>Compute</a:t>
                </a:r>
                <a:r>
                  <a:rPr lang="de-DE" sz="1400" b="1" dirty="0"/>
                  <a:t> </a:t>
                </a:r>
                <a:r>
                  <a:rPr lang="de-DE" sz="1400" b="1" dirty="0" err="1"/>
                  <a:t>the</a:t>
                </a:r>
                <a:r>
                  <a:rPr lang="de-DE" sz="1400" b="1" dirty="0"/>
                  <a:t> </a:t>
                </a:r>
                <a:r>
                  <a:rPr lang="de-DE" sz="1400" b="1" dirty="0" err="1"/>
                  <a:t>product</a:t>
                </a:r>
                <a:r>
                  <a:rPr lang="de-DE" sz="1400" b="1" dirty="0"/>
                  <a:t> </a:t>
                </a:r>
                <a:r>
                  <a:rPr lang="de-DE" sz="1400" b="1" dirty="0" err="1"/>
                  <a:t>of</a:t>
                </a:r>
                <a:r>
                  <a:rPr lang="de-DE" sz="1400" b="1" dirty="0"/>
                  <a:t> </a:t>
                </a:r>
                <a:r>
                  <a:rPr lang="de-DE" sz="1400" b="1" dirty="0" err="1"/>
                  <a:t>the</a:t>
                </a:r>
                <a:r>
                  <a:rPr lang="de-DE" sz="1400" b="1" dirty="0"/>
                  <a:t> </a:t>
                </a:r>
                <a:r>
                  <a:rPr lang="de-DE" sz="1400" b="1" dirty="0" err="1"/>
                  <a:t>parameters</a:t>
                </a:r>
                <a:r>
                  <a:rPr lang="de-DE" sz="1400" b="1" dirty="0"/>
                  <a:t> </a:t>
                </a:r>
                <a:r>
                  <a:rPr lang="de-DE" sz="1400" b="1" dirty="0" err="1"/>
                  <a:t>belonging</a:t>
                </a:r>
                <a:r>
                  <a:rPr lang="de-DE" sz="1400" b="1" dirty="0"/>
                  <a:t> </a:t>
                </a:r>
                <a:r>
                  <a:rPr lang="de-DE" sz="1400" b="1" dirty="0" err="1"/>
                  <a:t>to</a:t>
                </a:r>
                <a:r>
                  <a:rPr lang="de-DE" sz="1400" b="1" dirty="0"/>
                  <a:t> </a:t>
                </a:r>
                <a:r>
                  <a:rPr lang="de-DE" sz="1400" b="1" dirty="0" err="1"/>
                  <a:t>one</a:t>
                </a:r>
                <a:r>
                  <a:rPr lang="de-DE" sz="1400" b="1" dirty="0"/>
                  <a:t> </a:t>
                </a:r>
                <a:r>
                  <a:rPr lang="de-DE" sz="1400" b="1" dirty="0" err="1"/>
                  <a:t>compound</a:t>
                </a:r>
                <a:r>
                  <a:rPr lang="de-DE" sz="1400" b="1" dirty="0"/>
                  <a:t> </a:t>
                </a:r>
                <a:r>
                  <a:rPr lang="de-DE" sz="1400" b="1" dirty="0" err="1"/>
                  <a:t>path</a:t>
                </a:r>
                <a:endParaRPr lang="de-DE" sz="1400" b="1" dirty="0"/>
              </a:p>
              <a:p>
                <a:pPr>
                  <a:defRPr/>
                </a:pPr>
                <a:r>
                  <a:rPr lang="de-DE" sz="1400" dirty="0">
                    <a:solidFill>
                      <a:srgbClr val="C00000"/>
                    </a:solidFill>
                  </a:rPr>
                  <a:t>Path 1: </a:t>
                </a:r>
                <a14:m>
                  <m:oMath xmlns:m="http://schemas.openxmlformats.org/officeDocument/2006/math">
                    <m:sSub>
                      <m:sSubPr>
                        <m:ctrlPr>
                          <a:rPr lang="de-DE" sz="140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11</m:t>
                        </m:r>
                      </m:sub>
                    </m:sSub>
                    <m:r>
                      <a:rPr lang="de-DE" sz="1400" b="0" i="1">
                        <a:solidFill>
                          <a:srgbClr val="C00000"/>
                        </a:solidFill>
                        <a:latin typeface="Cambria Math"/>
                      </a:rPr>
                      <m:t>∗</m:t>
                    </m:r>
                    <m:sSub>
                      <m:sSubPr>
                        <m:ctrlPr>
                          <a:rPr lang="de-DE" sz="140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21</m:t>
                        </m:r>
                      </m:sub>
                    </m:sSub>
                  </m:oMath>
                </a14:m>
                <a:endParaRPr lang="de-DE" sz="1400" dirty="0">
                  <a:solidFill>
                    <a:srgbClr val="C00000"/>
                  </a:solidFill>
                </a:endParaRPr>
              </a:p>
              <a:p>
                <a:pPr>
                  <a:defRPr/>
                </a:pPr>
                <a:r>
                  <a:rPr lang="de-DE" sz="1400" dirty="0">
                    <a:solidFill>
                      <a:schemeClr val="tx2"/>
                    </a:solidFill>
                  </a:rPr>
                  <a:t>Path 2: </a:t>
                </a:r>
                <a14:m>
                  <m:oMath xmlns:m="http://schemas.openxmlformats.org/officeDocument/2006/math">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11</m:t>
                        </m:r>
                      </m:sub>
                    </m:sSub>
                    <m:r>
                      <a:rPr lang="de-DE" sz="1400" b="0" i="1">
                        <a:solidFill>
                          <a:schemeClr val="tx2"/>
                        </a:solidFill>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21</m:t>
                        </m:r>
                      </m:sub>
                    </m:sSub>
                  </m:oMath>
                </a14:m>
                <a:endParaRPr lang="de-DE" sz="1400" dirty="0"/>
              </a:p>
              <a:p>
                <a:pPr>
                  <a:defRPr/>
                </a:pPr>
                <a:r>
                  <a:rPr lang="de-DE" sz="1400" dirty="0">
                    <a:solidFill>
                      <a:schemeClr val="accent3">
                        <a:lumMod val="50000"/>
                      </a:schemeClr>
                    </a:solidFill>
                  </a:rPr>
                  <a:t>Path 3: </a:t>
                </a:r>
                <a14:m>
                  <m:oMath xmlns:m="http://schemas.openxmlformats.org/officeDocument/2006/math">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11</m:t>
                        </m:r>
                      </m:sub>
                    </m:sSub>
                    <m:r>
                      <a:rPr lang="de-DE" sz="1400" b="0" i="1">
                        <a:solidFill>
                          <a:schemeClr val="accent3">
                            <a:lumMod val="50000"/>
                          </a:schemeClr>
                        </a:solidFill>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21</m:t>
                        </m:r>
                      </m:sub>
                    </m:sSub>
                  </m:oMath>
                </a14:m>
                <a:endParaRPr lang="de-DE" sz="1400" dirty="0"/>
              </a:p>
              <a:p>
                <a:pPr>
                  <a:defRPr/>
                </a:pPr>
                <a:endParaRPr lang="de-DE" sz="1400" dirty="0"/>
              </a:p>
              <a:p>
                <a:pPr>
                  <a:defRPr/>
                </a:pPr>
                <a:r>
                  <a:rPr lang="de-DE" sz="1400" b="1" dirty="0"/>
                  <a:t>3. </a:t>
                </a:r>
                <a:r>
                  <a:rPr lang="de-DE" sz="1400" b="1" dirty="0" err="1"/>
                  <a:t>Sum</a:t>
                </a:r>
                <a:r>
                  <a:rPr lang="de-DE" sz="1400" b="1" dirty="0"/>
                  <a:t> </a:t>
                </a:r>
                <a:r>
                  <a:rPr lang="de-DE" sz="1400" b="1" dirty="0" err="1"/>
                  <a:t>over</a:t>
                </a:r>
                <a:r>
                  <a:rPr lang="de-DE" sz="1400" b="1" dirty="0"/>
                  <a:t> all different </a:t>
                </a:r>
                <a:r>
                  <a:rPr lang="de-DE" sz="1400" b="1" dirty="0" err="1"/>
                  <a:t>compound</a:t>
                </a:r>
                <a:r>
                  <a:rPr lang="de-DE" sz="1400" b="1" dirty="0"/>
                  <a:t> </a:t>
                </a:r>
                <a:r>
                  <a:rPr lang="de-DE" sz="1400" b="1" dirty="0" err="1"/>
                  <a:t>paths</a:t>
                </a:r>
                <a:r>
                  <a:rPr lang="de-DE" sz="1400" b="1" dirty="0"/>
                  <a:t>. </a:t>
                </a:r>
                <a:r>
                  <a:rPr lang="de-DE" sz="1400" b="1" dirty="0" err="1"/>
                  <a:t>Compound</a:t>
                </a:r>
                <a:r>
                  <a:rPr lang="de-DE" sz="1400" b="1" dirty="0"/>
                  <a:t> </a:t>
                </a:r>
                <a:r>
                  <a:rPr lang="de-DE" sz="1400" b="1" dirty="0" err="1"/>
                  <a:t>paths</a:t>
                </a:r>
                <a:r>
                  <a:rPr lang="de-DE" sz="1400" b="1" dirty="0"/>
                  <a:t> </a:t>
                </a:r>
                <a:r>
                  <a:rPr lang="de-DE" sz="1400" b="1" dirty="0" err="1"/>
                  <a:t>are</a:t>
                </a:r>
                <a:r>
                  <a:rPr lang="de-DE" sz="1400" b="1" dirty="0"/>
                  <a:t> </a:t>
                </a:r>
                <a:r>
                  <a:rPr lang="de-DE" sz="1400" b="1" dirty="0" err="1"/>
                  <a:t>considered</a:t>
                </a:r>
                <a:r>
                  <a:rPr lang="de-DE" sz="1400" b="1" dirty="0"/>
                  <a:t> different </a:t>
                </a:r>
                <a:r>
                  <a:rPr lang="de-DE" sz="1400" b="1" dirty="0" err="1"/>
                  <a:t>if</a:t>
                </a:r>
                <a:r>
                  <a:rPr lang="de-DE" sz="1400" b="1" dirty="0"/>
                  <a:t> </a:t>
                </a:r>
                <a:r>
                  <a:rPr lang="de-DE" sz="1400" b="1" dirty="0" err="1"/>
                  <a:t>they</a:t>
                </a:r>
                <a:r>
                  <a:rPr lang="de-DE" sz="1400" b="1" dirty="0"/>
                  <a:t> </a:t>
                </a:r>
                <a:r>
                  <a:rPr lang="de-DE" sz="1400" b="1" dirty="0" err="1"/>
                  <a:t>contain</a:t>
                </a:r>
                <a:r>
                  <a:rPr lang="de-DE" sz="1400" b="1" dirty="0"/>
                  <a:t> a) different </a:t>
                </a:r>
                <a:r>
                  <a:rPr lang="de-DE" sz="1400" b="1" dirty="0" err="1"/>
                  <a:t>parameters</a:t>
                </a:r>
                <a:r>
                  <a:rPr lang="de-DE" sz="1400" b="1" dirty="0"/>
                  <a:t> </a:t>
                </a:r>
                <a:r>
                  <a:rPr lang="de-DE" sz="1400" b="1" dirty="0" err="1"/>
                  <a:t>or</a:t>
                </a:r>
                <a:r>
                  <a:rPr lang="de-DE" sz="1400" b="1" dirty="0"/>
                  <a:t> b) same </a:t>
                </a:r>
                <a:r>
                  <a:rPr lang="de-DE" sz="1400" b="1" dirty="0" err="1"/>
                  <a:t>parameters</a:t>
                </a:r>
                <a:r>
                  <a:rPr lang="de-DE" sz="1400" b="1" dirty="0"/>
                  <a:t> in a different </a:t>
                </a:r>
                <a:r>
                  <a:rPr lang="de-DE" sz="1400" b="1" dirty="0" err="1"/>
                  <a:t>order</a:t>
                </a:r>
                <a:r>
                  <a:rPr lang="de-DE" sz="1400" b="1" dirty="0"/>
                  <a:t>!</a:t>
                </a:r>
                <a:endParaRPr dirty="0"/>
              </a:p>
              <a:p>
                <a:pPr>
                  <a:defRPr/>
                </a:pPr>
                <a:r>
                  <a:rPr lang="de-DE" sz="1400" b="0" dirty="0" err="1"/>
                  <a:t>Sum</a:t>
                </a:r>
                <a:r>
                  <a:rPr lang="de-DE" sz="1400" b="0" dirty="0"/>
                  <a:t> </a:t>
                </a:r>
                <a:r>
                  <a:rPr lang="de-DE" sz="1400" b="0" dirty="0" err="1"/>
                  <a:t>over</a:t>
                </a:r>
                <a:r>
                  <a:rPr lang="de-DE" sz="1400" b="0" dirty="0"/>
                  <a:t> all </a:t>
                </a:r>
                <a:r>
                  <a:rPr lang="de-DE" sz="1400" b="0" dirty="0" err="1"/>
                  <a:t>paths</a:t>
                </a:r>
                <a:r>
                  <a:rPr lang="de-DE" sz="1400" b="0" dirty="0"/>
                  <a:t>: </a:t>
                </a:r>
                <a14:m>
                  <m:oMath xmlns:m="http://schemas.openxmlformats.org/officeDocument/2006/math">
                    <m:r>
                      <a:rPr lang="de-DE" sz="1400" b="0" i="1">
                        <a:latin typeface="Cambria Math"/>
                      </a:rPr>
                      <m:t>𝐶𝑜𝑣</m:t>
                    </m:r>
                    <m:d>
                      <m:dPr>
                        <m:ctrlPr>
                          <a:rPr lang="de-DE" sz="1400" i="1">
                            <a:latin typeface="Cambria Math" panose="02040503050406030204" pitchFamily="18" charset="0"/>
                            <a:ea typeface="Cambria Math"/>
                            <a:cs typeface="Cambria Math"/>
                          </a:rPr>
                        </m:ctrlPr>
                      </m:dPr>
                      <m:e>
                        <m:r>
                          <a:rPr lang="de-DE" sz="1400" b="0" i="1">
                            <a:latin typeface="Cambria Math"/>
                          </a:rPr>
                          <m:t>𝑋</m:t>
                        </m:r>
                        <m:r>
                          <a:rPr lang="de-DE" sz="1400" b="0" i="1">
                            <a:latin typeface="Cambria Math"/>
                          </a:rPr>
                          <m:t>,</m:t>
                        </m:r>
                        <m:r>
                          <a:rPr lang="de-DE" sz="1400" b="0" i="1">
                            <a:latin typeface="Cambria Math"/>
                          </a:rPr>
                          <m:t>𝑌</m:t>
                        </m:r>
                      </m:e>
                    </m:d>
                    <m:r>
                      <a:rPr lang="de-DE" sz="1400" b="0" i="1">
                        <a:latin typeface="Cambria Math"/>
                      </a:rPr>
                      <m:t>=</m:t>
                    </m:r>
                    <m:sSub>
                      <m:sSubPr>
                        <m:ctrlPr>
                          <a:rPr lang="de-DE" sz="140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11</m:t>
                        </m:r>
                      </m:sub>
                    </m:sSub>
                    <m:sSub>
                      <m:sSubPr>
                        <m:ctrlPr>
                          <a:rPr lang="de-DE" sz="1400" i="1">
                            <a:solidFill>
                              <a:srgbClr val="C00000"/>
                            </a:solidFill>
                            <a:latin typeface="Cambria Math" panose="02040503050406030204" pitchFamily="18" charset="0"/>
                            <a:ea typeface="Cambria Math"/>
                            <a:cs typeface="Cambria Math"/>
                          </a:rPr>
                        </m:ctrlPr>
                      </m:sSubPr>
                      <m:e>
                        <m:r>
                          <a:rPr lang="de-DE" sz="1400" b="0" i="1">
                            <a:solidFill>
                              <a:srgbClr val="C00000"/>
                            </a:solidFill>
                            <a:latin typeface="Cambria Math"/>
                          </a:rPr>
                          <m:t>𝑎</m:t>
                        </m:r>
                      </m:e>
                      <m:sub>
                        <m:r>
                          <a:rPr lang="de-DE" sz="1400" b="0" i="1">
                            <a:solidFill>
                              <a:srgbClr val="C00000"/>
                            </a:solidFill>
                            <a:latin typeface="Cambria Math"/>
                          </a:rPr>
                          <m:t>21</m:t>
                        </m:r>
                      </m:sub>
                    </m:sSub>
                    <m:r>
                      <a:rPr lang="de-DE" sz="1400" b="0" i="1">
                        <a:solidFill>
                          <a:schemeClr val="tx2"/>
                        </a:solidFill>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b="0" i="1">
                            <a:solidFill>
                              <a:schemeClr val="tx2"/>
                            </a:solidFill>
                            <a:latin typeface="Cambria Math"/>
                          </a:rPr>
                          <m:t>21</m:t>
                        </m:r>
                      </m:sub>
                    </m:sSub>
                    <m:r>
                      <a:rPr lang="de-DE" sz="1400" b="0" i="1">
                        <a:solidFill>
                          <a:schemeClr val="accent3">
                            <a:lumMod val="50000"/>
                          </a:schemeClr>
                        </a:solidFill>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21</m:t>
                        </m:r>
                      </m:sub>
                    </m:sSub>
                  </m:oMath>
                </a14:m>
                <a:endParaRPr lang="de-DE" sz="1400" i="1"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95298" y="1074501"/>
                <a:ext cx="8916333" cy="4631845"/>
              </a:xfrm>
              <a:prstGeom prst="rect">
                <a:avLst/>
              </a:prstGeom>
              <a:blipFill>
                <a:blip r:embed="rId2"/>
                <a:stretch>
                  <a:fillRect l="-205" t="-132"/>
                </a:stretch>
              </a:blipFill>
            </p:spPr>
            <p:txBody>
              <a:bodyPr/>
              <a:lstStyle/>
              <a:p>
                <a:r>
                  <a:rPr lang="de-DE">
                    <a:noFill/>
                  </a:rPr>
                  <a:t> </a:t>
                </a:r>
              </a:p>
            </p:txBody>
          </p:sp>
        </mc:Fallback>
      </mc:AlternateContent>
      <p:grpSp>
        <p:nvGrpSpPr>
          <p:cNvPr id="8" name="Group 4"/>
          <p:cNvGrpSpPr>
            <a:grpSpLocks noChangeAspect="1"/>
          </p:cNvGrpSpPr>
          <p:nvPr/>
        </p:nvGrpSpPr>
        <p:grpSpPr bwMode="auto">
          <a:xfrm>
            <a:off x="6366832" y="1074503"/>
            <a:ext cx="3002592" cy="1562409"/>
            <a:chOff x="0" y="273"/>
            <a:chExt cx="6903" cy="3592"/>
          </a:xfrm>
          <a:solidFill>
            <a:schemeClr val="bg1"/>
          </a:solidFill>
        </p:grpSpPr>
        <p:sp>
          <p:nvSpPr>
            <p:cNvPr id="9" name="AutoShape 3"/>
            <p:cNvSpPr>
              <a:spLocks noChangeAspect="1" noChangeArrowheads="1" noTextEdit="1"/>
            </p:cNvSpPr>
            <p:nvPr/>
          </p:nvSpPr>
          <p:spPr bwMode="auto">
            <a:xfrm>
              <a:off x="0" y="551"/>
              <a:ext cx="6240" cy="3218"/>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0" name="Picture 5"/>
            <p:cNvPicPr>
              <a:picLocks noChangeAspect="1" noChangeArrowheads="1"/>
            </p:cNvPicPr>
            <p:nvPr/>
          </p:nvPicPr>
          <p:blipFill>
            <a:blip r:embed="rId3"/>
            <a:srcRect t="43774" r="49602" b="-1"/>
            <a:stretch/>
          </p:blipFill>
          <p:spPr bwMode="auto">
            <a:xfrm>
              <a:off x="663" y="273"/>
              <a:ext cx="6240" cy="3592"/>
            </a:xfrm>
            <a:prstGeom prst="rect">
              <a:avLst/>
            </a:prstGeom>
            <a:grpFill/>
            <a:ln>
              <a:noFill/>
            </a:ln>
          </p:spPr>
        </p:pic>
      </p:grpSp>
      <p:cxnSp>
        <p:nvCxnSpPr>
          <p:cNvPr id="3" name="Gerade Verbindung mit Pfeil 2"/>
          <p:cNvCxnSpPr>
            <a:cxnSpLocks/>
          </p:cNvCxnSpPr>
          <p:nvPr/>
        </p:nvCxnSpPr>
        <p:spPr bwMode="auto">
          <a:xfrm flipH="1" flipV="1">
            <a:off x="6897216" y="1412776"/>
            <a:ext cx="288032"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Gerade Verbindung mit Pfeil 10"/>
          <p:cNvCxnSpPr>
            <a:cxnSpLocks/>
          </p:cNvCxnSpPr>
          <p:nvPr/>
        </p:nvCxnSpPr>
        <p:spPr bwMode="auto">
          <a:xfrm>
            <a:off x="7041232" y="1412776"/>
            <a:ext cx="1368152"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p:cNvCxnSpPr>
            <a:cxnSpLocks/>
          </p:cNvCxnSpPr>
          <p:nvPr/>
        </p:nvCxnSpPr>
        <p:spPr bwMode="auto">
          <a:xfrm flipV="1">
            <a:off x="7257256" y="1412776"/>
            <a:ext cx="7200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bwMode="auto">
          <a:xfrm>
            <a:off x="7473280" y="1412776"/>
            <a:ext cx="100811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cxnSpLocks/>
          </p:cNvCxnSpPr>
          <p:nvPr/>
        </p:nvCxnSpPr>
        <p:spPr bwMode="auto">
          <a:xfrm flipV="1">
            <a:off x="7329264" y="1412776"/>
            <a:ext cx="432048" cy="7200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a:cxnSpLocks/>
          </p:cNvCxnSpPr>
          <p:nvPr/>
        </p:nvCxnSpPr>
        <p:spPr bwMode="auto">
          <a:xfrm>
            <a:off x="7833320" y="1340768"/>
            <a:ext cx="720080" cy="7920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85081292"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712113"/>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35</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95300" y="1532505"/>
                <a:ext cx="8829384" cy="4278094"/>
              </a:xfrm>
              <a:prstGeom prst="rect">
                <a:avLst/>
              </a:prstGeom>
              <a:noFill/>
            </p:spPr>
            <p:txBody>
              <a:bodyPr wrap="square" rtlCol="0">
                <a:spAutoFit/>
              </a:bodyPr>
              <a:lstStyle/>
              <a:p>
                <a:pPr>
                  <a:defRPr/>
                </a:pPr>
                <a:r>
                  <a:rPr lang="de-DE" sz="1600" b="1" dirty="0" err="1"/>
                  <a:t>Covariance</a:t>
                </a:r>
                <a:r>
                  <a:rPr lang="de-DE" sz="1600" b="1" dirty="0"/>
                  <a:t> </a:t>
                </a:r>
                <a:r>
                  <a:rPr lang="de-DE" sz="1600" b="1" dirty="0" err="1"/>
                  <a:t>algebra</a:t>
                </a:r>
                <a:r>
                  <a:rPr lang="de-DE" sz="1600" b="1" dirty="0"/>
                  <a:t> </a:t>
                </a:r>
                <a:r>
                  <a:rPr lang="de-DE" sz="1600" b="1" dirty="0" err="1"/>
                  <a:t>with</a:t>
                </a:r>
                <a:r>
                  <a:rPr lang="de-DE" sz="1600" b="1" dirty="0"/>
                  <a:t> </a:t>
                </a:r>
                <a:r>
                  <a:rPr lang="de-DE" sz="1600" b="1" dirty="0" err="1"/>
                  <a:t>random</a:t>
                </a:r>
                <a:r>
                  <a:rPr lang="de-DE" sz="1600" b="1" dirty="0"/>
                  <a:t> variables</a:t>
                </a:r>
                <a:r>
                  <a:rPr lang="de-DE" sz="1600" dirty="0"/>
                  <a:t>.</a:t>
                </a:r>
                <a:endParaRPr dirty="0"/>
              </a:p>
              <a:p>
                <a:pPr>
                  <a:defRPr/>
                </a:pPr>
                <a:endParaRPr lang="de-DE" sz="1600" dirty="0"/>
              </a:p>
              <a:p>
                <a:pPr>
                  <a:defRPr/>
                </a:pPr>
                <a:r>
                  <a:rPr lang="de-DE" sz="1600" dirty="0" err="1"/>
                  <a:t>Suppose</a:t>
                </a:r>
                <a:r>
                  <a:rPr lang="de-DE" sz="1600" dirty="0"/>
                  <a:t> </a:t>
                </a:r>
                <a14:m>
                  <m:oMath xmlns:m="http://schemas.openxmlformats.org/officeDocument/2006/math">
                    <m:r>
                      <a:rPr lang="de-DE" sz="1600" i="1">
                        <a:latin typeface="Cambria Math"/>
                      </a:rPr>
                      <m:t>𝑋</m:t>
                    </m:r>
                  </m:oMath>
                </a14:m>
                <a:r>
                  <a:rPr lang="de-DE" sz="1600" dirty="0"/>
                  <a:t>, </a:t>
                </a:r>
                <a14:m>
                  <m:oMath xmlns:m="http://schemas.openxmlformats.org/officeDocument/2006/math">
                    <m:r>
                      <a:rPr lang="de-DE" sz="1600" i="1">
                        <a:latin typeface="Cambria Math"/>
                      </a:rPr>
                      <m:t>𝑌</m:t>
                    </m:r>
                  </m:oMath>
                </a14:m>
                <a:r>
                  <a:rPr lang="de-DE" sz="1600" dirty="0"/>
                  <a:t> and </a:t>
                </a:r>
                <a14:m>
                  <m:oMath xmlns:m="http://schemas.openxmlformats.org/officeDocument/2006/math">
                    <m:r>
                      <a:rPr lang="de-DE" sz="1600" i="1">
                        <a:latin typeface="Cambria Math"/>
                      </a:rPr>
                      <m:t>𝑍</m:t>
                    </m:r>
                  </m:oMath>
                </a14:m>
                <a:r>
                  <a:rPr lang="de-DE" sz="1600" dirty="0"/>
                  <a:t> </a:t>
                </a:r>
                <a:r>
                  <a:rPr lang="de-DE" sz="1600" dirty="0" err="1"/>
                  <a:t>are</a:t>
                </a:r>
                <a:r>
                  <a:rPr lang="de-DE" sz="1600" dirty="0"/>
                  <a:t> </a:t>
                </a:r>
                <a:r>
                  <a:rPr lang="de-DE" sz="1600" dirty="0" err="1"/>
                  <a:t>random</a:t>
                </a:r>
                <a:r>
                  <a:rPr lang="de-DE" sz="1600" dirty="0"/>
                  <a:t> variables and </a:t>
                </a:r>
                <a14:m>
                  <m:oMath xmlns:m="http://schemas.openxmlformats.org/officeDocument/2006/math">
                    <m:r>
                      <a:rPr lang="de-DE" sz="1600" i="1">
                        <a:latin typeface="Cambria Math"/>
                        <a:ea typeface="Cambria Math"/>
                      </a:rPr>
                      <m:t>𝛼</m:t>
                    </m:r>
                  </m:oMath>
                </a14:m>
                <a:r>
                  <a:rPr lang="de-DE" sz="1600" dirty="0"/>
                  <a:t> and </a:t>
                </a:r>
                <a14:m>
                  <m:oMath xmlns:m="http://schemas.openxmlformats.org/officeDocument/2006/math">
                    <m:r>
                      <a:rPr lang="de-DE" sz="1600" i="1">
                        <a:latin typeface="Cambria Math"/>
                        <a:ea typeface="Cambria Math"/>
                      </a:rPr>
                      <m:t>𝛽</m:t>
                    </m:r>
                  </m:oMath>
                </a14:m>
                <a:r>
                  <a:rPr lang="de-DE" sz="1600" dirty="0"/>
                  <a:t> </a:t>
                </a:r>
                <a:r>
                  <a:rPr lang="de-DE" sz="1600" dirty="0" err="1"/>
                  <a:t>are</a:t>
                </a:r>
                <a:r>
                  <a:rPr lang="de-DE" sz="1600" dirty="0"/>
                  <a:t> </a:t>
                </a:r>
                <a:r>
                  <a:rPr lang="de-DE" sz="1600" dirty="0" err="1"/>
                  <a:t>parameters</a:t>
                </a:r>
                <a:r>
                  <a:rPr lang="de-DE" sz="1600" dirty="0"/>
                  <a:t>. The </a:t>
                </a:r>
                <a:r>
                  <a:rPr lang="de-DE" sz="1600" dirty="0" err="1"/>
                  <a:t>following</a:t>
                </a:r>
                <a:r>
                  <a:rPr lang="de-DE" sz="1600" dirty="0"/>
                  <a:t> </a:t>
                </a:r>
                <a:r>
                  <a:rPr lang="de-DE" sz="1600" dirty="0" err="1"/>
                  <a:t>covariance</a:t>
                </a:r>
                <a:r>
                  <a:rPr lang="de-DE" sz="1600" dirty="0"/>
                  <a:t> </a:t>
                </a:r>
                <a:r>
                  <a:rPr lang="de-DE" sz="1600" dirty="0" err="1"/>
                  <a:t>rules</a:t>
                </a:r>
                <a:r>
                  <a:rPr lang="de-DE" sz="1600" dirty="0"/>
                  <a:t> </a:t>
                </a:r>
                <a:r>
                  <a:rPr lang="de-DE" sz="1600" dirty="0" err="1"/>
                  <a:t>can</a:t>
                </a:r>
                <a:r>
                  <a:rPr lang="de-DE" sz="1600" dirty="0"/>
                  <a:t> </a:t>
                </a:r>
                <a:r>
                  <a:rPr lang="de-DE" sz="1600" dirty="0" err="1"/>
                  <a:t>be</a:t>
                </a:r>
                <a:r>
                  <a:rPr lang="de-DE" sz="1600" dirty="0"/>
                  <a:t> </a:t>
                </a:r>
                <a:r>
                  <a:rPr lang="de-DE" sz="1600" dirty="0" err="1"/>
                  <a:t>distinguished</a:t>
                </a:r>
                <a:r>
                  <a:rPr lang="de-DE" sz="1600" dirty="0"/>
                  <a:t>:</a:t>
                </a:r>
                <a:endParaRPr dirty="0"/>
              </a:p>
              <a:p>
                <a:pPr>
                  <a:defRPr/>
                </a:pPr>
                <a:endParaRPr lang="de-DE" sz="1600" dirty="0"/>
              </a:p>
              <a:p>
                <a:pPr marL="342900" indent="-342900">
                  <a:buAutoNum type="arabicPeriod"/>
                  <a:defRPr/>
                </a:pPr>
                <a14:m>
                  <m:oMath xmlns:m="http://schemas.openxmlformats.org/officeDocument/2006/math">
                    <m:r>
                      <a:rPr lang="de-DE" sz="1600" b="0" i="1">
                        <a:latin typeface="Cambria Math"/>
                      </a:rPr>
                      <m:t>𝑉𝑎𝑟</m:t>
                    </m:r>
                    <m:d>
                      <m:dPr>
                        <m:ctrlPr>
                          <a:rPr lang="de-DE" sz="1600" b="0" i="1">
                            <a:latin typeface="Cambria Math" panose="02040503050406030204" pitchFamily="18" charset="0"/>
                            <a:ea typeface="Cambria Math"/>
                            <a:cs typeface="Cambria Math"/>
                          </a:rPr>
                        </m:ctrlPr>
                      </m:dPr>
                      <m:e>
                        <m:r>
                          <a:rPr lang="de-DE" sz="1600" b="0" i="1">
                            <a:latin typeface="Cambria Math"/>
                          </a:rPr>
                          <m:t>𝑋</m:t>
                        </m:r>
                      </m:e>
                    </m:d>
                    <m:r>
                      <a:rPr lang="de-DE" sz="1600" b="0" i="1">
                        <a:latin typeface="Cambria Math"/>
                      </a:rPr>
                      <m:t>=</m:t>
                    </m:r>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𝑋</m:t>
                        </m:r>
                        <m:r>
                          <a:rPr lang="de-DE" sz="1600" b="0" i="1">
                            <a:latin typeface="Cambria Math"/>
                          </a:rPr>
                          <m:t>,</m:t>
                        </m:r>
                        <m:r>
                          <a:rPr lang="de-DE" sz="1600" b="0" i="1">
                            <a:latin typeface="Cambria Math"/>
                          </a:rPr>
                          <m:t>𝑋</m:t>
                        </m:r>
                      </m:e>
                    </m:d>
                  </m:oMath>
                </a14:m>
                <a:endParaRPr lang="de-DE" sz="1600" b="0" dirty="0"/>
              </a:p>
              <a:p>
                <a:pPr marL="342900" indent="-342900">
                  <a:buAutoNum type="arabicPeriod"/>
                  <a:defRPr/>
                </a:pPr>
                <a14:m>
                  <m:oMath xmlns:m="http://schemas.openxmlformats.org/officeDocument/2006/math">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𝑋</m:t>
                        </m:r>
                        <m:r>
                          <a:rPr lang="de-DE" sz="1600" b="0" i="1">
                            <a:latin typeface="Cambria Math"/>
                          </a:rPr>
                          <m:t>,</m:t>
                        </m:r>
                        <m:r>
                          <a:rPr lang="de-DE" sz="1600" b="0" i="1">
                            <a:latin typeface="Cambria Math"/>
                            <a:ea typeface="Cambria Math"/>
                          </a:rPr>
                          <m:t>𝛼</m:t>
                        </m:r>
                      </m:e>
                    </m:d>
                    <m:r>
                      <a:rPr lang="de-DE" sz="1600" b="0" i="1">
                        <a:latin typeface="Cambria Math"/>
                      </a:rPr>
                      <m:t>=</m:t>
                    </m:r>
                    <m:r>
                      <a:rPr lang="de-DE" sz="1600" b="0" i="0">
                        <a:latin typeface="Cambria Math"/>
                      </a:rPr>
                      <m:t>0</m:t>
                    </m:r>
                  </m:oMath>
                </a14:m>
                <a:endParaRPr lang="de-DE" sz="1600" b="0" dirty="0"/>
              </a:p>
              <a:p>
                <a:pPr marL="342900" indent="-342900">
                  <a:buAutoNum type="arabicPeriod"/>
                  <a:defRPr/>
                </a:pPr>
                <a14:m>
                  <m:oMath xmlns:m="http://schemas.openxmlformats.org/officeDocument/2006/math">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𝑋</m:t>
                        </m:r>
                        <m:r>
                          <a:rPr lang="de-DE" sz="1600" b="0" i="1">
                            <a:latin typeface="Cambria Math"/>
                          </a:rPr>
                          <m:t>,</m:t>
                        </m:r>
                        <m:r>
                          <a:rPr lang="de-DE" sz="1600" b="0" i="1">
                            <a:latin typeface="Cambria Math"/>
                          </a:rPr>
                          <m:t>𝑌</m:t>
                        </m:r>
                      </m:e>
                    </m:d>
                    <m:r>
                      <a:rPr lang="de-DE" sz="1600" b="0" i="1">
                        <a:latin typeface="Cambria Math"/>
                      </a:rPr>
                      <m:t>=</m:t>
                    </m:r>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𝑌</m:t>
                        </m:r>
                        <m:r>
                          <a:rPr lang="de-DE" sz="1600" b="0" i="1">
                            <a:latin typeface="Cambria Math"/>
                          </a:rPr>
                          <m:t>,</m:t>
                        </m:r>
                        <m:r>
                          <a:rPr lang="de-DE" sz="1600" b="0" i="1">
                            <a:latin typeface="Cambria Math"/>
                          </a:rPr>
                          <m:t>𝑋</m:t>
                        </m:r>
                      </m:e>
                    </m:d>
                  </m:oMath>
                </a14:m>
                <a:endParaRPr lang="de-DE" sz="1600" b="0" dirty="0"/>
              </a:p>
              <a:p>
                <a:pPr marL="342900" indent="-342900">
                  <a:buFontTx/>
                  <a:buAutoNum type="arabicPeriod"/>
                  <a:defRPr/>
                </a:pPr>
                <a14:m>
                  <m:oMath xmlns:m="http://schemas.openxmlformats.org/officeDocument/2006/math">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i="1">
                            <a:latin typeface="Cambria Math"/>
                            <a:ea typeface="Cambria Math"/>
                          </a:rPr>
                          <m:t>𝛼</m:t>
                        </m:r>
                        <m:r>
                          <a:rPr lang="de-DE" sz="1600" b="0" i="1">
                            <a:latin typeface="Cambria Math"/>
                          </a:rPr>
                          <m:t>𝑋</m:t>
                        </m:r>
                        <m:r>
                          <a:rPr lang="de-DE" sz="1600" b="0" i="1">
                            <a:latin typeface="Cambria Math"/>
                          </a:rPr>
                          <m:t>,</m:t>
                        </m:r>
                        <m:r>
                          <a:rPr lang="de-DE" sz="1600" i="1">
                            <a:latin typeface="Cambria Math"/>
                            <a:ea typeface="Cambria Math"/>
                          </a:rPr>
                          <m:t>𝛽</m:t>
                        </m:r>
                        <m:r>
                          <a:rPr lang="de-DE" sz="1600" b="0" i="1">
                            <a:latin typeface="Cambria Math"/>
                          </a:rPr>
                          <m:t>𝑌</m:t>
                        </m:r>
                      </m:e>
                    </m:d>
                    <m:r>
                      <a:rPr lang="de-DE" sz="1600" b="0" i="1">
                        <a:latin typeface="Cambria Math"/>
                      </a:rPr>
                      <m:t>=</m:t>
                    </m:r>
                    <m:r>
                      <a:rPr lang="de-DE" sz="1600" i="1">
                        <a:latin typeface="Cambria Math"/>
                        <a:ea typeface="Cambria Math"/>
                      </a:rPr>
                      <m:t>𝛼𝛽</m:t>
                    </m:r>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𝑌</m:t>
                        </m:r>
                        <m:r>
                          <a:rPr lang="de-DE" sz="1600" b="0" i="1">
                            <a:latin typeface="Cambria Math"/>
                          </a:rPr>
                          <m:t>,</m:t>
                        </m:r>
                        <m:r>
                          <a:rPr lang="de-DE" sz="1600" b="0" i="1">
                            <a:latin typeface="Cambria Math"/>
                          </a:rPr>
                          <m:t>𝑋</m:t>
                        </m:r>
                      </m:e>
                    </m:d>
                  </m:oMath>
                </a14:m>
                <a:endParaRPr lang="de-DE" sz="1600" b="0" dirty="0"/>
              </a:p>
              <a:p>
                <a:pPr marL="342900" indent="-342900">
                  <a:buFontTx/>
                  <a:buAutoNum type="arabicPeriod"/>
                  <a:defRPr/>
                </a:pPr>
                <a14:m>
                  <m:oMath xmlns:m="http://schemas.openxmlformats.org/officeDocument/2006/math">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𝑋</m:t>
                        </m:r>
                        <m:r>
                          <a:rPr lang="de-DE" sz="1600" b="0" i="1">
                            <a:latin typeface="Cambria Math"/>
                          </a:rPr>
                          <m:t>+</m:t>
                        </m:r>
                        <m:r>
                          <a:rPr lang="de-DE" sz="1600" b="0" i="1">
                            <a:latin typeface="Cambria Math"/>
                          </a:rPr>
                          <m:t>𝑌</m:t>
                        </m:r>
                        <m:r>
                          <a:rPr lang="de-DE" sz="1600" b="0" i="1">
                            <a:latin typeface="Cambria Math"/>
                          </a:rPr>
                          <m:t>,</m:t>
                        </m:r>
                        <m:r>
                          <a:rPr lang="de-DE" sz="1600" b="0" i="1">
                            <a:latin typeface="Cambria Math"/>
                          </a:rPr>
                          <m:t>𝑍</m:t>
                        </m:r>
                      </m:e>
                    </m:d>
                    <m:r>
                      <a:rPr lang="de-DE" sz="1600" b="0" i="1">
                        <a:latin typeface="Cambria Math"/>
                      </a:rPr>
                      <m:t>=</m:t>
                    </m:r>
                    <m:r>
                      <a:rPr lang="de-DE" sz="1600" b="0" i="1">
                        <a:latin typeface="Cambria Math"/>
                      </a:rPr>
                      <m:t>𝐶𝑜𝑣</m:t>
                    </m:r>
                    <m:d>
                      <m:dPr>
                        <m:ctrlPr>
                          <a:rPr lang="de-DE" sz="1600" b="0" i="1">
                            <a:latin typeface="Cambria Math" panose="02040503050406030204" pitchFamily="18" charset="0"/>
                            <a:ea typeface="Cambria Math"/>
                            <a:cs typeface="Cambria Math"/>
                          </a:rPr>
                        </m:ctrlPr>
                      </m:dPr>
                      <m:e>
                        <m:r>
                          <a:rPr lang="de-DE" sz="1600" b="0" i="1">
                            <a:latin typeface="Cambria Math"/>
                          </a:rPr>
                          <m:t>𝑋</m:t>
                        </m:r>
                        <m:r>
                          <a:rPr lang="de-DE" sz="1600" b="0" i="1">
                            <a:latin typeface="Cambria Math"/>
                          </a:rPr>
                          <m:t>,</m:t>
                        </m:r>
                        <m:r>
                          <a:rPr lang="de-DE" sz="1600" b="0" i="1">
                            <a:latin typeface="Cambria Math"/>
                          </a:rPr>
                          <m:t>𝑍</m:t>
                        </m:r>
                      </m:e>
                    </m:d>
                    <m:r>
                      <a:rPr lang="de-DE" sz="1600" b="0" i="1">
                        <a:latin typeface="Cambria Math"/>
                      </a:rPr>
                      <m:t>+</m:t>
                    </m:r>
                    <m:r>
                      <a:rPr lang="de-DE" sz="1600" b="0" i="1">
                        <a:latin typeface="Cambria Math"/>
                      </a:rPr>
                      <m:t>𝐶𝑜𝑣</m:t>
                    </m:r>
                    <m:r>
                      <a:rPr lang="de-DE" sz="1600" b="0" i="1">
                        <a:latin typeface="Cambria Math"/>
                      </a:rPr>
                      <m:t>(</m:t>
                    </m:r>
                    <m:r>
                      <a:rPr lang="de-DE" sz="1600" b="0" i="1">
                        <a:latin typeface="Cambria Math"/>
                      </a:rPr>
                      <m:t>𝑌</m:t>
                    </m:r>
                    <m:r>
                      <a:rPr lang="de-DE" sz="1600" b="0" i="1">
                        <a:latin typeface="Cambria Math"/>
                      </a:rPr>
                      <m:t>,</m:t>
                    </m:r>
                    <m:r>
                      <a:rPr lang="de-DE" sz="1600" b="0" i="1">
                        <a:latin typeface="Cambria Math"/>
                      </a:rPr>
                      <m:t>𝑍</m:t>
                    </m:r>
                    <m:r>
                      <a:rPr lang="de-DE" sz="1600" b="0" i="1">
                        <a:latin typeface="Cambria Math"/>
                      </a:rPr>
                      <m:t>)</m:t>
                    </m:r>
                  </m:oMath>
                </a14:m>
                <a:endParaRPr lang="de-DE" sz="1600" b="0" dirty="0"/>
              </a:p>
              <a:p>
                <a:pPr marL="342900" indent="-342900">
                  <a:buFontTx/>
                  <a:buAutoNum type="arabicPeriod"/>
                  <a:defRPr/>
                </a:pPr>
                <a:endParaRPr lang="de-DE" sz="1600" dirty="0"/>
              </a:p>
              <a:p>
                <a:pPr marL="342900" indent="-342900">
                  <a:buFontTx/>
                  <a:buAutoNum type="arabicPeriod"/>
                  <a:defRPr/>
                </a:pPr>
                <a:endParaRPr lang="de-DE" sz="1600" b="0" dirty="0"/>
              </a:p>
              <a:p>
                <a:pPr>
                  <a:defRPr/>
                </a:pPr>
                <a:r>
                  <a:rPr lang="de-DE" sz="1600" dirty="0"/>
                  <a:t>See: </a:t>
                </a:r>
                <a:r>
                  <a:rPr lang="de-DE" sz="1600" u="sng" dirty="0">
                    <a:hlinkClick r:id="rId2" tooltip="https://www.youtube.com/watch?v=QOUHlPz2wtk&amp;list=PLliBbGBc5nn3tQiIBHFd-YvWK6dXb4ryr&amp;index=1"/>
                  </a:rPr>
                  <a:t>https://www.youtube.com/watch?v=QOUHlPz2wtk&amp;list=PLliBbGBc5nn3tQiIBHFd-YvWK6dXb4ryr&amp;index=1</a:t>
                </a:r>
                <a:endParaRPr lang="de-DE" sz="1600" dirty="0"/>
              </a:p>
              <a:p>
                <a:pPr>
                  <a:defRPr/>
                </a:pPr>
                <a:endParaRPr lang="de-DE" sz="1600" b="0" dirty="0"/>
              </a:p>
              <a:p>
                <a:pPr marL="342900" indent="-342900">
                  <a:buFontTx/>
                  <a:buAutoNum type="arabicPeriod"/>
                  <a:defRPr/>
                </a:pPr>
                <a:endParaRPr lang="de-DE" sz="1600" b="0" dirty="0"/>
              </a:p>
              <a:p>
                <a:pPr marL="342900" indent="-342900">
                  <a:buAutoNum type="arabicPeriod"/>
                  <a:defRPr/>
                </a:pPr>
                <a:endParaRPr lang="de-DE" sz="1600"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95300" y="1532505"/>
                <a:ext cx="8829384" cy="4278094"/>
              </a:xfrm>
              <a:prstGeom prst="rect">
                <a:avLst/>
              </a:prstGeom>
              <a:blipFill>
                <a:blip r:embed="rId3"/>
                <a:stretch>
                  <a:fillRect l="-345" t="-427"/>
                </a:stretch>
              </a:blipFill>
            </p:spPr>
            <p:txBody>
              <a:bodyPr/>
              <a:lstStyle/>
              <a:p>
                <a:r>
                  <a:rPr lang="de-DE">
                    <a:noFill/>
                  </a:rPr>
                  <a:t> </a:t>
                </a:r>
              </a:p>
            </p:txBody>
          </p:sp>
        </mc:Fallback>
      </mc:AlternateContent>
      <p:sp>
        <p:nvSpPr>
          <p:cNvPr id="1214391231"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92966"/>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a:xfrm>
            <a:off x="6977874" y="6194201"/>
            <a:ext cx="2311399" cy="365125"/>
          </a:xfrm>
        </p:spPr>
        <p:txBody>
          <a:bodyPr/>
          <a:lstStyle/>
          <a:p>
            <a:pPr>
              <a:defRPr/>
            </a:pPr>
            <a:fld id="{F26D89EF-3C3A-4E06-893E-1B74ABA00C59}" type="slidenum">
              <a:rPr lang="de-DE"/>
              <a:t>36</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16496" y="762965"/>
                <a:ext cx="8829384" cy="5909310"/>
              </a:xfrm>
              <a:prstGeom prst="rect">
                <a:avLst/>
              </a:prstGeom>
              <a:noFill/>
            </p:spPr>
            <p:txBody>
              <a:bodyPr wrap="square" rtlCol="0">
                <a:spAutoFit/>
              </a:bodyPr>
              <a:lstStyle/>
              <a:p>
                <a:pPr>
                  <a:defRPr/>
                </a:pPr>
                <a:endParaRPr lang="de-DE" sz="1400" dirty="0"/>
              </a:p>
              <a:p>
                <a:pPr>
                  <a:defRPr/>
                </a:pPr>
                <a:r>
                  <a:rPr lang="de-DE" sz="1400" b="1" dirty="0" err="1"/>
                  <a:t>Step</a:t>
                </a:r>
                <a:r>
                  <a:rPr lang="de-DE" sz="1400" b="1" dirty="0"/>
                  <a:t> 1: </a:t>
                </a:r>
                <a:r>
                  <a:rPr lang="de-DE" sz="1400" b="1" dirty="0" err="1"/>
                  <a:t>Derive</a:t>
                </a:r>
                <a:r>
                  <a:rPr lang="de-DE" sz="1400" b="1" dirty="0"/>
                  <a:t> </a:t>
                </a:r>
                <a:r>
                  <a:rPr lang="de-DE" sz="1400" b="1" dirty="0" err="1"/>
                  <a:t>covariance</a:t>
                </a:r>
                <a:r>
                  <a:rPr lang="de-DE" sz="1400" b="1" dirty="0"/>
                  <a:t> </a:t>
                </a:r>
                <a:r>
                  <a:rPr lang="de-DE" sz="1400" b="1" dirty="0" err="1"/>
                  <a:t>of</a:t>
                </a:r>
                <a:r>
                  <a:rPr lang="de-DE" sz="1400" b="1" dirty="0"/>
                  <a:t> X and Y</a:t>
                </a:r>
                <a:endParaRPr lang="de-DE" dirty="0"/>
              </a:p>
              <a:p>
                <a:pPr>
                  <a:defRPr/>
                </a:pPr>
                <a:endParaRPr lang="de-DE" sz="1400" dirty="0"/>
              </a:p>
              <a:p>
                <a:pPr>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𝑋</m:t>
                      </m:r>
                      <m:r>
                        <a:rPr lang="de-DE" sz="1400" b="0" i="1" smtClean="0">
                          <a:latin typeface="Cambria Math" panose="02040503050406030204" pitchFamily="18" charset="0"/>
                        </a:rPr>
                        <m:t>=</m:t>
                      </m:r>
                      <m:sSub>
                        <m:sSubPr>
                          <m:ctrlPr>
                            <a:rPr lang="ar-AE" sz="1400" i="1">
                              <a:solidFill>
                                <a:srgbClr val="FF0000"/>
                              </a:solidFill>
                              <a:latin typeface="Cambria Math" panose="02040503050406030204" pitchFamily="18" charset="0"/>
                              <a:ea typeface="Cambria Math"/>
                              <a:cs typeface="Cambria Math"/>
                            </a:rPr>
                          </m:ctrlPr>
                        </m:sSubPr>
                        <m:e>
                          <m:r>
                            <a:rPr lang="ar-AE" sz="1400" i="1">
                              <a:solidFill>
                                <a:srgbClr val="FF0000"/>
                              </a:solidFill>
                              <a:latin typeface="Cambria Math"/>
                            </a:rPr>
                            <m:t>𝑎</m:t>
                          </m:r>
                        </m:e>
                        <m:sub>
                          <m:r>
                            <a:rPr lang="ar-AE" sz="1400" i="1">
                              <a:solidFill>
                                <a:srgbClr val="FF0000"/>
                              </a:solidFill>
                              <a:latin typeface="Cambria Math"/>
                            </a:rPr>
                            <m:t>11</m:t>
                          </m:r>
                        </m:sub>
                      </m:sSub>
                      <m:sSub>
                        <m:sSubPr>
                          <m:ctrlPr>
                            <a:rPr lang="ar-AE" sz="1400" i="1">
                              <a:solidFill>
                                <a:srgbClr val="FF0000"/>
                              </a:solidFill>
                              <a:latin typeface="Cambria Math" panose="02040503050406030204" pitchFamily="18" charset="0"/>
                              <a:ea typeface="Cambria Math"/>
                              <a:cs typeface="Cambria Math"/>
                            </a:rPr>
                          </m:ctrlPr>
                        </m:sSubPr>
                        <m:e>
                          <m:r>
                            <a:rPr lang="ar-AE" sz="1400" i="1">
                              <a:solidFill>
                                <a:srgbClr val="FF0000"/>
                              </a:solidFill>
                              <a:latin typeface="Cambria Math"/>
                            </a:rPr>
                            <m:t>𝐴</m:t>
                          </m:r>
                        </m:e>
                        <m:sub>
                          <m:r>
                            <a:rPr lang="ar-AE" sz="1400" i="1">
                              <a:solidFill>
                                <a:srgbClr val="FF0000"/>
                              </a:solidFill>
                              <a:latin typeface="Cambria Math"/>
                            </a:rPr>
                            <m:t>1</m:t>
                          </m:r>
                        </m:sub>
                      </m:sSub>
                      <m:r>
                        <a:rPr lang="ar-AE" sz="1400" i="1">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r>
                        <a:rPr lang="ar-AE" sz="1400" i="1">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oMath>
                  </m:oMathPara>
                </a14:m>
                <a:endParaRPr lang="de-DE" sz="1400" dirty="0"/>
              </a:p>
              <a:p>
                <a:pPr>
                  <a:defRP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𝑌</m:t>
                      </m:r>
                      <m:r>
                        <a:rPr lang="de-DE" sz="1400" b="0" i="1" smtClean="0">
                          <a:latin typeface="Cambria Math" panose="02040503050406030204" pitchFamily="18" charset="0"/>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i="1">
                          <a:solidFill>
                            <a:srgbClr val="C00000"/>
                          </a:solidFill>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22</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2</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22</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2</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22</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2</m:t>
                          </m:r>
                        </m:sub>
                      </m:sSub>
                    </m:oMath>
                  </m:oMathPara>
                </a14:m>
                <a:endParaRPr lang="de-DE" sz="1400" dirty="0"/>
              </a:p>
              <a:p>
                <a:pPr>
                  <a:defRPr/>
                </a:pPr>
                <a:endParaRPr lang="de-DE" sz="1400" dirty="0"/>
              </a:p>
              <a:p>
                <a:pPr>
                  <a:defRPr/>
                </a:pPr>
                <a:endParaRPr lang="de-DE" sz="1400" dirty="0"/>
              </a:p>
              <a:p>
                <a:pPr>
                  <a:defRPr/>
                </a:pPr>
                <a:endParaRPr lang="de-DE" sz="1400" b="0" i="1" dirty="0">
                  <a:latin typeface="Cambria Math"/>
                </a:endParaRPr>
              </a:p>
              <a:p>
                <a:pPr>
                  <a:defRPr/>
                </a:pPr>
                <a14:m>
                  <m:oMathPara xmlns:m="http://schemas.openxmlformats.org/officeDocument/2006/math">
                    <m:oMathParaPr>
                      <m:jc m:val="centerGroup"/>
                    </m:oMathParaPr>
                    <m:oMath xmlns:m="http://schemas.openxmlformats.org/officeDocument/2006/math">
                      <m:r>
                        <a:rPr lang="de-DE" sz="1400" b="0" i="1">
                          <a:latin typeface="Cambria Math"/>
                        </a:rPr>
                        <m:t>𝐶𝑜𝑣</m:t>
                      </m:r>
                      <m:d>
                        <m:dPr>
                          <m:ctrlPr>
                            <a:rPr lang="ar-AE" sz="1400" b="0" i="1">
                              <a:latin typeface="Cambria Math" panose="02040503050406030204" pitchFamily="18" charset="0"/>
                              <a:ea typeface="Cambria Math"/>
                              <a:cs typeface="Cambria Math"/>
                            </a:rPr>
                          </m:ctrlPr>
                        </m:dPr>
                        <m:e>
                          <m:r>
                            <a:rPr lang="ar-AE" sz="1400" b="0" i="1">
                              <a:latin typeface="Cambria Math"/>
                            </a:rPr>
                            <m:t>𝑋</m:t>
                          </m:r>
                          <m:r>
                            <a:rPr lang="ar-AE" sz="1400" b="0" i="1">
                              <a:latin typeface="Cambria Math"/>
                            </a:rPr>
                            <m:t>,</m:t>
                          </m:r>
                          <m:r>
                            <a:rPr lang="ar-AE" sz="1400" b="0" i="1">
                              <a:latin typeface="Cambria Math"/>
                            </a:rPr>
                            <m:t>𝑌</m:t>
                          </m:r>
                        </m:e>
                      </m:d>
                      <m:r>
                        <a:rPr lang="ar-AE" sz="1400" b="0" i="1">
                          <a:latin typeface="Cambria Math"/>
                        </a:rPr>
                        <m:t>=</m:t>
                      </m:r>
                      <m:r>
                        <a:rPr lang="ar-AE" sz="1400" b="0" i="1">
                          <a:latin typeface="Cambria Math"/>
                        </a:rPr>
                        <m:t>𝐶𝑜𝑣</m:t>
                      </m:r>
                      <m:d>
                        <m:dPr>
                          <m:ctrlPr>
                            <a:rPr lang="ar-AE" sz="1400" b="0" i="1">
                              <a:latin typeface="Cambria Math" panose="02040503050406030204" pitchFamily="18" charset="0"/>
                              <a:ea typeface="Cambria Math"/>
                              <a:cs typeface="Cambria Math"/>
                            </a:rPr>
                          </m:ctrlPr>
                        </m:dPr>
                        <m:e>
                          <m:sSub>
                            <m:sSubPr>
                              <m:ctrlPr>
                                <a:rPr lang="ar-AE" sz="1400" b="0" i="1">
                                  <a:solidFill>
                                    <a:srgbClr val="FF0000"/>
                                  </a:solidFill>
                                  <a:latin typeface="Cambria Math" panose="02040503050406030204" pitchFamily="18" charset="0"/>
                                  <a:ea typeface="Cambria Math"/>
                                  <a:cs typeface="Cambria Math"/>
                                </a:rPr>
                              </m:ctrlPr>
                            </m:sSubPr>
                            <m:e>
                              <m:r>
                                <a:rPr lang="ar-AE" sz="1400" b="0" i="1">
                                  <a:solidFill>
                                    <a:srgbClr val="FF0000"/>
                                  </a:solidFill>
                                  <a:latin typeface="Cambria Math"/>
                                </a:rPr>
                                <m:t>𝑎</m:t>
                              </m:r>
                            </m:e>
                            <m:sub>
                              <m:r>
                                <a:rPr lang="ar-AE" sz="1400" b="0" i="1">
                                  <a:solidFill>
                                    <a:srgbClr val="FF0000"/>
                                  </a:solidFill>
                                  <a:latin typeface="Cambria Math"/>
                                </a:rPr>
                                <m:t>11</m:t>
                              </m:r>
                            </m:sub>
                          </m:sSub>
                          <m:sSub>
                            <m:sSubPr>
                              <m:ctrlPr>
                                <a:rPr lang="ar-AE" sz="1400" b="0" i="1">
                                  <a:solidFill>
                                    <a:srgbClr val="FF0000"/>
                                  </a:solidFill>
                                  <a:latin typeface="Cambria Math" panose="02040503050406030204" pitchFamily="18" charset="0"/>
                                  <a:ea typeface="Cambria Math"/>
                                  <a:cs typeface="Cambria Math"/>
                                </a:rPr>
                              </m:ctrlPr>
                            </m:sSubPr>
                            <m:e>
                              <m:r>
                                <a:rPr lang="ar-AE" sz="1400" b="0" i="1">
                                  <a:solidFill>
                                    <a:srgbClr val="FF0000"/>
                                  </a:solidFill>
                                  <a:latin typeface="Cambria Math"/>
                                </a:rPr>
                                <m:t>𝐴</m:t>
                              </m:r>
                            </m:e>
                            <m:sub>
                              <m:r>
                                <a:rPr lang="ar-AE" sz="1400" b="0" i="1">
                                  <a:solidFill>
                                    <a:srgbClr val="FF0000"/>
                                  </a:solidFill>
                                  <a:latin typeface="Cambria Math"/>
                                </a:rPr>
                                <m:t>1</m:t>
                              </m:r>
                            </m:sub>
                          </m:sSub>
                          <m:r>
                            <a:rPr lang="ar-AE" sz="1400" b="0" i="1">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𝐶</m:t>
                              </m:r>
                            </m:e>
                            <m:sub>
                              <m:r>
                                <a:rPr lang="ar-AE" sz="1400" i="1">
                                  <a:solidFill>
                                    <a:schemeClr val="tx2"/>
                                  </a:solidFill>
                                  <a:latin typeface="Cambria Math"/>
                                </a:rPr>
                                <m:t>1</m:t>
                              </m:r>
                            </m:sub>
                          </m:sSub>
                          <m:r>
                            <a:rPr lang="ar-AE" sz="1400" b="0" i="1">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b="0" i="1">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b="0" i="1">
                                  <a:solidFill>
                                    <a:srgbClr val="C00000"/>
                                  </a:solidFill>
                                  <a:latin typeface="Cambria Math"/>
                                </a:rPr>
                                <m:t>2</m:t>
                              </m:r>
                              <m:r>
                                <a:rPr lang="ar-AE" sz="1400" i="1">
                                  <a:solidFill>
                                    <a:srgbClr val="C00000"/>
                                  </a:solidFill>
                                  <a:latin typeface="Cambria Math"/>
                                </a:rPr>
                                <m:t>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b="0" i="1">
                                  <a:solidFill>
                                    <a:schemeClr val="tx2"/>
                                  </a:solidFill>
                                  <a:latin typeface="Cambria Math"/>
                                </a:rPr>
                                <m:t>2</m:t>
                              </m:r>
                              <m:r>
                                <a:rPr lang="ar-AE" sz="1400" i="1">
                                  <a:solidFill>
                                    <a:schemeClr val="tx2"/>
                                  </a:solidFill>
                                  <a:latin typeface="Cambria Math"/>
                                </a:rPr>
                                <m:t>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b="0" i="1">
                                  <a:solidFill>
                                    <a:schemeClr val="accent3">
                                      <a:lumMod val="50000"/>
                                    </a:schemeClr>
                                  </a:solidFill>
                                  <a:latin typeface="Cambria Math"/>
                                </a:rPr>
                                <m:t>2</m:t>
                              </m:r>
                              <m:r>
                                <a:rPr lang="ar-AE" sz="1400" i="1">
                                  <a:solidFill>
                                    <a:schemeClr val="accent3">
                                      <a:lumMod val="50000"/>
                                    </a:schemeClr>
                                  </a:solidFill>
                                  <a:latin typeface="Cambria Math"/>
                                </a:rPr>
                                <m:t>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b="0" i="1">
                              <a:solidFill>
                                <a:srgbClr val="C00000"/>
                              </a:solidFill>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b="0" i="1">
                                  <a:solidFill>
                                    <a:srgbClr val="C00000"/>
                                  </a:solidFill>
                                  <a:latin typeface="Cambria Math"/>
                                </a:rPr>
                                <m:t>22</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b="0" i="1">
                                  <a:solidFill>
                                    <a:srgbClr val="C00000"/>
                                  </a:solidFill>
                                  <a:latin typeface="Cambria Math"/>
                                </a:rPr>
                                <m:t>2</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b="0" i="1">
                                  <a:solidFill>
                                    <a:schemeClr val="tx2"/>
                                  </a:solidFill>
                                  <a:latin typeface="Cambria Math"/>
                                </a:rPr>
                                <m:t>22</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b="0" i="1">
                                  <a:solidFill>
                                    <a:schemeClr val="tx2"/>
                                  </a:solidFill>
                                  <a:latin typeface="Cambria Math"/>
                                </a:rPr>
                                <m:t>2</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b="0" i="1">
                                  <a:solidFill>
                                    <a:schemeClr val="accent3">
                                      <a:lumMod val="50000"/>
                                    </a:schemeClr>
                                  </a:solidFill>
                                  <a:latin typeface="Cambria Math"/>
                                </a:rPr>
                                <m:t>22</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b="0" i="1">
                                  <a:solidFill>
                                    <a:schemeClr val="accent3">
                                      <a:lumMod val="50000"/>
                                    </a:schemeClr>
                                  </a:solidFill>
                                  <a:latin typeface="Cambria Math"/>
                                </a:rPr>
                                <m:t>2</m:t>
                              </m:r>
                            </m:sub>
                          </m:sSub>
                        </m:e>
                      </m:d>
                    </m:oMath>
                  </m:oMathPara>
                </a14:m>
                <a:endParaRPr lang="de-DE" sz="1400" b="0" dirty="0"/>
              </a:p>
              <a:p>
                <a:pPr>
                  <a:defRPr/>
                </a:pPr>
                <a:endParaRPr lang="ar-AE" sz="1400" b="0" dirty="0"/>
              </a:p>
              <a:p>
                <a:pPr>
                  <a:defRPr/>
                </a:pPr>
                <a:endParaRPr lang="ar-AE" sz="1400" b="0" dirty="0"/>
              </a:p>
              <a:p>
                <a:pPr algn="ctr">
                  <a:defRPr/>
                </a:pPr>
                <a:r>
                  <a:rPr lang="de-DE" sz="1400" b="1" dirty="0" err="1"/>
                  <a:t>Apply</a:t>
                </a:r>
                <a:r>
                  <a:rPr lang="de-DE" sz="1400" b="1" dirty="0"/>
                  <a:t> </a:t>
                </a:r>
                <a:r>
                  <a:rPr lang="de-DE" sz="1400" b="1" dirty="0" err="1"/>
                  <a:t>rule</a:t>
                </a:r>
                <a:r>
                  <a:rPr lang="de-DE" sz="1400" b="1" dirty="0"/>
                  <a:t> 5: </a:t>
                </a:r>
                <a14:m>
                  <m:oMath xmlns:m="http://schemas.openxmlformats.org/officeDocument/2006/math">
                    <m:r>
                      <a:rPr lang="de-DE" sz="1400" b="1" i="1">
                        <a:latin typeface="Cambria Math"/>
                      </a:rPr>
                      <m:t>𝑪𝒐𝒗</m:t>
                    </m:r>
                    <m:d>
                      <m:dPr>
                        <m:ctrlPr>
                          <a:rPr lang="ar-AE" sz="1400" b="1" i="1">
                            <a:latin typeface="Cambria Math" panose="02040503050406030204" pitchFamily="18" charset="0"/>
                            <a:ea typeface="Cambria Math"/>
                            <a:cs typeface="Cambria Math"/>
                          </a:rPr>
                        </m:ctrlPr>
                      </m:dPr>
                      <m:e>
                        <m:r>
                          <a:rPr lang="ar-AE" sz="1400" b="1" i="1">
                            <a:latin typeface="Cambria Math"/>
                          </a:rPr>
                          <m:t>𝑿</m:t>
                        </m:r>
                        <m:r>
                          <a:rPr lang="ar-AE" sz="1400" b="1" i="1">
                            <a:latin typeface="Cambria Math"/>
                          </a:rPr>
                          <m:t>+</m:t>
                        </m:r>
                        <m:r>
                          <a:rPr lang="ar-AE" sz="1400" b="1" i="1">
                            <a:latin typeface="Cambria Math"/>
                          </a:rPr>
                          <m:t>𝒀</m:t>
                        </m:r>
                        <m:r>
                          <a:rPr lang="ar-AE" sz="1400" b="1" i="1">
                            <a:latin typeface="Cambria Math"/>
                          </a:rPr>
                          <m:t>,</m:t>
                        </m:r>
                        <m:r>
                          <a:rPr lang="ar-AE" sz="1400" b="1" i="1">
                            <a:latin typeface="Cambria Math"/>
                          </a:rPr>
                          <m:t>𝒁</m:t>
                        </m:r>
                      </m:e>
                    </m:d>
                    <m:r>
                      <a:rPr lang="ar-AE" sz="1400" b="1" i="1">
                        <a:latin typeface="Cambria Math"/>
                      </a:rPr>
                      <m:t>=</m:t>
                    </m:r>
                    <m:r>
                      <a:rPr lang="ar-AE" sz="1400" b="1" i="1">
                        <a:latin typeface="Cambria Math"/>
                      </a:rPr>
                      <m:t>𝑪𝒐𝒗</m:t>
                    </m:r>
                    <m:d>
                      <m:dPr>
                        <m:ctrlPr>
                          <a:rPr lang="ar-AE" sz="1400" b="1" i="1">
                            <a:latin typeface="Cambria Math" panose="02040503050406030204" pitchFamily="18" charset="0"/>
                            <a:ea typeface="Cambria Math"/>
                            <a:cs typeface="Cambria Math"/>
                          </a:rPr>
                        </m:ctrlPr>
                      </m:dPr>
                      <m:e>
                        <m:r>
                          <a:rPr lang="ar-AE" sz="1400" b="1" i="1">
                            <a:latin typeface="Cambria Math"/>
                          </a:rPr>
                          <m:t>𝑿</m:t>
                        </m:r>
                        <m:r>
                          <a:rPr lang="ar-AE" sz="1400" b="1" i="1">
                            <a:latin typeface="Cambria Math"/>
                          </a:rPr>
                          <m:t>,</m:t>
                        </m:r>
                        <m:r>
                          <a:rPr lang="ar-AE" sz="1400" b="1" i="1">
                            <a:latin typeface="Cambria Math"/>
                          </a:rPr>
                          <m:t>𝒁</m:t>
                        </m:r>
                      </m:e>
                    </m:d>
                    <m:r>
                      <a:rPr lang="ar-AE" sz="1400" b="1" i="1">
                        <a:latin typeface="Cambria Math"/>
                      </a:rPr>
                      <m:t>+</m:t>
                    </m:r>
                    <m:r>
                      <a:rPr lang="ar-AE" sz="1400" b="1" i="1">
                        <a:latin typeface="Cambria Math"/>
                      </a:rPr>
                      <m:t>𝑪𝒐𝒗</m:t>
                    </m:r>
                    <m:d>
                      <m:dPr>
                        <m:ctrlPr>
                          <a:rPr lang="ar-AE" sz="1400" b="1" i="1">
                            <a:latin typeface="Cambria Math" panose="02040503050406030204" pitchFamily="18" charset="0"/>
                          </a:rPr>
                        </m:ctrlPr>
                      </m:dPr>
                      <m:e>
                        <m:r>
                          <a:rPr lang="ar-AE" sz="1400" b="1" i="1">
                            <a:latin typeface="Cambria Math"/>
                          </a:rPr>
                          <m:t>𝒀</m:t>
                        </m:r>
                        <m:r>
                          <a:rPr lang="ar-AE" sz="1400" b="1" i="1">
                            <a:latin typeface="Cambria Math"/>
                          </a:rPr>
                          <m:t>,</m:t>
                        </m:r>
                        <m:r>
                          <a:rPr lang="ar-AE" sz="1400" b="1" i="1">
                            <a:latin typeface="Cambria Math"/>
                          </a:rPr>
                          <m:t>𝒁</m:t>
                        </m:r>
                      </m:e>
                    </m:d>
                  </m:oMath>
                </a14:m>
                <a:r>
                  <a:rPr lang="de-DE" sz="1400" b="1" dirty="0"/>
                  <a:t>. </a:t>
                </a:r>
                <a:r>
                  <a:rPr lang="de-DE" sz="1400" b="1" dirty="0" err="1"/>
                  <a:t>Covariances</a:t>
                </a:r>
                <a:r>
                  <a:rPr lang="de-DE" sz="1400" b="1" dirty="0"/>
                  <a:t> </a:t>
                </a:r>
                <a:r>
                  <a:rPr lang="de-DE" sz="1400" b="1" dirty="0" err="1"/>
                  <a:t>between</a:t>
                </a:r>
                <a:r>
                  <a:rPr lang="de-DE" sz="1400" b="1" dirty="0"/>
                  <a:t> ACE </a:t>
                </a:r>
                <a:r>
                  <a:rPr lang="de-DE" sz="1400" b="1" dirty="0" err="1"/>
                  <a:t>factors</a:t>
                </a:r>
                <a:r>
                  <a:rPr lang="de-DE" sz="1400" b="1" dirty="0"/>
                  <a:t> </a:t>
                </a:r>
                <a:r>
                  <a:rPr lang="de-DE" sz="1400" b="1" dirty="0" err="1"/>
                  <a:t>are</a:t>
                </a:r>
                <a:r>
                  <a:rPr lang="de-DE" sz="1400" b="1" dirty="0"/>
                  <a:t> </a:t>
                </a:r>
                <a:r>
                  <a:rPr lang="de-DE" sz="1400" b="1" dirty="0" err="1"/>
                  <a:t>fixed</a:t>
                </a:r>
                <a:r>
                  <a:rPr lang="de-DE" sz="1400" b="1" dirty="0"/>
                  <a:t> </a:t>
                </a:r>
                <a:r>
                  <a:rPr lang="de-DE" sz="1400" b="1" dirty="0" err="1"/>
                  <a:t>to</a:t>
                </a:r>
                <a:r>
                  <a:rPr lang="de-DE" sz="1400" b="1" dirty="0"/>
                  <a:t> 0 (</a:t>
                </a:r>
                <a:r>
                  <a:rPr lang="de-DE" sz="1400" b="1" dirty="0" err="1"/>
                  <a:t>Assumption</a:t>
                </a:r>
                <a:r>
                  <a:rPr lang="de-DE" sz="1400" b="1" dirty="0"/>
                  <a:t> 2), </a:t>
                </a:r>
                <a:r>
                  <a:rPr lang="de-DE" sz="1400" b="1" dirty="0" err="1"/>
                  <a:t>only</a:t>
                </a:r>
                <a:r>
                  <a:rPr lang="de-DE" sz="1400" b="1" dirty="0"/>
                  <a:t> </a:t>
                </a:r>
                <a:r>
                  <a:rPr lang="de-DE" sz="1400" b="1" dirty="0" err="1"/>
                  <a:t>the</a:t>
                </a:r>
                <a:r>
                  <a:rPr lang="de-DE" sz="1400" b="1" dirty="0"/>
                  <a:t> </a:t>
                </a:r>
                <a:r>
                  <a:rPr lang="de-DE" sz="1400" b="1" dirty="0" err="1"/>
                  <a:t>variances</a:t>
                </a:r>
                <a:r>
                  <a:rPr lang="de-DE" sz="1400" b="1" dirty="0"/>
                  <a:t> </a:t>
                </a:r>
                <a:r>
                  <a:rPr lang="de-DE" sz="1400" b="1" dirty="0" err="1"/>
                  <a:t>remain</a:t>
                </a:r>
                <a:r>
                  <a:rPr lang="de-DE" sz="1400" b="1" dirty="0"/>
                  <a:t>:</a:t>
                </a:r>
                <a:endParaRPr lang="de-DE" sz="1400" b="0" i="1" dirty="0">
                  <a:latin typeface="Cambria Math"/>
                </a:endParaRPr>
              </a:p>
              <a:p>
                <a:pPr algn="ctr">
                  <a:defRPr/>
                </a:pPr>
                <a14:m>
                  <m:oMathPara xmlns:m="http://schemas.openxmlformats.org/officeDocument/2006/math">
                    <m:oMathParaPr>
                      <m:jc m:val="centerGroup"/>
                    </m:oMathParaPr>
                    <m:oMath xmlns:m="http://schemas.openxmlformats.org/officeDocument/2006/math">
                      <m:r>
                        <a:rPr lang="de-DE" sz="1400" b="0" i="1">
                          <a:latin typeface="Cambria Math"/>
                        </a:rPr>
                        <m:t>𝐶𝑜𝑣</m:t>
                      </m:r>
                      <m:d>
                        <m:dPr>
                          <m:ctrlPr>
                            <a:rPr lang="ar-AE" sz="1400" b="0" i="1">
                              <a:latin typeface="Cambria Math" panose="02040503050406030204" pitchFamily="18" charset="0"/>
                              <a:ea typeface="Cambria Math"/>
                              <a:cs typeface="Cambria Math"/>
                            </a:rPr>
                          </m:ctrlPr>
                        </m:dPr>
                        <m:e>
                          <m:r>
                            <a:rPr lang="ar-AE" sz="1400" b="0" i="1">
                              <a:latin typeface="Cambria Math"/>
                            </a:rPr>
                            <m:t>𝑋</m:t>
                          </m:r>
                          <m:r>
                            <a:rPr lang="ar-AE" sz="1400" b="0" i="1">
                              <a:latin typeface="Cambria Math"/>
                            </a:rPr>
                            <m:t>,</m:t>
                          </m:r>
                          <m:r>
                            <a:rPr lang="ar-AE" sz="1400" b="0" i="1">
                              <a:latin typeface="Cambria Math"/>
                            </a:rPr>
                            <m:t>𝑌</m:t>
                          </m:r>
                        </m:e>
                      </m:d>
                      <m:r>
                        <a:rPr lang="ar-AE" sz="1400" b="0" i="1">
                          <a:latin typeface="Cambria Math"/>
                        </a:rPr>
                        <m:t>=</m:t>
                      </m:r>
                      <m:r>
                        <a:rPr lang="ar-AE" sz="1400" b="0" i="1">
                          <a:solidFill>
                            <a:srgbClr val="C00000"/>
                          </a:solidFill>
                          <a:latin typeface="Cambria Math"/>
                        </a:rPr>
                        <m:t>𝐶𝑜𝑣</m:t>
                      </m:r>
                      <m:r>
                        <a:rPr lang="ar-AE" sz="1400" b="0" i="1">
                          <a:solidFill>
                            <a:srgbClr val="C00000"/>
                          </a:solidFill>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11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i="1">
                          <a:solidFill>
                            <a:srgbClr val="C00000"/>
                          </a:solidFill>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b="0" i="1">
                          <a:solidFill>
                            <a:srgbClr val="C00000"/>
                          </a:solidFill>
                          <a:latin typeface="Cambria Math"/>
                        </a:rPr>
                        <m:t>)</m:t>
                      </m:r>
                      <m:r>
                        <a:rPr lang="ar-AE" sz="1400" i="1">
                          <a:solidFill>
                            <a:schemeClr val="tx2"/>
                          </a:solidFill>
                          <a:latin typeface="Cambria Math"/>
                        </a:rPr>
                        <m:t>+</m:t>
                      </m:r>
                      <m:r>
                        <a:rPr lang="ar-AE" sz="1400" i="1">
                          <a:solidFill>
                            <a:schemeClr val="tx2"/>
                          </a:solidFill>
                          <a:latin typeface="Cambria Math"/>
                        </a:rPr>
                        <m:t>𝐶𝑜𝑣</m:t>
                      </m:r>
                      <m:d>
                        <m:dPr>
                          <m:ctrlPr>
                            <a:rPr lang="ar-AE" sz="1400" i="1">
                              <a:solidFill>
                                <a:schemeClr val="tx2"/>
                              </a:solidFill>
                              <a:latin typeface="Cambria Math" panose="02040503050406030204" pitchFamily="18" charset="0"/>
                              <a:ea typeface="Cambria Math"/>
                              <a:cs typeface="Cambria Math"/>
                            </a:rPr>
                          </m:ctrlPr>
                        </m:dPr>
                        <m:e>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𝐶</m:t>
                              </m:r>
                            </m:e>
                            <m:sub>
                              <m:r>
                                <a:rPr lang="ar-AE" sz="1400" i="1">
                                  <a:solidFill>
                                    <a:schemeClr val="tx2"/>
                                  </a:solidFill>
                                  <a:latin typeface="Cambria Math"/>
                                </a:rPr>
                                <m:t>1</m:t>
                              </m:r>
                            </m:sub>
                          </m:sSub>
                          <m:r>
                            <a:rPr lang="ar-AE" sz="1400" i="1">
                              <a:solidFill>
                                <a:schemeClr val="tx2"/>
                              </a:solidFill>
                              <a:latin typeface="Cambria Math"/>
                            </a:rPr>
                            <m:t>, </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e>
                      </m:d>
                      <m:r>
                        <m:rPr>
                          <m:nor/>
                        </m:rPr>
                        <a:rPr lang="ar-AE" sz="1400">
                          <a:solidFill>
                            <a:schemeClr val="accent3">
                              <a:lumMod val="50000"/>
                            </a:schemeClr>
                          </a:solidFill>
                        </a:rPr>
                        <m:t>+</m:t>
                      </m:r>
                      <m:r>
                        <a:rPr lang="ar-AE" sz="1400" i="1">
                          <a:solidFill>
                            <a:schemeClr val="accent3">
                              <a:lumMod val="50000"/>
                            </a:schemeClr>
                          </a:solidFill>
                          <a:latin typeface="Cambria Math"/>
                        </a:rPr>
                        <m:t>𝐶𝑜𝑣</m:t>
                      </m:r>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i="1">
                          <a:solidFill>
                            <a:schemeClr val="accent3">
                              <a:lumMod val="50000"/>
                            </a:schemeClr>
                          </a:solidFill>
                          <a:latin typeface="Cambria Math"/>
                        </a:rPr>
                        <m:t>, </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i="1">
                          <a:solidFill>
                            <a:schemeClr val="accent3">
                              <a:lumMod val="50000"/>
                            </a:schemeClr>
                          </a:solidFill>
                          <a:latin typeface="Cambria Math"/>
                        </a:rPr>
                        <m:t>)</m:t>
                      </m:r>
                    </m:oMath>
                  </m:oMathPara>
                </a14:m>
                <a:endParaRPr lang="de-DE" sz="1400" dirty="0"/>
              </a:p>
              <a:p>
                <a:pPr algn="ctr">
                  <a:defRPr/>
                </a:pPr>
                <a:endParaRPr lang="ar-AE" sz="1400" dirty="0"/>
              </a:p>
              <a:p>
                <a:pPr algn="ctr">
                  <a:defRPr/>
                </a:pPr>
                <a:endParaRPr lang="ar-AE" sz="1400" dirty="0"/>
              </a:p>
              <a:p>
                <a:pPr algn="ctr">
                  <a:defRPr/>
                </a:pPr>
                <a:r>
                  <a:rPr lang="de-DE" sz="1400" b="1" dirty="0" err="1"/>
                  <a:t>Apply</a:t>
                </a:r>
                <a:r>
                  <a:rPr lang="de-DE" sz="1400" b="1" dirty="0"/>
                  <a:t> </a:t>
                </a:r>
                <a:r>
                  <a:rPr lang="de-DE" sz="1400" b="1" dirty="0" err="1"/>
                  <a:t>rule</a:t>
                </a:r>
                <a:r>
                  <a:rPr lang="de-DE" sz="1400" b="1" dirty="0"/>
                  <a:t> 4: </a:t>
                </a:r>
                <a14:m>
                  <m:oMath xmlns:m="http://schemas.openxmlformats.org/officeDocument/2006/math">
                    <m:r>
                      <a:rPr lang="de-DE" sz="1400" b="1" i="1">
                        <a:latin typeface="Cambria Math"/>
                      </a:rPr>
                      <m:t>𝑪𝒐𝒗</m:t>
                    </m:r>
                    <m:d>
                      <m:dPr>
                        <m:ctrlPr>
                          <a:rPr lang="ar-AE" sz="1400" b="1" i="1">
                            <a:latin typeface="Cambria Math" panose="02040503050406030204" pitchFamily="18" charset="0"/>
                            <a:ea typeface="Cambria Math"/>
                            <a:cs typeface="Cambria Math"/>
                          </a:rPr>
                        </m:ctrlPr>
                      </m:dPr>
                      <m:e>
                        <m:r>
                          <a:rPr lang="ar-AE" sz="1400" b="1" i="1">
                            <a:latin typeface="Cambria Math"/>
                            <a:ea typeface="Cambria Math"/>
                          </a:rPr>
                          <m:t>𝜶</m:t>
                        </m:r>
                        <m:r>
                          <a:rPr lang="ar-AE" sz="1400" b="1" i="1">
                            <a:latin typeface="Cambria Math"/>
                          </a:rPr>
                          <m:t>𝑿</m:t>
                        </m:r>
                        <m:r>
                          <a:rPr lang="ar-AE" sz="1400" b="1" i="1">
                            <a:latin typeface="Cambria Math"/>
                          </a:rPr>
                          <m:t>,</m:t>
                        </m:r>
                        <m:r>
                          <a:rPr lang="ar-AE" sz="1400" b="1" i="1">
                            <a:latin typeface="Cambria Math"/>
                            <a:ea typeface="Cambria Math"/>
                          </a:rPr>
                          <m:t>𝜷</m:t>
                        </m:r>
                        <m:r>
                          <a:rPr lang="ar-AE" sz="1400" b="1" i="1">
                            <a:latin typeface="Cambria Math"/>
                          </a:rPr>
                          <m:t>𝒀</m:t>
                        </m:r>
                      </m:e>
                    </m:d>
                    <m:r>
                      <a:rPr lang="ar-AE" sz="1400" b="1" i="1">
                        <a:latin typeface="Cambria Math"/>
                      </a:rPr>
                      <m:t>=</m:t>
                    </m:r>
                    <m:r>
                      <a:rPr lang="ar-AE" sz="1400" b="1" i="1">
                        <a:latin typeface="Cambria Math"/>
                        <a:ea typeface="Cambria Math"/>
                      </a:rPr>
                      <m:t>𝜶𝜷</m:t>
                    </m:r>
                    <m:r>
                      <a:rPr lang="ar-AE" sz="1400" b="1" i="1">
                        <a:latin typeface="Cambria Math"/>
                      </a:rPr>
                      <m:t>𝑪𝒐𝒗</m:t>
                    </m:r>
                    <m:d>
                      <m:dPr>
                        <m:ctrlPr>
                          <a:rPr lang="ar-AE" sz="1400" b="1" i="1">
                            <a:latin typeface="Cambria Math" panose="02040503050406030204" pitchFamily="18" charset="0"/>
                            <a:ea typeface="Cambria Math"/>
                            <a:cs typeface="Cambria Math"/>
                          </a:rPr>
                        </m:ctrlPr>
                      </m:dPr>
                      <m:e>
                        <m:r>
                          <a:rPr lang="ar-AE" sz="1400" b="1" i="1">
                            <a:latin typeface="Cambria Math"/>
                          </a:rPr>
                          <m:t>𝒀</m:t>
                        </m:r>
                        <m:r>
                          <a:rPr lang="ar-AE" sz="1400" b="1" i="1">
                            <a:latin typeface="Cambria Math"/>
                          </a:rPr>
                          <m:t>,</m:t>
                        </m:r>
                        <m:r>
                          <a:rPr lang="ar-AE" sz="1400" b="1" i="1">
                            <a:latin typeface="Cambria Math"/>
                          </a:rPr>
                          <m:t>𝑿</m:t>
                        </m:r>
                      </m:e>
                    </m:d>
                  </m:oMath>
                </a14:m>
                <a:r>
                  <a:rPr lang="de-DE" sz="1400" b="1" dirty="0"/>
                  <a:t>. </a:t>
                </a:r>
                <a:r>
                  <a:rPr lang="de-DE" sz="1400" b="1" dirty="0" err="1"/>
                  <a:t>Variances</a:t>
                </a:r>
                <a:r>
                  <a:rPr lang="de-DE" sz="1400" b="1" dirty="0"/>
                  <a:t> </a:t>
                </a:r>
                <a:r>
                  <a:rPr lang="de-DE" sz="1400" b="1" dirty="0" err="1"/>
                  <a:t>fixed</a:t>
                </a:r>
                <a:r>
                  <a:rPr lang="de-DE" sz="1400" b="1" dirty="0"/>
                  <a:t> </a:t>
                </a:r>
                <a:r>
                  <a:rPr lang="de-DE" sz="1400" b="1" dirty="0" err="1"/>
                  <a:t>to</a:t>
                </a:r>
                <a:r>
                  <a:rPr lang="de-DE" sz="1400" b="1" dirty="0"/>
                  <a:t> 1 (</a:t>
                </a:r>
                <a:r>
                  <a:rPr lang="de-DE" sz="1400" b="1" dirty="0" err="1"/>
                  <a:t>Assumption</a:t>
                </a:r>
                <a:r>
                  <a:rPr lang="de-DE" sz="1400" b="1" dirty="0"/>
                  <a:t> 1):</a:t>
                </a:r>
                <a:endParaRPr lang="ar-AE" sz="1400" b="1" dirty="0"/>
              </a:p>
              <a:p>
                <a:pPr algn="ctr">
                  <a:defRPr/>
                </a:pPr>
                <a14:m>
                  <m:oMathPara xmlns:m="http://schemas.openxmlformats.org/officeDocument/2006/math">
                    <m:oMathParaPr>
                      <m:jc m:val="center"/>
                    </m:oMathParaPr>
                    <m:oMath xmlns:m="http://schemas.openxmlformats.org/officeDocument/2006/math">
                      <m:r>
                        <a:rPr lang="ar-AE" sz="1400" b="0" i="1">
                          <a:latin typeface="Cambria Math"/>
                        </a:rPr>
                        <m:t>𝐶𝑜𝑣</m:t>
                      </m:r>
                      <m:d>
                        <m:dPr>
                          <m:ctrlPr>
                            <a:rPr lang="ar-AE" sz="1400" b="0" i="1">
                              <a:latin typeface="Cambria Math" panose="02040503050406030204" pitchFamily="18" charset="0"/>
                              <a:ea typeface="Cambria Math"/>
                              <a:cs typeface="Cambria Math"/>
                            </a:rPr>
                          </m:ctrlPr>
                        </m:dPr>
                        <m:e>
                          <m:r>
                            <a:rPr lang="ar-AE" sz="1400" b="0" i="1">
                              <a:latin typeface="Cambria Math"/>
                            </a:rPr>
                            <m:t>𝑋</m:t>
                          </m:r>
                          <m:r>
                            <a:rPr lang="ar-AE" sz="1400" b="0" i="1">
                              <a:latin typeface="Cambria Math"/>
                            </a:rPr>
                            <m:t>,</m:t>
                          </m:r>
                          <m:r>
                            <a:rPr lang="ar-AE" sz="1400" b="0" i="1">
                              <a:latin typeface="Cambria Math"/>
                            </a:rPr>
                            <m:t>𝑌</m:t>
                          </m:r>
                        </m:e>
                      </m:d>
                      <m:r>
                        <a:rPr lang="ar-AE" sz="1400" b="0" i="1">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11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r>
                        <a:rPr lang="ar-AE" sz="1400" b="0" i="1">
                          <a:solidFill>
                            <a:srgbClr val="C00000"/>
                          </a:solidFill>
                          <a:latin typeface="Cambria Math"/>
                        </a:rPr>
                        <m:t>𝐶𝑜𝑣</m:t>
                      </m:r>
                      <m:d>
                        <m:dPr>
                          <m:ctrlPr>
                            <a:rPr lang="ar-AE" sz="1400" b="0" i="1">
                              <a:solidFill>
                                <a:srgbClr val="C00000"/>
                              </a:solidFill>
                              <a:latin typeface="Cambria Math" panose="02040503050406030204" pitchFamily="18" charset="0"/>
                            </a:rPr>
                          </m:ctrlPr>
                        </m:dPr>
                        <m:e>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i="1">
                              <a:solidFill>
                                <a:srgbClr val="C00000"/>
                              </a:solidFill>
                              <a:latin typeface="Cambria Math"/>
                            </a:rPr>
                            <m:t>, </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e>
                      </m:d>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r>
                        <a:rPr lang="ar-AE" sz="1400" i="1">
                          <a:solidFill>
                            <a:schemeClr val="tx2"/>
                          </a:solidFill>
                          <a:latin typeface="Cambria Math"/>
                        </a:rPr>
                        <m:t>𝐶𝑜𝑣</m:t>
                      </m:r>
                      <m:d>
                        <m:dPr>
                          <m:ctrlPr>
                            <a:rPr lang="ar-AE" sz="1400" i="1">
                              <a:solidFill>
                                <a:schemeClr val="tx2"/>
                              </a:solidFill>
                              <a:latin typeface="Cambria Math" panose="02040503050406030204" pitchFamily="18" charset="0"/>
                              <a:ea typeface="Cambria Math"/>
                              <a:cs typeface="Cambria Math"/>
                            </a:rPr>
                          </m:ctrlPr>
                        </m:dPr>
                        <m:e>
                          <m:sSub>
                            <m:sSubPr>
                              <m:ctrlPr>
                                <a:rPr lang="ar-AE" sz="1400" i="1">
                                  <a:solidFill>
                                    <a:schemeClr val="tx2"/>
                                  </a:solidFill>
                                  <a:latin typeface="Cambria Math" panose="02040503050406030204" pitchFamily="18" charset="0"/>
                                  <a:ea typeface="Cambria Math"/>
                                  <a:cs typeface="Cambria Math"/>
                                </a:rPr>
                              </m:ctrlPr>
                            </m:sSubPr>
                            <m:e>
                              <m:r>
                                <a:rPr lang="ar-AE" sz="1400" b="0" i="1">
                                  <a:solidFill>
                                    <a:schemeClr val="tx2"/>
                                  </a:solidFill>
                                  <a:latin typeface="Cambria Math"/>
                                </a:rPr>
                                <m:t>𝐶</m:t>
                              </m:r>
                            </m:e>
                            <m:sub>
                              <m:r>
                                <a:rPr lang="ar-AE" sz="1400" i="1">
                                  <a:solidFill>
                                    <a:schemeClr val="tx2"/>
                                  </a:solidFill>
                                  <a:latin typeface="Cambria Math"/>
                                </a:rPr>
                                <m:t>1</m:t>
                              </m:r>
                            </m:sub>
                          </m:sSub>
                          <m:r>
                            <a:rPr lang="ar-AE" sz="1400" i="1">
                              <a:solidFill>
                                <a:schemeClr val="tx2"/>
                              </a:solidFill>
                              <a:latin typeface="Cambria Math"/>
                            </a:rPr>
                            <m:t>, </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e>
                      </m:d>
                      <m:r>
                        <m:rPr>
                          <m:nor/>
                        </m:rPr>
                        <a:rPr lang="ar-AE" sz="1400">
                          <a:solidFill>
                            <a:schemeClr val="accent3">
                              <a:lumMod val="50000"/>
                            </a:schemeClr>
                          </a:solidFill>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r>
                        <a:rPr lang="ar-AE" sz="1400" i="1">
                          <a:solidFill>
                            <a:schemeClr val="accent3">
                              <a:lumMod val="50000"/>
                            </a:schemeClr>
                          </a:solidFill>
                          <a:latin typeface="Cambria Math"/>
                        </a:rPr>
                        <m:t>𝐶𝑜𝑣</m:t>
                      </m:r>
                      <m:d>
                        <m:dPr>
                          <m:ctrlPr>
                            <a:rPr lang="ar-AE" sz="1400" i="1">
                              <a:solidFill>
                                <a:schemeClr val="accent3">
                                  <a:lumMod val="50000"/>
                                </a:schemeClr>
                              </a:solidFill>
                              <a:latin typeface="Cambria Math" panose="02040503050406030204" pitchFamily="18" charset="0"/>
                            </a:rPr>
                          </m:ctrlPr>
                        </m:dPr>
                        <m:e>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b="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i="1">
                              <a:solidFill>
                                <a:schemeClr val="accent3">
                                  <a:lumMod val="50000"/>
                                </a:schemeClr>
                              </a:solidFill>
                              <a:latin typeface="Cambria Math"/>
                            </a:rPr>
                            <m:t>, </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e>
                      </m:d>
                      <m:r>
                        <a:rPr lang="de-DE" sz="1400" b="0" i="1" smtClean="0">
                          <a:solidFill>
                            <a:schemeClr val="accent3">
                              <a:lumMod val="50000"/>
                            </a:schemeClr>
                          </a:solidFill>
                          <a:latin typeface="Cambria Math" panose="02040503050406030204" pitchFamily="18" charset="0"/>
                        </a:rPr>
                        <m:t>=</m:t>
                      </m:r>
                    </m:oMath>
                    <m:oMath xmlns:m="http://schemas.openxmlformats.org/officeDocument/2006/math">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11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r>
                        <m:rPr>
                          <m:nor/>
                        </m:rPr>
                        <a:rPr lang="ar-AE" sz="1400">
                          <a:solidFill>
                            <a:schemeClr val="accent3">
                              <a:lumMod val="50000"/>
                            </a:schemeClr>
                          </a:solidFill>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oMath>
                  </m:oMathPara>
                </a14:m>
                <a:endParaRPr lang="ar-AE" sz="1400" dirty="0"/>
              </a:p>
              <a:p>
                <a:pPr algn="ctr">
                  <a:defRPr/>
                </a:pPr>
                <a:endParaRPr lang="de-DE" sz="1400" dirty="0"/>
              </a:p>
              <a:p>
                <a:pPr algn="ctr">
                  <a:defRPr/>
                </a:pPr>
                <a:endParaRPr lang="ar-AE" sz="1400" dirty="0"/>
              </a:p>
              <a:p>
                <a:pPr algn="ctr">
                  <a:defRPr/>
                </a:pPr>
                <a:r>
                  <a:rPr lang="de-DE" sz="1400" b="1" dirty="0" err="1"/>
                  <a:t>Apply</a:t>
                </a:r>
                <a:r>
                  <a:rPr lang="de-DE" sz="1400" b="1" dirty="0"/>
                  <a:t> </a:t>
                </a:r>
                <a:r>
                  <a:rPr lang="de-DE" sz="1400" b="1" dirty="0" err="1"/>
                  <a:t>rule</a:t>
                </a:r>
                <a:r>
                  <a:rPr lang="de-DE" sz="1400" b="1" dirty="0"/>
                  <a:t> 1: </a:t>
                </a:r>
                <a14:m>
                  <m:oMath xmlns:m="http://schemas.openxmlformats.org/officeDocument/2006/math">
                    <m:r>
                      <a:rPr lang="de-DE" sz="1400" b="1" i="1">
                        <a:latin typeface="Cambria Math"/>
                      </a:rPr>
                      <m:t>𝑽𝒂𝒓</m:t>
                    </m:r>
                    <m:d>
                      <m:dPr>
                        <m:ctrlPr>
                          <a:rPr lang="ar-AE" sz="1400" b="1" i="1">
                            <a:latin typeface="Cambria Math" panose="02040503050406030204" pitchFamily="18" charset="0"/>
                            <a:ea typeface="Cambria Math"/>
                            <a:cs typeface="Cambria Math"/>
                          </a:rPr>
                        </m:ctrlPr>
                      </m:dPr>
                      <m:e>
                        <m:r>
                          <a:rPr lang="ar-AE" sz="1400" b="1" i="1">
                            <a:latin typeface="Cambria Math"/>
                          </a:rPr>
                          <m:t>𝑿</m:t>
                        </m:r>
                      </m:e>
                    </m:d>
                    <m:r>
                      <a:rPr lang="ar-AE" sz="1400" b="1" i="1">
                        <a:latin typeface="Cambria Math"/>
                      </a:rPr>
                      <m:t>=</m:t>
                    </m:r>
                    <m:r>
                      <a:rPr lang="ar-AE" sz="1400" b="1" i="1">
                        <a:latin typeface="Cambria Math"/>
                      </a:rPr>
                      <m:t>𝑪𝒐𝒗</m:t>
                    </m:r>
                    <m:d>
                      <m:dPr>
                        <m:ctrlPr>
                          <a:rPr lang="ar-AE" sz="1400" b="1" i="1">
                            <a:latin typeface="Cambria Math" panose="02040503050406030204" pitchFamily="18" charset="0"/>
                            <a:ea typeface="Cambria Math"/>
                            <a:cs typeface="Cambria Math"/>
                          </a:rPr>
                        </m:ctrlPr>
                      </m:dPr>
                      <m:e>
                        <m:r>
                          <a:rPr lang="ar-AE" sz="1400" b="1" i="1">
                            <a:latin typeface="Cambria Math"/>
                          </a:rPr>
                          <m:t>𝑿</m:t>
                        </m:r>
                        <m:r>
                          <a:rPr lang="ar-AE" sz="1400" b="1" i="1">
                            <a:latin typeface="Cambria Math"/>
                          </a:rPr>
                          <m:t>,</m:t>
                        </m:r>
                        <m:r>
                          <a:rPr lang="ar-AE" sz="1400" b="1" i="1">
                            <a:latin typeface="Cambria Math"/>
                          </a:rPr>
                          <m:t>𝑿</m:t>
                        </m:r>
                      </m:e>
                    </m:d>
                  </m:oMath>
                </a14:m>
                <a:endParaRPr lang="ar-AE" sz="1400" b="1" dirty="0"/>
              </a:p>
              <a:p>
                <a:pPr algn="ctr">
                  <a:defRPr/>
                </a:pPr>
                <a14:m>
                  <m:oMathPara xmlns:m="http://schemas.openxmlformats.org/officeDocument/2006/math">
                    <m:oMathParaPr>
                      <m:jc m:val="centerGroup"/>
                    </m:oMathParaPr>
                    <m:oMath xmlns:m="http://schemas.openxmlformats.org/officeDocument/2006/math">
                      <m:r>
                        <a:rPr lang="ar-AE" sz="1400" b="0" i="1">
                          <a:latin typeface="Cambria Math"/>
                        </a:rPr>
                        <m:t>𝐶𝑜𝑣</m:t>
                      </m:r>
                      <m:d>
                        <m:dPr>
                          <m:ctrlPr>
                            <a:rPr lang="ar-AE" sz="1400" b="0" i="1">
                              <a:latin typeface="Cambria Math" panose="02040503050406030204" pitchFamily="18" charset="0"/>
                              <a:ea typeface="Cambria Math"/>
                              <a:cs typeface="Cambria Math"/>
                            </a:rPr>
                          </m:ctrlPr>
                        </m:dPr>
                        <m:e>
                          <m:r>
                            <a:rPr lang="ar-AE" sz="1400" b="0" i="1">
                              <a:latin typeface="Cambria Math"/>
                            </a:rPr>
                            <m:t>𝑋</m:t>
                          </m:r>
                          <m:r>
                            <a:rPr lang="ar-AE" sz="1400" b="0" i="1">
                              <a:latin typeface="Cambria Math"/>
                            </a:rPr>
                            <m:t>,</m:t>
                          </m:r>
                          <m:r>
                            <a:rPr lang="ar-AE" sz="1400" b="0" i="1">
                              <a:latin typeface="Cambria Math"/>
                            </a:rPr>
                            <m:t>𝑌</m:t>
                          </m:r>
                        </m:e>
                      </m:d>
                      <m:r>
                        <a:rPr lang="ar-AE" sz="1400" b="0" i="1">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11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r>
                        <m:rPr>
                          <m:nor/>
                        </m:rPr>
                        <a:rPr lang="ar-AE" sz="1400">
                          <a:solidFill>
                            <a:schemeClr val="accent3">
                              <a:lumMod val="50000"/>
                            </a:schemeClr>
                          </a:solidFill>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oMath>
                  </m:oMathPara>
                </a14:m>
                <a:endParaRPr lang="ar-AE" sz="1400" dirty="0"/>
              </a:p>
              <a:p>
                <a:pPr algn="ctr">
                  <a:defRPr/>
                </a:pPr>
                <a:endParaRPr lang="ar-AE" sz="1400" dirty="0"/>
              </a:p>
              <a:p>
                <a:pPr algn="ctr">
                  <a:defRPr/>
                </a:pPr>
                <a:endParaRPr lang="ar-AE" sz="1400" dirty="0"/>
              </a:p>
              <a:p>
                <a:pPr algn="ctr">
                  <a:defRPr/>
                </a:pPr>
                <a:endParaRPr lang="ar-AE" sz="1400" dirty="0"/>
              </a:p>
              <a:p>
                <a:pPr algn="ctr">
                  <a:defRPr/>
                </a:pPr>
                <a:r>
                  <a:rPr lang="ar-AE" sz="1400" dirty="0"/>
                  <a:t> </a:t>
                </a:r>
                <a:endParaRPr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16496" y="762965"/>
                <a:ext cx="8829384" cy="5909310"/>
              </a:xfrm>
              <a:prstGeom prst="rect">
                <a:avLst/>
              </a:prstGeom>
              <a:blipFill>
                <a:blip r:embed="rId2"/>
                <a:stretch>
                  <a:fillRect l="-207" b="-103"/>
                </a:stretch>
              </a:blipFill>
            </p:spPr>
            <p:txBody>
              <a:bodyPr/>
              <a:lstStyle/>
              <a:p>
                <a:r>
                  <a:rPr lang="de-DE">
                    <a:noFill/>
                  </a:rPr>
                  <a:t> </a:t>
                </a:r>
              </a:p>
            </p:txBody>
          </p:sp>
        </mc:Fallback>
      </mc:AlternateContent>
      <p:sp>
        <p:nvSpPr>
          <p:cNvPr id="1429021356"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92966"/>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a:xfrm>
            <a:off x="6977874" y="6194201"/>
            <a:ext cx="2311399" cy="365125"/>
          </a:xfrm>
        </p:spPr>
        <p:txBody>
          <a:bodyPr/>
          <a:lstStyle/>
          <a:p>
            <a:pPr>
              <a:defRPr/>
            </a:pPr>
            <a:fld id="{F26D89EF-3C3A-4E06-893E-1B74ABA00C59}" type="slidenum">
              <a:rPr lang="de-DE"/>
              <a:t>37</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16496" y="762965"/>
                <a:ext cx="8829384" cy="6562950"/>
              </a:xfrm>
              <a:prstGeom prst="rect">
                <a:avLst/>
              </a:prstGeom>
              <a:noFill/>
            </p:spPr>
            <p:txBody>
              <a:bodyPr wrap="square" rtlCol="0">
                <a:spAutoFit/>
              </a:bodyPr>
              <a:lstStyle/>
              <a:p>
                <a:pPr>
                  <a:defRPr/>
                </a:pPr>
                <a:endParaRPr lang="de-DE" sz="1400" dirty="0"/>
              </a:p>
              <a:p>
                <a:pPr>
                  <a:defRPr/>
                </a:pPr>
                <a:r>
                  <a:rPr lang="de-DE" sz="1400" b="1" dirty="0" err="1"/>
                  <a:t>Step</a:t>
                </a:r>
                <a:r>
                  <a:rPr lang="de-DE" sz="1400" b="1" dirty="0"/>
                  <a:t> 2a: </a:t>
                </a:r>
                <a:r>
                  <a:rPr lang="de-DE" sz="1400" b="1" dirty="0" err="1"/>
                  <a:t>Derive</a:t>
                </a:r>
                <a:r>
                  <a:rPr lang="de-DE" sz="1400" b="1" dirty="0"/>
                  <a:t> </a:t>
                </a:r>
                <a:r>
                  <a:rPr lang="de-DE" sz="1400" b="1" dirty="0" err="1"/>
                  <a:t>variance</a:t>
                </a:r>
                <a:r>
                  <a:rPr lang="de-DE" sz="1400" b="1" dirty="0"/>
                  <a:t> </a:t>
                </a:r>
                <a:r>
                  <a:rPr lang="de-DE" sz="1400" b="1" dirty="0" err="1"/>
                  <a:t>of</a:t>
                </a:r>
                <a:r>
                  <a:rPr lang="de-DE" sz="1400" b="1" dirty="0"/>
                  <a:t> X</a:t>
                </a:r>
                <a:endParaRPr lang="de-DE" sz="1400" dirty="0"/>
              </a:p>
              <a:p>
                <a:pPr algn="ctr">
                  <a:defRPr/>
                </a:pPr>
                <a:endParaRPr lang="de-DE" sz="1400" b="1" dirty="0"/>
              </a:p>
              <a:p>
                <a:pPr>
                  <a:defRPr/>
                </a:pPr>
                <a:endParaRPr lang="de-DE" sz="1400" dirty="0"/>
              </a:p>
              <a:p>
                <a:pPr>
                  <a:defRPr/>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rPr>
                        <m:t>𝑋</m:t>
                      </m:r>
                      <m:r>
                        <a:rPr lang="de-DE" sz="1400" i="1">
                          <a:latin typeface="Cambria Math" panose="02040503050406030204" pitchFamily="18" charset="0"/>
                        </a:rPr>
                        <m:t>=</m:t>
                      </m:r>
                      <m:sSub>
                        <m:sSubPr>
                          <m:ctrlPr>
                            <a:rPr lang="ar-AE" sz="1400" i="1">
                              <a:solidFill>
                                <a:srgbClr val="FF0000"/>
                              </a:solidFill>
                              <a:latin typeface="Cambria Math" panose="02040503050406030204" pitchFamily="18" charset="0"/>
                              <a:ea typeface="Cambria Math"/>
                              <a:cs typeface="Cambria Math"/>
                            </a:rPr>
                          </m:ctrlPr>
                        </m:sSubPr>
                        <m:e>
                          <m:r>
                            <a:rPr lang="ar-AE" sz="1400" i="1">
                              <a:solidFill>
                                <a:srgbClr val="FF0000"/>
                              </a:solidFill>
                              <a:latin typeface="Cambria Math"/>
                            </a:rPr>
                            <m:t>𝑎</m:t>
                          </m:r>
                        </m:e>
                        <m:sub>
                          <m:r>
                            <a:rPr lang="ar-AE" sz="1400" i="1">
                              <a:solidFill>
                                <a:srgbClr val="FF0000"/>
                              </a:solidFill>
                              <a:latin typeface="Cambria Math"/>
                            </a:rPr>
                            <m:t>11</m:t>
                          </m:r>
                        </m:sub>
                      </m:sSub>
                      <m:sSub>
                        <m:sSubPr>
                          <m:ctrlPr>
                            <a:rPr lang="ar-AE" sz="1400" i="1">
                              <a:solidFill>
                                <a:srgbClr val="FF0000"/>
                              </a:solidFill>
                              <a:latin typeface="Cambria Math" panose="02040503050406030204" pitchFamily="18" charset="0"/>
                              <a:ea typeface="Cambria Math"/>
                              <a:cs typeface="Cambria Math"/>
                            </a:rPr>
                          </m:ctrlPr>
                        </m:sSubPr>
                        <m:e>
                          <m:r>
                            <a:rPr lang="ar-AE" sz="1400" i="1">
                              <a:solidFill>
                                <a:srgbClr val="FF0000"/>
                              </a:solidFill>
                              <a:latin typeface="Cambria Math"/>
                            </a:rPr>
                            <m:t>𝐴</m:t>
                          </m:r>
                        </m:e>
                        <m:sub>
                          <m:r>
                            <a:rPr lang="ar-AE" sz="1400" i="1">
                              <a:solidFill>
                                <a:srgbClr val="FF0000"/>
                              </a:solidFill>
                              <a:latin typeface="Cambria Math"/>
                            </a:rPr>
                            <m:t>1</m:t>
                          </m:r>
                        </m:sub>
                      </m:sSub>
                      <m:r>
                        <a:rPr lang="ar-AE" sz="1400" i="1">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11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r>
                        <a:rPr lang="ar-AE" sz="1400" i="1">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11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oMath>
                  </m:oMathPara>
                </a14:m>
                <a:endParaRPr lang="de-DE" sz="1400" dirty="0"/>
              </a:p>
              <a:p>
                <a:pPr algn="ctr">
                  <a:defRPr/>
                </a:pPr>
                <a:endParaRPr lang="de-DE" sz="1400" b="1" dirty="0"/>
              </a:p>
              <a:p>
                <a:pPr algn="ctr">
                  <a:defRPr/>
                </a:pPr>
                <a:endParaRPr lang="de-DE" sz="1400" b="1" dirty="0"/>
              </a:p>
              <a:p>
                <a:pPr algn="ctr">
                  <a:defRPr/>
                </a:pPr>
                <a:r>
                  <a:rPr lang="de-DE" sz="1400" b="1" dirty="0" err="1"/>
                  <a:t>Apply</a:t>
                </a:r>
                <a:r>
                  <a:rPr lang="de-DE" sz="1400" b="1" dirty="0"/>
                  <a:t> </a:t>
                </a:r>
                <a:r>
                  <a:rPr lang="de-DE" sz="1400" b="1" dirty="0" err="1"/>
                  <a:t>rule</a:t>
                </a:r>
                <a:r>
                  <a:rPr lang="de-DE" sz="1400" b="1" dirty="0"/>
                  <a:t> 1: </a:t>
                </a:r>
                <a14:m>
                  <m:oMath xmlns:m="http://schemas.openxmlformats.org/officeDocument/2006/math">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𝑋</m:t>
                        </m:r>
                      </m:e>
                    </m:d>
                    <m:r>
                      <a:rPr lang="de-DE" sz="1400" i="1">
                        <a:latin typeface="Cambria Math"/>
                      </a:rPr>
                      <m:t>=</m:t>
                    </m:r>
                    <m:r>
                      <a:rPr lang="de-DE" sz="1400" i="1">
                        <a:latin typeface="Cambria Math"/>
                      </a:rPr>
                      <m:t>𝐶𝑜𝑣</m:t>
                    </m:r>
                    <m:d>
                      <m:dPr>
                        <m:ctrlPr>
                          <a:rPr lang="de-DE" sz="1400" i="1">
                            <a:latin typeface="Cambria Math" panose="02040503050406030204" pitchFamily="18" charset="0"/>
                            <a:ea typeface="Cambria Math"/>
                            <a:cs typeface="Cambria Math"/>
                          </a:rPr>
                        </m:ctrlPr>
                      </m:dPr>
                      <m:e>
                        <m:r>
                          <a:rPr lang="de-DE" sz="1400" i="1">
                            <a:latin typeface="Cambria Math"/>
                          </a:rPr>
                          <m:t>𝑋</m:t>
                        </m:r>
                        <m:r>
                          <a:rPr lang="de-DE" sz="1400" i="1">
                            <a:latin typeface="Cambria Math"/>
                          </a:rPr>
                          <m:t>,</m:t>
                        </m:r>
                        <m:r>
                          <a:rPr lang="de-DE" sz="1400" i="1">
                            <a:latin typeface="Cambria Math"/>
                          </a:rPr>
                          <m:t>𝑋</m:t>
                        </m:r>
                      </m:e>
                    </m:d>
                  </m:oMath>
                </a14:m>
                <a:endParaRPr lang="de-DE" sz="1400" b="0" dirty="0"/>
              </a:p>
              <a:p>
                <a:pPr>
                  <a:defRPr/>
                </a:pPr>
                <a14:m>
                  <m:oMathPara xmlns:m="http://schemas.openxmlformats.org/officeDocument/2006/math">
                    <m:oMathParaPr>
                      <m:jc m:val="centerGroup"/>
                    </m:oMathParaPr>
                    <m:oMath xmlns:m="http://schemas.openxmlformats.org/officeDocument/2006/math">
                      <m:r>
                        <a:rPr lang="de-DE" sz="1400" b="0" i="1">
                          <a:latin typeface="Cambria Math"/>
                        </a:rPr>
                        <m:t>𝑉𝑎𝑟</m:t>
                      </m:r>
                      <m:d>
                        <m:dPr>
                          <m:ctrlPr>
                            <a:rPr lang="de-DE" sz="1400" b="0" i="1">
                              <a:latin typeface="Cambria Math" panose="02040503050406030204" pitchFamily="18" charset="0"/>
                              <a:ea typeface="Cambria Math"/>
                              <a:cs typeface="Cambria Math"/>
                            </a:rPr>
                          </m:ctrlPr>
                        </m:dPr>
                        <m:e>
                          <m:r>
                            <a:rPr lang="de-DE" sz="1400" b="0" i="1">
                              <a:latin typeface="Cambria Math"/>
                            </a:rPr>
                            <m:t>𝑋</m:t>
                          </m:r>
                        </m:e>
                      </m:d>
                      <m:r>
                        <a:rPr lang="de-DE" sz="1400" b="0" i="1">
                          <a:latin typeface="Cambria Math"/>
                        </a:rPr>
                        <m:t>=</m:t>
                      </m:r>
                      <m:r>
                        <a:rPr lang="de-DE" sz="1400" b="0" i="1">
                          <a:latin typeface="Cambria Math"/>
                        </a:rPr>
                        <m:t>𝐶𝑜𝑣</m:t>
                      </m:r>
                      <m:d>
                        <m:dPr>
                          <m:ctrlPr>
                            <a:rPr lang="de-DE" sz="1400" b="0" i="1">
                              <a:latin typeface="Cambria Math" panose="02040503050406030204" pitchFamily="18" charset="0"/>
                              <a:ea typeface="Cambria Math"/>
                              <a:cs typeface="Cambria Math"/>
                            </a:rPr>
                          </m:ctrlPr>
                        </m:dPr>
                        <m:e>
                          <m:r>
                            <a:rPr lang="de-DE" sz="1400" b="0" i="1">
                              <a:latin typeface="Cambria Math"/>
                            </a:rPr>
                            <m:t>𝑋</m:t>
                          </m:r>
                          <m:r>
                            <a:rPr lang="de-DE" sz="1400" b="0" i="1">
                              <a:latin typeface="Cambria Math"/>
                            </a:rPr>
                            <m:t>,</m:t>
                          </m:r>
                          <m:r>
                            <a:rPr lang="de-DE" sz="1400" b="0" i="1">
                              <a:latin typeface="Cambria Math"/>
                            </a:rPr>
                            <m:t>𝑋</m:t>
                          </m:r>
                        </m:e>
                      </m:d>
                      <m:r>
                        <a:rPr lang="de-DE" sz="1400" b="0" i="1">
                          <a:latin typeface="Cambria Math"/>
                        </a:rPr>
                        <m:t>=</m:t>
                      </m:r>
                      <m:r>
                        <a:rPr lang="de-DE" sz="1400" b="0" i="1">
                          <a:latin typeface="Cambria Math"/>
                        </a:rPr>
                        <m:t>𝐶𝑜𝑣</m:t>
                      </m:r>
                      <m:d>
                        <m:dPr>
                          <m:ctrlPr>
                            <a:rPr lang="de-DE" sz="1400" b="0" i="1">
                              <a:latin typeface="Cambria Math" panose="02040503050406030204" pitchFamily="18" charset="0"/>
                              <a:ea typeface="Cambria Math"/>
                              <a:cs typeface="Cambria Math"/>
                            </a:rPr>
                          </m:ctrlPr>
                        </m:dPr>
                        <m:e>
                          <m:sSub>
                            <m:sSubPr>
                              <m:ctrlPr>
                                <a:rPr lang="de-DE" sz="1400" b="0" i="1">
                                  <a:solidFill>
                                    <a:srgbClr val="FF0000"/>
                                  </a:solidFill>
                                  <a:latin typeface="Cambria Math" panose="02040503050406030204" pitchFamily="18" charset="0"/>
                                  <a:ea typeface="Cambria Math"/>
                                  <a:cs typeface="Cambria Math"/>
                                </a:rPr>
                              </m:ctrlPr>
                            </m:sSubPr>
                            <m:e>
                              <m:r>
                                <a:rPr lang="de-DE" sz="1400" b="0" i="1">
                                  <a:solidFill>
                                    <a:srgbClr val="FF0000"/>
                                  </a:solidFill>
                                  <a:latin typeface="Cambria Math"/>
                                </a:rPr>
                                <m:t>𝑎</m:t>
                              </m:r>
                            </m:e>
                            <m:sub>
                              <m:r>
                                <a:rPr lang="de-DE" sz="1400" b="0" i="1">
                                  <a:solidFill>
                                    <a:srgbClr val="FF0000"/>
                                  </a:solidFill>
                                  <a:latin typeface="Cambria Math"/>
                                </a:rPr>
                                <m:t>11</m:t>
                              </m:r>
                            </m:sub>
                          </m:sSub>
                          <m:sSub>
                            <m:sSubPr>
                              <m:ctrlPr>
                                <a:rPr lang="de-DE" sz="1400" b="0" i="1">
                                  <a:solidFill>
                                    <a:srgbClr val="FF0000"/>
                                  </a:solidFill>
                                  <a:latin typeface="Cambria Math" panose="02040503050406030204" pitchFamily="18" charset="0"/>
                                  <a:ea typeface="Cambria Math"/>
                                  <a:cs typeface="Cambria Math"/>
                                </a:rPr>
                              </m:ctrlPr>
                            </m:sSubPr>
                            <m:e>
                              <m:r>
                                <a:rPr lang="de-DE" sz="1400" b="0" i="1">
                                  <a:solidFill>
                                    <a:srgbClr val="FF0000"/>
                                  </a:solidFill>
                                  <a:latin typeface="Cambria Math"/>
                                </a:rPr>
                                <m:t>𝐴</m:t>
                              </m:r>
                            </m:e>
                            <m:sub>
                              <m:r>
                                <a:rPr lang="de-DE" sz="1400" b="0" i="1">
                                  <a:solidFill>
                                    <a:srgbClr val="FF0000"/>
                                  </a:solidFill>
                                  <a:latin typeface="Cambria Math"/>
                                </a:rPr>
                                <m:t>1</m:t>
                              </m:r>
                            </m:sub>
                          </m:sSub>
                          <m:r>
                            <a:rPr lang="de-DE" sz="1400" b="0" i="1">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𝐶</m:t>
                              </m:r>
                            </m:e>
                            <m:sub>
                              <m:r>
                                <a:rPr lang="de-DE" sz="1400" i="1">
                                  <a:solidFill>
                                    <a:schemeClr val="tx2"/>
                                  </a:solidFill>
                                  <a:latin typeface="Cambria Math"/>
                                </a:rPr>
                                <m:t>1</m:t>
                              </m:r>
                            </m:sub>
                          </m:sSub>
                          <m:r>
                            <a:rPr lang="de-DE" sz="1400" b="0" i="1">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b="0" i="1">
                              <a:latin typeface="Cambria Math"/>
                            </a:rPr>
                            <m:t>,</m:t>
                          </m:r>
                          <m:sSub>
                            <m:sSubPr>
                              <m:ctrlPr>
                                <a:rPr lang="de-DE" sz="1400" i="1">
                                  <a:solidFill>
                                    <a:srgbClr val="FF0000"/>
                                  </a:solidFill>
                                  <a:latin typeface="Cambria Math" panose="02040503050406030204" pitchFamily="18" charset="0"/>
                                  <a:ea typeface="Cambria Math"/>
                                  <a:cs typeface="Cambria Math"/>
                                </a:rPr>
                              </m:ctrlPr>
                            </m:sSubPr>
                            <m:e>
                              <m:r>
                                <a:rPr lang="de-DE" sz="1400" i="1">
                                  <a:solidFill>
                                    <a:srgbClr val="FF0000"/>
                                  </a:solidFill>
                                  <a:latin typeface="Cambria Math"/>
                                </a:rPr>
                                <m:t>𝑎</m:t>
                              </m:r>
                            </m:e>
                            <m:sub>
                              <m:r>
                                <a:rPr lang="de-DE" sz="1400" i="1">
                                  <a:solidFill>
                                    <a:srgbClr val="FF0000"/>
                                  </a:solidFill>
                                  <a:latin typeface="Cambria Math"/>
                                </a:rPr>
                                <m:t>11</m:t>
                              </m:r>
                            </m:sub>
                          </m:sSub>
                          <m:sSub>
                            <m:sSubPr>
                              <m:ctrlPr>
                                <a:rPr lang="de-DE" sz="1400" i="1">
                                  <a:solidFill>
                                    <a:srgbClr val="FF0000"/>
                                  </a:solidFill>
                                  <a:latin typeface="Cambria Math" panose="02040503050406030204" pitchFamily="18" charset="0"/>
                                  <a:ea typeface="Cambria Math"/>
                                  <a:cs typeface="Cambria Math"/>
                                </a:rPr>
                              </m:ctrlPr>
                            </m:sSubPr>
                            <m:e>
                              <m:r>
                                <a:rPr lang="de-DE" sz="1400" i="1">
                                  <a:solidFill>
                                    <a:srgbClr val="FF0000"/>
                                  </a:solidFill>
                                  <a:latin typeface="Cambria Math"/>
                                </a:rPr>
                                <m:t>𝐴</m:t>
                              </m:r>
                            </m:e>
                            <m:sub>
                              <m:r>
                                <a:rPr lang="de-DE" sz="1400" i="1">
                                  <a:solidFill>
                                    <a:srgbClr val="FF0000"/>
                                  </a:solidFill>
                                  <a:latin typeface="Cambria Math"/>
                                </a:rPr>
                                <m:t>1</m:t>
                              </m:r>
                            </m:sub>
                          </m:sSub>
                          <m:r>
                            <a:rPr lang="de-DE" sz="1400" i="1">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𝐶</m:t>
                              </m:r>
                            </m:e>
                            <m:sub>
                              <m:r>
                                <a:rPr lang="de-DE" sz="1400" i="1">
                                  <a:solidFill>
                                    <a:schemeClr val="tx2"/>
                                  </a:solidFill>
                                  <a:latin typeface="Cambria Math"/>
                                </a:rPr>
                                <m:t>1</m:t>
                              </m:r>
                            </m:sub>
                          </m:sSub>
                          <m:r>
                            <a:rPr lang="de-DE" sz="1400" i="1">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i="1">
                              <a:latin typeface="Cambria Math"/>
                            </a:rPr>
                            <m:t> </m:t>
                          </m:r>
                        </m:e>
                      </m:d>
                    </m:oMath>
                  </m:oMathPara>
                </a14:m>
                <a:endParaRPr lang="de-DE" sz="1400" b="0" dirty="0"/>
              </a:p>
              <a:p>
                <a:pPr>
                  <a:defRPr/>
                </a:pPr>
                <a:endParaRPr lang="de-DE" sz="1400" b="0" dirty="0"/>
              </a:p>
              <a:p>
                <a:pPr>
                  <a:defRPr/>
                </a:pPr>
                <a:endParaRPr lang="de-DE" sz="1400" b="0" dirty="0"/>
              </a:p>
              <a:p>
                <a:pPr algn="ctr">
                  <a:defRPr/>
                </a:pPr>
                <a:r>
                  <a:rPr lang="de-DE" sz="1400" b="1" dirty="0" err="1"/>
                  <a:t>Apply</a:t>
                </a:r>
                <a:r>
                  <a:rPr lang="de-DE" sz="1400" b="1" dirty="0"/>
                  <a:t> </a:t>
                </a:r>
                <a:r>
                  <a:rPr lang="de-DE" sz="1400" b="1" dirty="0" err="1"/>
                  <a:t>rule</a:t>
                </a:r>
                <a:r>
                  <a:rPr lang="de-DE" sz="1400" b="1" dirty="0"/>
                  <a:t> 5: </a:t>
                </a:r>
                <a14:m>
                  <m:oMath xmlns:m="http://schemas.openxmlformats.org/officeDocument/2006/math">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𝒀</m:t>
                        </m:r>
                        <m:r>
                          <a:rPr lang="de-DE" sz="1400" b="1" i="1">
                            <a:latin typeface="Cambria Math"/>
                          </a:rPr>
                          <m:t>,</m:t>
                        </m:r>
                        <m:r>
                          <a:rPr lang="de-DE" sz="1400" b="1" i="1">
                            <a:latin typeface="Cambria Math"/>
                          </a:rPr>
                          <m:t>𝒁</m:t>
                        </m:r>
                      </m:e>
                    </m:d>
                    <m:r>
                      <a:rPr lang="de-DE" sz="1400" b="1" i="1">
                        <a:latin typeface="Cambria Math"/>
                      </a:rPr>
                      <m:t>=</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𝒁</m:t>
                        </m:r>
                      </m:e>
                    </m:d>
                    <m:r>
                      <a:rPr lang="de-DE" sz="1400" b="1" i="1">
                        <a:latin typeface="Cambria Math"/>
                      </a:rPr>
                      <m:t>+</m:t>
                    </m:r>
                    <m:r>
                      <a:rPr lang="de-DE" sz="1400" b="1" i="1">
                        <a:latin typeface="Cambria Math"/>
                      </a:rPr>
                      <m:t>𝑪𝒐𝒗</m:t>
                    </m:r>
                    <m:r>
                      <a:rPr lang="de-DE" sz="1400" b="1" i="1">
                        <a:latin typeface="Cambria Math"/>
                      </a:rPr>
                      <m:t>(</m:t>
                    </m:r>
                    <m:r>
                      <a:rPr lang="de-DE" sz="1400" b="1" i="1">
                        <a:latin typeface="Cambria Math"/>
                      </a:rPr>
                      <m:t>𝒀</m:t>
                    </m:r>
                    <m:r>
                      <a:rPr lang="de-DE" sz="1400" b="1" i="1">
                        <a:latin typeface="Cambria Math"/>
                      </a:rPr>
                      <m:t>,</m:t>
                    </m:r>
                    <m:r>
                      <a:rPr lang="de-DE" sz="1400" b="1" i="1">
                        <a:latin typeface="Cambria Math"/>
                      </a:rPr>
                      <m:t>𝒁</m:t>
                    </m:r>
                    <m:r>
                      <a:rPr lang="de-DE" sz="1400" b="1" i="1">
                        <a:latin typeface="Cambria Math"/>
                      </a:rPr>
                      <m:t>)</m:t>
                    </m:r>
                  </m:oMath>
                </a14:m>
                <a:r>
                  <a:rPr lang="de-DE" sz="1400" b="1" dirty="0"/>
                  <a:t>. Covariances </a:t>
                </a:r>
                <a:r>
                  <a:rPr lang="de-DE" sz="1400" b="1" dirty="0" err="1"/>
                  <a:t>between</a:t>
                </a:r>
                <a:r>
                  <a:rPr lang="de-DE" sz="1400" b="1" dirty="0"/>
                  <a:t> ACE </a:t>
                </a:r>
                <a:r>
                  <a:rPr lang="de-DE" sz="1400" b="1" dirty="0" err="1"/>
                  <a:t>factors</a:t>
                </a:r>
                <a:r>
                  <a:rPr lang="de-DE" sz="1400" b="1" dirty="0"/>
                  <a:t> </a:t>
                </a:r>
                <a:r>
                  <a:rPr lang="de-DE" sz="1400" b="1" dirty="0" err="1"/>
                  <a:t>are</a:t>
                </a:r>
                <a:r>
                  <a:rPr lang="de-DE" sz="1400" b="1" dirty="0"/>
                  <a:t> </a:t>
                </a:r>
                <a:r>
                  <a:rPr lang="de-DE" sz="1400" b="1" dirty="0" err="1"/>
                  <a:t>fixed</a:t>
                </a:r>
                <a:r>
                  <a:rPr lang="de-DE" sz="1400" b="1" dirty="0"/>
                  <a:t> </a:t>
                </a:r>
                <a:r>
                  <a:rPr lang="de-DE" sz="1400" b="1" dirty="0" err="1"/>
                  <a:t>to</a:t>
                </a:r>
                <a:r>
                  <a:rPr lang="de-DE" sz="1400" b="1" dirty="0"/>
                  <a:t> 0 (</a:t>
                </a:r>
                <a:r>
                  <a:rPr lang="de-DE" sz="1400" b="1" dirty="0" err="1"/>
                  <a:t>Assumption</a:t>
                </a:r>
                <a:r>
                  <a:rPr lang="de-DE" sz="1400" b="1" dirty="0"/>
                  <a:t> 2), </a:t>
                </a:r>
                <a:r>
                  <a:rPr lang="de-DE" sz="1400" b="1" dirty="0" err="1"/>
                  <a:t>only</a:t>
                </a:r>
                <a:r>
                  <a:rPr lang="de-DE" sz="1400" b="1" dirty="0"/>
                  <a:t> </a:t>
                </a:r>
                <a:r>
                  <a:rPr lang="de-DE" sz="1400" b="1" dirty="0" err="1"/>
                  <a:t>the</a:t>
                </a:r>
                <a:r>
                  <a:rPr lang="de-DE" sz="1400" b="1" dirty="0"/>
                  <a:t> </a:t>
                </a:r>
                <a:r>
                  <a:rPr lang="de-DE" sz="1400" b="1" dirty="0" err="1"/>
                  <a:t>variances</a:t>
                </a:r>
                <a:r>
                  <a:rPr lang="de-DE" sz="1400" b="1" dirty="0"/>
                  <a:t> </a:t>
                </a:r>
                <a:r>
                  <a:rPr lang="de-DE" sz="1400" b="1" dirty="0" err="1"/>
                  <a:t>remain</a:t>
                </a:r>
                <a:r>
                  <a:rPr lang="de-DE" sz="1400" b="1" dirty="0"/>
                  <a:t>:</a:t>
                </a:r>
                <a:endParaRPr lang="de-DE" sz="1400" i="1" dirty="0">
                  <a:latin typeface="Cambria Math"/>
                </a:endParaRPr>
              </a:p>
              <a:p>
                <a:pPr algn="ctr">
                  <a:defRPr/>
                </a:pPr>
                <a14:m>
                  <m:oMathPara xmlns:m="http://schemas.openxmlformats.org/officeDocument/2006/math">
                    <m:oMathParaPr>
                      <m:jc m:val="centerGroup"/>
                    </m:oMathParaPr>
                    <m:oMath xmlns:m="http://schemas.openxmlformats.org/officeDocument/2006/math">
                      <m:r>
                        <a:rPr lang="de-DE" sz="1400" b="0" i="1">
                          <a:latin typeface="Cambria Math"/>
                        </a:rPr>
                        <m:t>𝐶𝑜𝑣</m:t>
                      </m:r>
                      <m:d>
                        <m:dPr>
                          <m:ctrlPr>
                            <a:rPr lang="de-DE" sz="1400" b="0" i="1">
                              <a:latin typeface="Cambria Math" panose="02040503050406030204" pitchFamily="18" charset="0"/>
                              <a:ea typeface="Cambria Math"/>
                              <a:cs typeface="Cambria Math"/>
                            </a:rPr>
                          </m:ctrlPr>
                        </m:dPr>
                        <m:e>
                          <m:r>
                            <a:rPr lang="de-DE" sz="1400" b="0" i="1">
                              <a:latin typeface="Cambria Math"/>
                            </a:rPr>
                            <m:t>𝑋</m:t>
                          </m:r>
                          <m:r>
                            <a:rPr lang="de-DE" sz="1400" b="0" i="1">
                              <a:latin typeface="Cambria Math"/>
                            </a:rPr>
                            <m:t>,</m:t>
                          </m:r>
                          <m:r>
                            <a:rPr lang="de-DE" sz="1400" b="0" i="1">
                              <a:latin typeface="Cambria Math"/>
                            </a:rPr>
                            <m:t>𝑋</m:t>
                          </m:r>
                        </m:e>
                      </m:d>
                      <m:r>
                        <a:rPr lang="de-DE" sz="1400" b="0" i="1">
                          <a:latin typeface="Cambria Math"/>
                        </a:rPr>
                        <m:t>=</m:t>
                      </m:r>
                      <m:r>
                        <a:rPr lang="de-DE" sz="1400" b="0" i="1">
                          <a:solidFill>
                            <a:srgbClr val="C00000"/>
                          </a:solidFill>
                          <a:latin typeface="Cambria Math"/>
                        </a:rPr>
                        <m:t>𝐶𝑜𝑣</m:t>
                      </m:r>
                      <m:r>
                        <a:rPr lang="de-DE" sz="1400" b="0" i="1">
                          <a:solidFill>
                            <a:srgbClr val="C00000"/>
                          </a:solidFill>
                          <a:latin typeface="Cambria Math"/>
                        </a:rPr>
                        <m:t>(</m:t>
                      </m:r>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i="1">
                              <a:solidFill>
                                <a:srgbClr val="C00000"/>
                              </a:solidFill>
                              <a:latin typeface="Cambria Math"/>
                            </a:rPr>
                            <m:t>11</m:t>
                          </m:r>
                        </m:sub>
                      </m:sSub>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𝐴</m:t>
                          </m:r>
                        </m:e>
                        <m:sub>
                          <m:r>
                            <a:rPr lang="de-DE" sz="1400" i="1">
                              <a:solidFill>
                                <a:srgbClr val="C00000"/>
                              </a:solidFill>
                              <a:latin typeface="Cambria Math"/>
                            </a:rPr>
                            <m:t>1</m:t>
                          </m:r>
                        </m:sub>
                      </m:sSub>
                      <m:r>
                        <a:rPr lang="de-DE" sz="1400" i="1">
                          <a:solidFill>
                            <a:srgbClr val="C00000"/>
                          </a:solidFill>
                          <a:latin typeface="Cambria Math"/>
                        </a:rPr>
                        <m:t>,</m:t>
                      </m:r>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b="0" i="1">
                              <a:solidFill>
                                <a:srgbClr val="C00000"/>
                              </a:solidFill>
                              <a:latin typeface="Cambria Math"/>
                            </a:rPr>
                            <m:t>1</m:t>
                          </m:r>
                          <m:r>
                            <a:rPr lang="de-DE" sz="1400" i="1">
                              <a:solidFill>
                                <a:srgbClr val="C00000"/>
                              </a:solidFill>
                              <a:latin typeface="Cambria Math"/>
                            </a:rPr>
                            <m:t>1</m:t>
                          </m:r>
                        </m:sub>
                      </m:sSub>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𝐴</m:t>
                          </m:r>
                        </m:e>
                        <m:sub>
                          <m:r>
                            <a:rPr lang="de-DE" sz="1400" i="1">
                              <a:solidFill>
                                <a:srgbClr val="C00000"/>
                              </a:solidFill>
                              <a:latin typeface="Cambria Math"/>
                            </a:rPr>
                            <m:t>1</m:t>
                          </m:r>
                        </m:sub>
                      </m:sSub>
                      <m:r>
                        <a:rPr lang="de-DE" sz="1400" b="0" i="1">
                          <a:solidFill>
                            <a:srgbClr val="C00000"/>
                          </a:solidFill>
                          <a:latin typeface="Cambria Math"/>
                        </a:rPr>
                        <m:t>)</m:t>
                      </m:r>
                      <m:r>
                        <a:rPr lang="de-DE" sz="1400" i="1">
                          <a:solidFill>
                            <a:schemeClr val="tx2"/>
                          </a:solidFill>
                          <a:latin typeface="Cambria Math"/>
                        </a:rPr>
                        <m:t>+</m:t>
                      </m:r>
                      <m:r>
                        <a:rPr lang="de-DE" sz="1400" i="1">
                          <a:solidFill>
                            <a:schemeClr val="tx2"/>
                          </a:solidFill>
                          <a:latin typeface="Cambria Math"/>
                        </a:rPr>
                        <m:t>𝐶𝑜𝑣</m:t>
                      </m:r>
                      <m:d>
                        <m:dPr>
                          <m:ctrlPr>
                            <a:rPr lang="de-DE" sz="1400" i="1">
                              <a:solidFill>
                                <a:schemeClr val="tx2"/>
                              </a:solidFill>
                              <a:latin typeface="Cambria Math" panose="02040503050406030204" pitchFamily="18" charset="0"/>
                              <a:ea typeface="Cambria Math"/>
                              <a:cs typeface="Cambria Math"/>
                            </a:rPr>
                          </m:ctrlPr>
                        </m:dPr>
                        <m:e>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𝑐</m:t>
                              </m:r>
                            </m:e>
                            <m:sub>
                              <m:r>
                                <a:rPr lang="de-DE" sz="140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𝐶</m:t>
                              </m:r>
                            </m:e>
                            <m:sub>
                              <m:r>
                                <a:rPr lang="de-DE" sz="1400" i="1">
                                  <a:solidFill>
                                    <a:schemeClr val="tx2"/>
                                  </a:solidFill>
                                  <a:latin typeface="Cambria Math"/>
                                </a:rPr>
                                <m:t>1</m:t>
                              </m:r>
                            </m:sub>
                          </m:sSub>
                          <m:r>
                            <a:rPr lang="de-DE" sz="1400" i="1">
                              <a:solidFill>
                                <a:schemeClr val="tx2"/>
                              </a:solidFill>
                              <a:latin typeface="Cambria Math"/>
                            </a:rPr>
                            <m:t>, </m:t>
                          </m:r>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b="0" i="1">
                                  <a:solidFill>
                                    <a:schemeClr val="tx2"/>
                                  </a:solidFill>
                                  <a:latin typeface="Cambria Math"/>
                                </a:rPr>
                                <m:t>1</m:t>
                              </m:r>
                              <m:r>
                                <a:rPr lang="de-DE" sz="1400" i="1">
                                  <a:solidFill>
                                    <a:schemeClr val="tx2"/>
                                  </a:solidFill>
                                  <a:latin typeface="Cambria Math"/>
                                </a:rPr>
                                <m:t>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𝐶</m:t>
                              </m:r>
                            </m:e>
                            <m:sub>
                              <m:r>
                                <a:rPr lang="de-DE" sz="1400" i="1">
                                  <a:solidFill>
                                    <a:schemeClr val="tx2"/>
                                  </a:solidFill>
                                  <a:latin typeface="Cambria Math"/>
                                </a:rPr>
                                <m:t>1</m:t>
                              </m:r>
                            </m:sub>
                          </m:sSub>
                        </m:e>
                      </m:d>
                      <m:r>
                        <m:rPr>
                          <m:nor/>
                        </m:rPr>
                        <a:rPr lang="de-DE" sz="1400">
                          <a:solidFill>
                            <a:schemeClr val="accent3">
                              <a:lumMod val="50000"/>
                            </a:schemeClr>
                          </a:solidFill>
                        </a:rPr>
                        <m:t>+</m:t>
                      </m:r>
                      <m:r>
                        <a:rPr lang="de-DE" sz="1400" i="1">
                          <a:solidFill>
                            <a:schemeClr val="accent3">
                              <a:lumMod val="50000"/>
                            </a:schemeClr>
                          </a:solidFill>
                          <a:latin typeface="Cambria Math"/>
                        </a:rPr>
                        <m:t>𝐶𝑜𝑣</m:t>
                      </m:r>
                      <m:r>
                        <a:rPr lang="de-DE" sz="1400" i="1">
                          <a:solidFill>
                            <a:schemeClr val="accent3">
                              <a:lumMod val="50000"/>
                            </a:schemeClr>
                          </a:solidFill>
                          <a:latin typeface="Cambria Math"/>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𝑒</m:t>
                          </m:r>
                        </m:e>
                        <m:sub>
                          <m:r>
                            <a:rPr lang="de-DE" sz="140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i="1">
                          <a:solidFill>
                            <a:schemeClr val="accent3">
                              <a:lumMod val="50000"/>
                            </a:schemeClr>
                          </a:solidFill>
                          <a:latin typeface="Cambria Math"/>
                        </a:rPr>
                        <m:t>, </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b="0" i="1">
                              <a:solidFill>
                                <a:schemeClr val="accent3">
                                  <a:lumMod val="50000"/>
                                </a:schemeClr>
                              </a:solidFill>
                              <a:latin typeface="Cambria Math"/>
                            </a:rPr>
                            <m:t>1</m:t>
                          </m:r>
                          <m:r>
                            <a:rPr lang="de-DE" sz="1400" i="1">
                              <a:solidFill>
                                <a:schemeClr val="accent3">
                                  <a:lumMod val="50000"/>
                                </a:schemeClr>
                              </a:solidFill>
                              <a:latin typeface="Cambria Math"/>
                            </a:rPr>
                            <m:t>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i="1">
                          <a:solidFill>
                            <a:schemeClr val="accent3">
                              <a:lumMod val="50000"/>
                            </a:schemeClr>
                          </a:solidFill>
                          <a:latin typeface="Cambria Math"/>
                        </a:rPr>
                        <m:t>)</m:t>
                      </m:r>
                    </m:oMath>
                  </m:oMathPara>
                </a14:m>
                <a:endParaRPr lang="de-DE" sz="1400" dirty="0"/>
              </a:p>
              <a:p>
                <a:pPr algn="ctr">
                  <a:defRPr/>
                </a:pPr>
                <a:endParaRPr lang="de-DE" sz="1400" dirty="0"/>
              </a:p>
              <a:p>
                <a:pPr algn="ctr">
                  <a:defRPr/>
                </a:pPr>
                <a:endParaRPr lang="de-DE" sz="1400" dirty="0"/>
              </a:p>
              <a:p>
                <a:pPr algn="ctr">
                  <a:defRPr/>
                </a:pPr>
                <a:r>
                  <a:rPr lang="de-DE" sz="1400" b="1" dirty="0" err="1"/>
                  <a:t>Apply</a:t>
                </a:r>
                <a:r>
                  <a:rPr lang="de-DE" sz="1400" b="1" dirty="0"/>
                  <a:t> </a:t>
                </a:r>
                <a:r>
                  <a:rPr lang="de-DE" sz="1400" b="1" dirty="0" err="1"/>
                  <a:t>rule</a:t>
                </a:r>
                <a:r>
                  <a:rPr lang="de-DE" sz="1400" b="1" dirty="0"/>
                  <a:t> 4: </a:t>
                </a:r>
                <a14:m>
                  <m:oMath xmlns:m="http://schemas.openxmlformats.org/officeDocument/2006/math">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ea typeface="Cambria Math"/>
                          </a:rPr>
                          <m:t>𝜶</m:t>
                        </m:r>
                        <m:r>
                          <a:rPr lang="de-DE" sz="1400" b="1" i="1">
                            <a:latin typeface="Cambria Math"/>
                          </a:rPr>
                          <m:t>𝑿</m:t>
                        </m:r>
                        <m:r>
                          <a:rPr lang="de-DE" sz="1400" b="1" i="1">
                            <a:latin typeface="Cambria Math"/>
                          </a:rPr>
                          <m:t>,</m:t>
                        </m:r>
                        <m:r>
                          <a:rPr lang="de-DE" sz="1400" b="1" i="1">
                            <a:latin typeface="Cambria Math"/>
                            <a:ea typeface="Cambria Math"/>
                          </a:rPr>
                          <m:t>𝜷</m:t>
                        </m:r>
                        <m:r>
                          <a:rPr lang="de-DE" sz="1400" b="1" i="1">
                            <a:latin typeface="Cambria Math"/>
                          </a:rPr>
                          <m:t>𝒀</m:t>
                        </m:r>
                      </m:e>
                    </m:d>
                    <m:r>
                      <a:rPr lang="de-DE" sz="1400" b="1" i="1">
                        <a:latin typeface="Cambria Math"/>
                      </a:rPr>
                      <m:t>=</m:t>
                    </m:r>
                    <m:r>
                      <a:rPr lang="de-DE" sz="1400" b="1" i="1">
                        <a:latin typeface="Cambria Math"/>
                        <a:ea typeface="Cambria Math"/>
                      </a:rPr>
                      <m:t>𝜶𝜷</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𝒀</m:t>
                        </m:r>
                        <m:r>
                          <a:rPr lang="de-DE" sz="1400" b="1" i="1">
                            <a:latin typeface="Cambria Math"/>
                          </a:rPr>
                          <m:t>,</m:t>
                        </m:r>
                        <m:r>
                          <a:rPr lang="de-DE" sz="1400" b="1" i="1">
                            <a:latin typeface="Cambria Math"/>
                          </a:rPr>
                          <m:t>𝑿</m:t>
                        </m:r>
                      </m:e>
                    </m:d>
                  </m:oMath>
                </a14:m>
                <a:r>
                  <a:rPr lang="de-DE" sz="1400" b="1" dirty="0"/>
                  <a:t>. </a:t>
                </a:r>
                <a:r>
                  <a:rPr lang="de-DE" sz="1400" b="1" dirty="0" err="1"/>
                  <a:t>Variances</a:t>
                </a:r>
                <a:r>
                  <a:rPr lang="de-DE" sz="1400" b="1" dirty="0"/>
                  <a:t> </a:t>
                </a:r>
                <a:r>
                  <a:rPr lang="de-DE" sz="1400" b="1" dirty="0" err="1"/>
                  <a:t>are</a:t>
                </a:r>
                <a:r>
                  <a:rPr lang="de-DE" sz="1400" b="1" dirty="0"/>
                  <a:t> </a:t>
                </a:r>
                <a:r>
                  <a:rPr lang="de-DE" sz="1400" b="1" dirty="0" err="1"/>
                  <a:t>fixed</a:t>
                </a:r>
                <a:r>
                  <a:rPr lang="de-DE" sz="1400" b="1" dirty="0"/>
                  <a:t> </a:t>
                </a:r>
                <a:r>
                  <a:rPr lang="de-DE" sz="1400" b="1" dirty="0" err="1"/>
                  <a:t>to</a:t>
                </a:r>
                <a:r>
                  <a:rPr lang="de-DE" sz="1400" b="1" dirty="0"/>
                  <a:t> 1 (</a:t>
                </a:r>
                <a:r>
                  <a:rPr lang="de-DE" sz="1400" b="1" dirty="0" err="1"/>
                  <a:t>Assumption</a:t>
                </a:r>
                <a:r>
                  <a:rPr lang="de-DE" sz="1400" b="1" dirty="0"/>
                  <a:t> 1):</a:t>
                </a:r>
                <a:endParaRPr dirty="0"/>
              </a:p>
              <a:p>
                <a:pPr algn="ctr">
                  <a:defRPr/>
                </a:pPr>
                <a14:m>
                  <m:oMathPara xmlns:m="http://schemas.openxmlformats.org/officeDocument/2006/math">
                    <m:oMathParaPr>
                      <m:jc m:val="centerGroup"/>
                    </m:oMathParaPr>
                    <m:oMath xmlns:m="http://schemas.openxmlformats.org/officeDocument/2006/math">
                      <m:r>
                        <a:rPr lang="de-DE" sz="1400" b="0" i="1">
                          <a:latin typeface="Cambria Math"/>
                        </a:rPr>
                        <m:t>𝐶𝑜𝑣</m:t>
                      </m:r>
                      <m:d>
                        <m:dPr>
                          <m:ctrlPr>
                            <a:rPr lang="de-DE" sz="1400" b="0" i="1">
                              <a:latin typeface="Cambria Math" panose="02040503050406030204" pitchFamily="18" charset="0"/>
                              <a:ea typeface="Cambria Math"/>
                              <a:cs typeface="Cambria Math"/>
                            </a:rPr>
                          </m:ctrlPr>
                        </m:dPr>
                        <m:e>
                          <m:r>
                            <a:rPr lang="de-DE" sz="1400" b="0" i="1">
                              <a:latin typeface="Cambria Math"/>
                            </a:rPr>
                            <m:t>𝑋</m:t>
                          </m:r>
                          <m:r>
                            <a:rPr lang="de-DE" sz="1400" b="0" i="1">
                              <a:latin typeface="Cambria Math"/>
                            </a:rPr>
                            <m:t>,</m:t>
                          </m:r>
                          <m:r>
                            <a:rPr lang="de-DE" sz="1400" b="0" i="1">
                              <a:latin typeface="Cambria Math"/>
                            </a:rPr>
                            <m:t>𝑋</m:t>
                          </m:r>
                        </m:e>
                      </m:d>
                      <m:r>
                        <a:rPr lang="de-DE" sz="1400" b="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b="0" i="1">
                              <a:solidFill>
                                <a:srgbClr val="C00000"/>
                              </a:solidFill>
                              <a:latin typeface="Cambria Math"/>
                            </a:rPr>
                            <m:t>𝑎</m:t>
                          </m:r>
                        </m:e>
                        <m:sub>
                          <m:r>
                            <a:rPr lang="de-DE" sz="1400" i="1">
                              <a:solidFill>
                                <a:srgbClr val="C00000"/>
                              </a:solidFill>
                              <a:latin typeface="Cambria Math"/>
                            </a:rPr>
                            <m:t>11</m:t>
                          </m:r>
                        </m:sub>
                        <m:sup>
                          <m:r>
                            <a:rPr lang="de-DE" sz="1400" i="1">
                              <a:solidFill>
                                <a:srgbClr val="C00000"/>
                              </a:solidFill>
                              <a:latin typeface="Cambria Math"/>
                            </a:rPr>
                            <m:t>2</m:t>
                          </m:r>
                        </m:sup>
                      </m:sSubSup>
                      <m:r>
                        <a:rPr lang="de-DE" sz="1400" b="0" i="1">
                          <a:solidFill>
                            <a:srgbClr val="C00000"/>
                          </a:solidFill>
                          <a:latin typeface="Cambria Math"/>
                        </a:rPr>
                        <m:t>𝐶𝑜𝑣</m:t>
                      </m:r>
                      <m:d>
                        <m:dPr>
                          <m:ctrlPr>
                            <a:rPr lang="de-DE" sz="1400" b="0" i="1">
                              <a:solidFill>
                                <a:srgbClr val="C00000"/>
                              </a:solidFill>
                              <a:latin typeface="Cambria Math" panose="02040503050406030204" pitchFamily="18" charset="0"/>
                              <a:ea typeface="Cambria Math"/>
                              <a:cs typeface="Cambria Math"/>
                            </a:rPr>
                          </m:ctrlPr>
                        </m:dPr>
                        <m:e>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𝐴</m:t>
                              </m:r>
                            </m:e>
                            <m:sub>
                              <m:r>
                                <a:rPr lang="de-DE" sz="1400" i="1">
                                  <a:solidFill>
                                    <a:srgbClr val="C00000"/>
                                  </a:solidFill>
                                  <a:latin typeface="Cambria Math"/>
                                </a:rPr>
                                <m:t>1</m:t>
                              </m:r>
                            </m:sub>
                          </m:sSub>
                          <m:r>
                            <a:rPr lang="de-DE" sz="1400" i="1">
                              <a:solidFill>
                                <a:srgbClr val="C00000"/>
                              </a:solidFill>
                              <a:latin typeface="Cambria Math"/>
                            </a:rPr>
                            <m:t>, </m:t>
                          </m:r>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𝐴</m:t>
                              </m:r>
                            </m:e>
                            <m:sub>
                              <m:r>
                                <a:rPr lang="de-DE" sz="1400" i="1">
                                  <a:solidFill>
                                    <a:srgbClr val="C00000"/>
                                  </a:solidFill>
                                  <a:latin typeface="Cambria Math"/>
                                </a:rPr>
                                <m:t>1</m:t>
                              </m:r>
                            </m:sub>
                          </m:sSub>
                        </m:e>
                      </m:d>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b="0" i="1">
                              <a:solidFill>
                                <a:schemeClr val="tx2"/>
                              </a:solidFill>
                              <a:latin typeface="Cambria Math"/>
                            </a:rPr>
                            <m:t>𝑐</m:t>
                          </m:r>
                        </m:e>
                        <m:sub>
                          <m:r>
                            <a:rPr lang="de-DE" sz="1400" i="1">
                              <a:solidFill>
                                <a:schemeClr val="tx2"/>
                              </a:solidFill>
                              <a:latin typeface="Cambria Math"/>
                            </a:rPr>
                            <m:t>11</m:t>
                          </m:r>
                        </m:sub>
                        <m:sup>
                          <m:r>
                            <a:rPr lang="de-DE" sz="1400" i="1">
                              <a:solidFill>
                                <a:schemeClr val="tx2"/>
                              </a:solidFill>
                              <a:latin typeface="Cambria Math"/>
                            </a:rPr>
                            <m:t>2</m:t>
                          </m:r>
                        </m:sup>
                      </m:sSubSup>
                      <m:r>
                        <a:rPr lang="de-DE" sz="1400" i="1">
                          <a:solidFill>
                            <a:schemeClr val="tx2"/>
                          </a:solidFill>
                          <a:latin typeface="Cambria Math"/>
                        </a:rPr>
                        <m:t>𝐶𝑜𝑣</m:t>
                      </m:r>
                      <m:d>
                        <m:dPr>
                          <m:ctrlPr>
                            <a:rPr lang="de-DE" sz="1400" i="1">
                              <a:solidFill>
                                <a:schemeClr val="tx2"/>
                              </a:solidFill>
                              <a:latin typeface="Cambria Math" panose="02040503050406030204" pitchFamily="18" charset="0"/>
                              <a:ea typeface="Cambria Math"/>
                              <a:cs typeface="Cambria Math"/>
                            </a:rPr>
                          </m:ctrlPr>
                        </m:dPr>
                        <m:e>
                          <m:sSub>
                            <m:sSubPr>
                              <m:ctrlPr>
                                <a:rPr lang="de-DE" sz="1400" i="1">
                                  <a:solidFill>
                                    <a:schemeClr val="tx2"/>
                                  </a:solidFill>
                                  <a:latin typeface="Cambria Math" panose="02040503050406030204" pitchFamily="18" charset="0"/>
                                  <a:ea typeface="Cambria Math"/>
                                  <a:cs typeface="Cambria Math"/>
                                </a:rPr>
                              </m:ctrlPr>
                            </m:sSubPr>
                            <m:e>
                              <m:r>
                                <a:rPr lang="de-DE" sz="1400" b="0" i="1">
                                  <a:solidFill>
                                    <a:schemeClr val="tx2"/>
                                  </a:solidFill>
                                  <a:latin typeface="Cambria Math"/>
                                </a:rPr>
                                <m:t>𝐶</m:t>
                              </m:r>
                            </m:e>
                            <m:sub>
                              <m:r>
                                <a:rPr lang="de-DE" sz="1400" i="1">
                                  <a:solidFill>
                                    <a:schemeClr val="tx2"/>
                                  </a:solidFill>
                                  <a:latin typeface="Cambria Math"/>
                                </a:rPr>
                                <m:t>1</m:t>
                              </m:r>
                            </m:sub>
                          </m:sSub>
                          <m:r>
                            <a:rPr lang="de-DE" sz="1400" i="1">
                              <a:solidFill>
                                <a:schemeClr val="tx2"/>
                              </a:solidFill>
                              <a:latin typeface="Cambria Math"/>
                            </a:rPr>
                            <m:t>, </m:t>
                          </m:r>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𝐶</m:t>
                              </m:r>
                            </m:e>
                            <m:sub>
                              <m:r>
                                <a:rPr lang="de-DE" sz="1400" i="1">
                                  <a:solidFill>
                                    <a:schemeClr val="tx2"/>
                                  </a:solidFill>
                                  <a:latin typeface="Cambria Math"/>
                                </a:rPr>
                                <m:t>1</m:t>
                              </m:r>
                            </m:sub>
                          </m:sSub>
                        </m:e>
                      </m:d>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11</m:t>
                          </m:r>
                        </m:sub>
                        <m:sup>
                          <m:r>
                            <a:rPr lang="de-DE" sz="1400" b="0" i="1">
                              <a:solidFill>
                                <a:schemeClr val="accent3">
                                  <a:lumMod val="50000"/>
                                </a:schemeClr>
                              </a:solidFill>
                              <a:latin typeface="Cambria Math"/>
                            </a:rPr>
                            <m:t>2</m:t>
                          </m:r>
                        </m:sup>
                      </m:sSubSup>
                      <m:r>
                        <a:rPr lang="de-DE" sz="1400" i="1">
                          <a:solidFill>
                            <a:schemeClr val="accent3">
                              <a:lumMod val="50000"/>
                            </a:schemeClr>
                          </a:solidFill>
                          <a:latin typeface="Cambria Math"/>
                        </a:rPr>
                        <m:t>𝐶𝑜𝑣</m:t>
                      </m:r>
                      <m:d>
                        <m:dPr>
                          <m:ctrlPr>
                            <a:rPr lang="de-DE" sz="1400" i="1">
                              <a:solidFill>
                                <a:schemeClr val="accent3">
                                  <a:lumMod val="50000"/>
                                </a:schemeClr>
                              </a:solidFill>
                              <a:latin typeface="Cambria Math" panose="02040503050406030204" pitchFamily="18" charset="0"/>
                              <a:ea typeface="Cambria Math"/>
                              <a:cs typeface="Cambria Math"/>
                            </a:rPr>
                          </m:ctrlPr>
                        </m:dPr>
                        <m:e>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b="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r>
                            <a:rPr lang="de-DE" sz="1400" i="1">
                              <a:solidFill>
                                <a:schemeClr val="accent3">
                                  <a:lumMod val="50000"/>
                                </a:schemeClr>
                              </a:solidFill>
                              <a:latin typeface="Cambria Math"/>
                            </a:rPr>
                            <m:t>, </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𝐸</m:t>
                              </m:r>
                            </m:e>
                            <m:sub>
                              <m:r>
                                <a:rPr lang="de-DE" sz="1400" i="1">
                                  <a:solidFill>
                                    <a:schemeClr val="accent3">
                                      <a:lumMod val="50000"/>
                                    </a:schemeClr>
                                  </a:solidFill>
                                  <a:latin typeface="Cambria Math"/>
                                </a:rPr>
                                <m:t>1</m:t>
                              </m:r>
                            </m:sub>
                          </m:sSub>
                        </m:e>
                      </m:d>
                      <m:r>
                        <a:rPr lang="de-DE" sz="1400" b="0" i="1">
                          <a:solidFill>
                            <a:schemeClr val="accent3">
                              <a:lumMod val="50000"/>
                            </a:schemeClr>
                          </a:solidFill>
                          <a:latin typeface="Cambria Math"/>
                        </a:rPr>
                        <m:t>=</m:t>
                      </m:r>
                    </m:oMath>
                  </m:oMathPara>
                </a14:m>
                <a:endParaRPr lang="de-DE" sz="1400" b="0" dirty="0">
                  <a:solidFill>
                    <a:schemeClr val="accent3">
                      <a:lumMod val="50000"/>
                    </a:schemeClr>
                  </a:solidFill>
                </a:endParaRPr>
              </a:p>
              <a:p>
                <a:pPr algn="ctr">
                  <a:defRPr/>
                </a:pPr>
                <a14:m>
                  <m:oMathPara xmlns:m="http://schemas.openxmlformats.org/officeDocument/2006/math">
                    <m:oMathParaPr>
                      <m:jc m:val="centerGroup"/>
                    </m:oMathParaPr>
                    <m:oMath xmlns:m="http://schemas.openxmlformats.org/officeDocument/2006/math">
                      <m:sSubSup>
                        <m:sSubSupPr>
                          <m:ctrlPr>
                            <a:rPr lang="de-DE" sz="1400" i="1">
                              <a:solidFill>
                                <a:srgbClr val="C00000"/>
                              </a:solidFill>
                              <a:latin typeface="Cambria Math" panose="02040503050406030204" pitchFamily="18" charset="0"/>
                              <a:ea typeface="Cambria Math"/>
                              <a:cs typeface="Cambria Math"/>
                            </a:rPr>
                          </m:ctrlPr>
                        </m:sSubSupPr>
                        <m:e>
                          <m:r>
                            <a:rPr lang="de-DE" sz="1400" b="0" i="1">
                              <a:solidFill>
                                <a:srgbClr val="C00000"/>
                              </a:solidFill>
                              <a:latin typeface="Cambria Math"/>
                            </a:rPr>
                            <m:t>𝑎</m:t>
                          </m:r>
                        </m:e>
                        <m:sub>
                          <m:r>
                            <a:rPr lang="de-DE" sz="1400" i="1">
                              <a:solidFill>
                                <a:srgbClr val="C00000"/>
                              </a:solidFill>
                              <a:latin typeface="Cambria Math"/>
                            </a:rPr>
                            <m:t>11</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b="0" i="1">
                              <a:solidFill>
                                <a:schemeClr val="tx2"/>
                              </a:solidFill>
                              <a:latin typeface="Cambria Math"/>
                            </a:rPr>
                            <m:t>𝑐</m:t>
                          </m:r>
                        </m:e>
                        <m:sub>
                          <m:r>
                            <a:rPr lang="de-DE" sz="1400" i="1">
                              <a:solidFill>
                                <a:schemeClr val="tx2"/>
                              </a:solidFill>
                              <a:latin typeface="Cambria Math"/>
                            </a:rPr>
                            <m:t>11</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b="0" i="1">
                              <a:solidFill>
                                <a:schemeClr val="accent3">
                                  <a:lumMod val="50000"/>
                                </a:schemeClr>
                              </a:solidFill>
                              <a:latin typeface="Cambria Math"/>
                            </a:rPr>
                            <m:t>𝑒</m:t>
                          </m:r>
                        </m:e>
                        <m:sub>
                          <m:r>
                            <a:rPr lang="de-DE" sz="1400" b="0" i="1">
                              <a:solidFill>
                                <a:schemeClr val="accent3">
                                  <a:lumMod val="50000"/>
                                </a:schemeClr>
                              </a:solidFill>
                              <a:latin typeface="Cambria Math"/>
                            </a:rPr>
                            <m:t>11</m:t>
                          </m:r>
                        </m:sub>
                        <m:sup>
                          <m:r>
                            <a:rPr lang="de-DE" sz="1400" b="0" i="1">
                              <a:solidFill>
                                <a:schemeClr val="accent3">
                                  <a:lumMod val="50000"/>
                                </a:schemeClr>
                              </a:solidFill>
                              <a:latin typeface="Cambria Math"/>
                            </a:rPr>
                            <m:t>2</m:t>
                          </m:r>
                        </m:sup>
                      </m:sSubSup>
                    </m:oMath>
                  </m:oMathPara>
                </a14:m>
                <a:endParaRPr lang="de-DE" sz="1400" dirty="0"/>
              </a:p>
              <a:p>
                <a:pPr algn="ctr">
                  <a:defRPr/>
                </a:pPr>
                <a:endParaRPr lang="de-DE" sz="1400" dirty="0"/>
              </a:p>
              <a:p>
                <a:pPr algn="ctr">
                  <a:defRPr/>
                </a:pPr>
                <a:endParaRPr lang="de-DE" sz="1400" dirty="0"/>
              </a:p>
              <a:p>
                <a:pPr algn="ctr">
                  <a:defRPr/>
                </a:pPr>
                <a:r>
                  <a:rPr lang="de-DE" sz="1400" b="1" dirty="0" err="1"/>
                  <a:t>Apply</a:t>
                </a:r>
                <a:r>
                  <a:rPr lang="de-DE" sz="1400" b="1" dirty="0"/>
                  <a:t> </a:t>
                </a:r>
                <a:r>
                  <a:rPr lang="de-DE" sz="1400" b="1" dirty="0" err="1"/>
                  <a:t>rule</a:t>
                </a:r>
                <a:r>
                  <a:rPr lang="de-DE" sz="1400" b="1" dirty="0"/>
                  <a:t> 1: </a:t>
                </a:r>
                <a14:m>
                  <m:oMath xmlns:m="http://schemas.openxmlformats.org/officeDocument/2006/math">
                    <m:r>
                      <a:rPr lang="de-DE" sz="1400" b="1" i="1">
                        <a:latin typeface="Cambria Math"/>
                      </a:rPr>
                      <m:t>𝑽𝒂𝒓</m:t>
                    </m:r>
                    <m:d>
                      <m:dPr>
                        <m:ctrlPr>
                          <a:rPr lang="de-DE" sz="1400" b="1" i="1">
                            <a:latin typeface="Cambria Math" panose="02040503050406030204" pitchFamily="18" charset="0"/>
                            <a:ea typeface="Cambria Math"/>
                            <a:cs typeface="Cambria Math"/>
                          </a:rPr>
                        </m:ctrlPr>
                      </m:dPr>
                      <m:e>
                        <m:r>
                          <a:rPr lang="de-DE" sz="1400" b="1" i="1">
                            <a:latin typeface="Cambria Math"/>
                          </a:rPr>
                          <m:t>𝑿</m:t>
                        </m:r>
                      </m:e>
                    </m:d>
                    <m:r>
                      <a:rPr lang="de-DE" sz="1400" b="1" i="1">
                        <a:latin typeface="Cambria Math"/>
                      </a:rPr>
                      <m:t>=</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𝑿</m:t>
                        </m:r>
                      </m:e>
                    </m:d>
                  </m:oMath>
                </a14:m>
                <a:endParaRPr lang="de-DE" sz="1400" b="1" dirty="0"/>
              </a:p>
              <a:p>
                <a:pPr algn="ctr">
                  <a:defRPr/>
                </a:pPr>
                <a14:m>
                  <m:oMathPara xmlns:m="http://schemas.openxmlformats.org/officeDocument/2006/math">
                    <m:oMathParaPr>
                      <m:jc m:val="centerGroup"/>
                    </m:oMathParaPr>
                    <m:oMath xmlns:m="http://schemas.openxmlformats.org/officeDocument/2006/math">
                      <m:r>
                        <a:rPr lang="de-DE" sz="1400" b="0" i="1">
                          <a:latin typeface="Cambria Math"/>
                        </a:rPr>
                        <m:t>𝑉𝑎𝑟</m:t>
                      </m:r>
                      <m:d>
                        <m:dPr>
                          <m:ctrlPr>
                            <a:rPr lang="de-DE" sz="1400" b="0" i="1">
                              <a:latin typeface="Cambria Math" panose="02040503050406030204" pitchFamily="18" charset="0"/>
                              <a:ea typeface="Cambria Math"/>
                              <a:cs typeface="Cambria Math"/>
                            </a:rPr>
                          </m:ctrlPr>
                        </m:dPr>
                        <m:e>
                          <m:r>
                            <a:rPr lang="de-DE" sz="1400" b="0" i="1">
                              <a:latin typeface="Cambria Math"/>
                            </a:rPr>
                            <m:t>𝑋</m:t>
                          </m:r>
                        </m:e>
                      </m:d>
                      <m:r>
                        <a:rPr lang="de-DE" sz="1400" b="0" i="1">
                          <a:latin typeface="Cambria Math"/>
                        </a:rPr>
                        <m:t>=</m:t>
                      </m:r>
                      <m:r>
                        <a:rPr lang="de-DE" sz="1400" b="0" i="1">
                          <a:latin typeface="Cambria Math"/>
                        </a:rPr>
                        <m:t>𝐶𝑜𝑣</m:t>
                      </m:r>
                      <m:d>
                        <m:dPr>
                          <m:ctrlPr>
                            <a:rPr lang="de-DE" sz="1400" b="0" i="1">
                              <a:latin typeface="Cambria Math" panose="02040503050406030204" pitchFamily="18" charset="0"/>
                              <a:ea typeface="Cambria Math"/>
                              <a:cs typeface="Cambria Math"/>
                            </a:rPr>
                          </m:ctrlPr>
                        </m:dPr>
                        <m:e>
                          <m:r>
                            <a:rPr lang="de-DE" sz="1400" b="0" i="1">
                              <a:latin typeface="Cambria Math"/>
                            </a:rPr>
                            <m:t>𝑋</m:t>
                          </m:r>
                          <m:r>
                            <a:rPr lang="de-DE" sz="1400" b="0" i="1">
                              <a:latin typeface="Cambria Math"/>
                            </a:rPr>
                            <m:t>,</m:t>
                          </m:r>
                          <m:r>
                            <a:rPr lang="de-DE" sz="1400" b="0" i="1">
                              <a:latin typeface="Cambria Math"/>
                            </a:rPr>
                            <m:t>𝑋</m:t>
                          </m:r>
                        </m:e>
                      </m:d>
                      <m:r>
                        <a:rPr lang="de-DE" sz="1400" b="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11</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11</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up>
                          <m:r>
                            <a:rPr lang="de-DE" sz="1400" i="1">
                              <a:solidFill>
                                <a:schemeClr val="accent3">
                                  <a:lumMod val="50000"/>
                                </a:schemeClr>
                              </a:solidFill>
                              <a:latin typeface="Cambria Math"/>
                            </a:rPr>
                            <m:t>2</m:t>
                          </m:r>
                        </m:sup>
                      </m:sSubSup>
                    </m:oMath>
                  </m:oMathPara>
                </a14:m>
                <a:endParaRPr lang="de-DE" sz="1400" dirty="0"/>
              </a:p>
              <a:p>
                <a:pPr algn="ctr">
                  <a:defRPr/>
                </a:pPr>
                <a:endParaRPr lang="de-DE" sz="1400" dirty="0"/>
              </a:p>
              <a:p>
                <a:pPr algn="ctr">
                  <a:defRPr/>
                </a:pPr>
                <a:endParaRPr lang="de-DE" sz="1400" dirty="0"/>
              </a:p>
              <a:p>
                <a:pPr algn="ctr">
                  <a:defRPr/>
                </a:pPr>
                <a:endParaRPr lang="de-DE" sz="1400" dirty="0"/>
              </a:p>
              <a:p>
                <a:pPr algn="ctr">
                  <a:defRPr/>
                </a:pPr>
                <a:endParaRPr lang="de-DE" sz="1400" dirty="0"/>
              </a:p>
              <a:p>
                <a:pPr algn="ctr">
                  <a:defRPr/>
                </a:pPr>
                <a:endParaRPr lang="de-DE" sz="1400" dirty="0"/>
              </a:p>
              <a:p>
                <a:pPr algn="ctr">
                  <a:defRPr/>
                </a:pPr>
                <a:endParaRPr lang="de-DE" sz="1400" dirty="0"/>
              </a:p>
              <a:p>
                <a:pPr algn="ctr">
                  <a:defRPr/>
                </a:pPr>
                <a:r>
                  <a:rPr lang="de-DE" sz="1400" dirty="0"/>
                  <a:t> </a:t>
                </a:r>
                <a:endParaRPr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16496" y="762965"/>
                <a:ext cx="8829384" cy="6562950"/>
              </a:xfrm>
              <a:prstGeom prst="rect">
                <a:avLst/>
              </a:prstGeom>
              <a:blipFill>
                <a:blip r:embed="rId2"/>
                <a:stretch>
                  <a:fillRect l="-207"/>
                </a:stretch>
              </a:blipFill>
            </p:spPr>
            <p:txBody>
              <a:bodyPr/>
              <a:lstStyle/>
              <a:p>
                <a:r>
                  <a:rPr lang="de-DE">
                    <a:noFill/>
                  </a:rPr>
                  <a:t> </a:t>
                </a:r>
              </a:p>
            </p:txBody>
          </p:sp>
        </mc:Fallback>
      </mc:AlternateContent>
      <p:sp>
        <p:nvSpPr>
          <p:cNvPr id="1533609227"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92966"/>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a:xfrm>
            <a:off x="6977874" y="6194201"/>
            <a:ext cx="2311399" cy="365125"/>
          </a:xfrm>
        </p:spPr>
        <p:txBody>
          <a:bodyPr/>
          <a:lstStyle/>
          <a:p>
            <a:pPr>
              <a:defRPr/>
            </a:pPr>
            <a:fld id="{F26D89EF-3C3A-4E06-893E-1B74ABA00C59}" type="slidenum">
              <a:rPr lang="de-DE"/>
              <a:t>38</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16496" y="762965"/>
                <a:ext cx="8829384" cy="5332485"/>
              </a:xfrm>
              <a:prstGeom prst="rect">
                <a:avLst/>
              </a:prstGeom>
              <a:noFill/>
            </p:spPr>
            <p:txBody>
              <a:bodyPr wrap="square" rtlCol="0">
                <a:spAutoFit/>
              </a:bodyPr>
              <a:lstStyle/>
              <a:p>
                <a:pPr>
                  <a:defRPr/>
                </a:pPr>
                <a:endParaRPr lang="de-DE" sz="1400" dirty="0"/>
              </a:p>
              <a:p>
                <a:pPr>
                  <a:defRPr/>
                </a:pPr>
                <a:r>
                  <a:rPr lang="de-DE" sz="1400" b="1" dirty="0" err="1"/>
                  <a:t>Step</a:t>
                </a:r>
                <a:r>
                  <a:rPr lang="de-DE" sz="1400" b="1" dirty="0"/>
                  <a:t> 2b: </a:t>
                </a:r>
                <a:r>
                  <a:rPr lang="de-DE" sz="1400" b="1" dirty="0" err="1"/>
                  <a:t>Derive</a:t>
                </a:r>
                <a:r>
                  <a:rPr lang="de-DE" sz="1400" b="1" dirty="0"/>
                  <a:t> </a:t>
                </a:r>
                <a:r>
                  <a:rPr lang="de-DE" sz="1400" b="1" dirty="0" err="1"/>
                  <a:t>variance</a:t>
                </a:r>
                <a:r>
                  <a:rPr lang="de-DE" sz="1400" b="1" dirty="0"/>
                  <a:t> </a:t>
                </a:r>
                <a:r>
                  <a:rPr lang="de-DE" sz="1400" b="1" dirty="0" err="1"/>
                  <a:t>of</a:t>
                </a:r>
                <a:r>
                  <a:rPr lang="de-DE" sz="1400" b="1" dirty="0"/>
                  <a:t> Y</a:t>
                </a:r>
                <a:endParaRPr lang="de-DE" sz="1400" dirty="0"/>
              </a:p>
              <a:p>
                <a:pPr>
                  <a:defRPr/>
                </a:pPr>
                <a:endParaRPr lang="de-DE" sz="1400" b="0" dirty="0"/>
              </a:p>
              <a:p>
                <a:pPr>
                  <a:defRPr/>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rPr>
                        <m:t>𝑌</m:t>
                      </m:r>
                      <m:r>
                        <a:rPr lang="de-DE" sz="1400" i="1">
                          <a:latin typeface="Cambria Math" panose="02040503050406030204" pitchFamily="18" charset="0"/>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21</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1</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21</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1</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21</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1</m:t>
                          </m:r>
                        </m:sub>
                      </m:sSub>
                      <m:r>
                        <a:rPr lang="ar-AE" sz="1400" i="1">
                          <a:solidFill>
                            <a:srgbClr val="C00000"/>
                          </a:solidFill>
                          <a:latin typeface="Cambria Math"/>
                        </a:rPr>
                        <m:t>+</m:t>
                      </m:r>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𝑎</m:t>
                          </m:r>
                        </m:e>
                        <m:sub>
                          <m:r>
                            <a:rPr lang="ar-AE" sz="1400" i="1">
                              <a:solidFill>
                                <a:srgbClr val="C00000"/>
                              </a:solidFill>
                              <a:latin typeface="Cambria Math"/>
                            </a:rPr>
                            <m:t>22</m:t>
                          </m:r>
                        </m:sub>
                      </m:sSub>
                      <m:sSub>
                        <m:sSubPr>
                          <m:ctrlPr>
                            <a:rPr lang="ar-AE" sz="1400" i="1">
                              <a:solidFill>
                                <a:srgbClr val="C00000"/>
                              </a:solidFill>
                              <a:latin typeface="Cambria Math" panose="02040503050406030204" pitchFamily="18" charset="0"/>
                              <a:ea typeface="Cambria Math"/>
                              <a:cs typeface="Cambria Math"/>
                            </a:rPr>
                          </m:ctrlPr>
                        </m:sSubPr>
                        <m:e>
                          <m:r>
                            <a:rPr lang="ar-AE" sz="1400" i="1">
                              <a:solidFill>
                                <a:srgbClr val="C00000"/>
                              </a:solidFill>
                              <a:latin typeface="Cambria Math"/>
                            </a:rPr>
                            <m:t>𝐴</m:t>
                          </m:r>
                        </m:e>
                        <m:sub>
                          <m:r>
                            <a:rPr lang="ar-AE" sz="1400" i="1">
                              <a:solidFill>
                                <a:srgbClr val="C00000"/>
                              </a:solidFill>
                              <a:latin typeface="Cambria Math"/>
                            </a:rPr>
                            <m:t>2</m:t>
                          </m:r>
                        </m:sub>
                      </m:sSub>
                      <m:r>
                        <a:rPr lang="ar-AE" sz="1400" i="1">
                          <a:solidFill>
                            <a:schemeClr val="tx2"/>
                          </a:solidFill>
                          <a:latin typeface="Cambria Math"/>
                        </a:rPr>
                        <m:t>+</m:t>
                      </m:r>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𝑐</m:t>
                          </m:r>
                        </m:e>
                        <m:sub>
                          <m:r>
                            <a:rPr lang="ar-AE" sz="1400" i="1">
                              <a:solidFill>
                                <a:schemeClr val="tx2"/>
                              </a:solidFill>
                              <a:latin typeface="Cambria Math"/>
                            </a:rPr>
                            <m:t>22</m:t>
                          </m:r>
                        </m:sub>
                      </m:sSub>
                      <m:sSub>
                        <m:sSubPr>
                          <m:ctrlPr>
                            <a:rPr lang="ar-AE" sz="1400" i="1">
                              <a:solidFill>
                                <a:schemeClr val="tx2"/>
                              </a:solidFill>
                              <a:latin typeface="Cambria Math" panose="02040503050406030204" pitchFamily="18" charset="0"/>
                              <a:ea typeface="Cambria Math"/>
                              <a:cs typeface="Cambria Math"/>
                            </a:rPr>
                          </m:ctrlPr>
                        </m:sSubPr>
                        <m:e>
                          <m:r>
                            <a:rPr lang="ar-AE" sz="1400" i="1">
                              <a:solidFill>
                                <a:schemeClr val="tx2"/>
                              </a:solidFill>
                              <a:latin typeface="Cambria Math"/>
                            </a:rPr>
                            <m:t>𝐶</m:t>
                          </m:r>
                        </m:e>
                        <m:sub>
                          <m:r>
                            <a:rPr lang="ar-AE" sz="1400" i="1">
                              <a:solidFill>
                                <a:schemeClr val="tx2"/>
                              </a:solidFill>
                              <a:latin typeface="Cambria Math"/>
                            </a:rPr>
                            <m:t>2</m:t>
                          </m:r>
                        </m:sub>
                      </m:sSub>
                      <m:r>
                        <a:rPr lang="ar-AE" sz="1400" i="1">
                          <a:solidFill>
                            <a:schemeClr val="accent3">
                              <a:lumMod val="50000"/>
                            </a:schemeClr>
                          </a:solidFill>
                          <a:latin typeface="Cambria Math"/>
                        </a:rPr>
                        <m:t>+</m:t>
                      </m:r>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𝑒</m:t>
                          </m:r>
                        </m:e>
                        <m:sub>
                          <m:r>
                            <a:rPr lang="ar-AE" sz="1400" i="1">
                              <a:solidFill>
                                <a:schemeClr val="accent3">
                                  <a:lumMod val="50000"/>
                                </a:schemeClr>
                              </a:solidFill>
                              <a:latin typeface="Cambria Math"/>
                            </a:rPr>
                            <m:t>22</m:t>
                          </m:r>
                        </m:sub>
                      </m:sSub>
                      <m:sSub>
                        <m:sSubPr>
                          <m:ctrlPr>
                            <a:rPr lang="ar-AE" sz="1400" i="1">
                              <a:solidFill>
                                <a:schemeClr val="accent3">
                                  <a:lumMod val="50000"/>
                                </a:schemeClr>
                              </a:solidFill>
                              <a:latin typeface="Cambria Math" panose="02040503050406030204" pitchFamily="18" charset="0"/>
                              <a:ea typeface="Cambria Math"/>
                              <a:cs typeface="Cambria Math"/>
                            </a:rPr>
                          </m:ctrlPr>
                        </m:sSubPr>
                        <m:e>
                          <m:r>
                            <a:rPr lang="ar-AE" sz="1400" i="1">
                              <a:solidFill>
                                <a:schemeClr val="accent3">
                                  <a:lumMod val="50000"/>
                                </a:schemeClr>
                              </a:solidFill>
                              <a:latin typeface="Cambria Math"/>
                            </a:rPr>
                            <m:t>𝐸</m:t>
                          </m:r>
                        </m:e>
                        <m:sub>
                          <m:r>
                            <a:rPr lang="ar-AE" sz="1400" i="1">
                              <a:solidFill>
                                <a:schemeClr val="accent3">
                                  <a:lumMod val="50000"/>
                                </a:schemeClr>
                              </a:solidFill>
                              <a:latin typeface="Cambria Math"/>
                            </a:rPr>
                            <m:t>2</m:t>
                          </m:r>
                        </m:sub>
                      </m:sSub>
                    </m:oMath>
                  </m:oMathPara>
                </a14:m>
                <a:endParaRPr lang="de-DE" sz="1400" dirty="0"/>
              </a:p>
              <a:p>
                <a:pPr>
                  <a:defRPr/>
                </a:pPr>
                <a:endParaRPr lang="de-DE" sz="1400" b="0" dirty="0"/>
              </a:p>
              <a:p>
                <a:pPr>
                  <a:defRPr/>
                </a:pPr>
                <a:endParaRPr lang="de-DE" sz="1400" b="0" dirty="0"/>
              </a:p>
              <a:p>
                <a:pPr algn="ctr">
                  <a:defRPr/>
                </a:pPr>
                <a:r>
                  <a:rPr lang="de-DE" sz="1400" b="1" dirty="0" err="1"/>
                  <a:t>Apply</a:t>
                </a:r>
                <a:r>
                  <a:rPr lang="de-DE" sz="1400" b="1" dirty="0"/>
                  <a:t> </a:t>
                </a:r>
                <a:r>
                  <a:rPr lang="de-DE" sz="1400" b="1" dirty="0" err="1"/>
                  <a:t>rule</a:t>
                </a:r>
                <a:r>
                  <a:rPr lang="de-DE" sz="1400" b="1" dirty="0"/>
                  <a:t> 1: </a:t>
                </a:r>
                <a14:m>
                  <m:oMath xmlns:m="http://schemas.openxmlformats.org/officeDocument/2006/math">
                    <m:r>
                      <a:rPr lang="de-DE" sz="1400" b="1" i="1">
                        <a:latin typeface="Cambria Math"/>
                      </a:rPr>
                      <m:t>𝑽𝒂𝒓</m:t>
                    </m:r>
                    <m:d>
                      <m:dPr>
                        <m:ctrlPr>
                          <a:rPr lang="de-DE" sz="1400" b="1" i="1">
                            <a:latin typeface="Cambria Math" panose="02040503050406030204" pitchFamily="18" charset="0"/>
                            <a:ea typeface="Cambria Math"/>
                            <a:cs typeface="Cambria Math"/>
                          </a:rPr>
                        </m:ctrlPr>
                      </m:dPr>
                      <m:e>
                        <m:r>
                          <a:rPr lang="de-DE" sz="1400" b="1" i="1">
                            <a:latin typeface="Cambria Math"/>
                          </a:rPr>
                          <m:t>𝑿</m:t>
                        </m:r>
                      </m:e>
                    </m:d>
                    <m:r>
                      <a:rPr lang="de-DE" sz="1400" b="1" i="1">
                        <a:latin typeface="Cambria Math"/>
                      </a:rPr>
                      <m:t>=</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𝑿</m:t>
                        </m:r>
                      </m:e>
                    </m:d>
                  </m:oMath>
                </a14:m>
                <a:r>
                  <a:rPr lang="de-DE" sz="1400" b="1" dirty="0"/>
                  <a:t> </a:t>
                </a:r>
                <a:endParaRPr lang="de-DE" sz="1400" b="0" dirty="0"/>
              </a:p>
              <a:p>
                <a:pPr>
                  <a:defRPr/>
                </a:pPr>
                <a14:m>
                  <m:oMathPara xmlns:m="http://schemas.openxmlformats.org/officeDocument/2006/math">
                    <m:oMathParaPr>
                      <m:jc m:val="centerGroup"/>
                    </m:oMathParaPr>
                    <m:oMath xmlns:m="http://schemas.openxmlformats.org/officeDocument/2006/math">
                      <m:r>
                        <a:rPr lang="de-DE" sz="1200" b="0" i="1">
                          <a:latin typeface="Cambria Math"/>
                        </a:rPr>
                        <m:t>𝑉𝑎𝑟</m:t>
                      </m:r>
                      <m:d>
                        <m:dPr>
                          <m:ctrlPr>
                            <a:rPr lang="de-DE" sz="1200" b="0" i="1">
                              <a:latin typeface="Cambria Math" panose="02040503050406030204" pitchFamily="18" charset="0"/>
                              <a:ea typeface="Cambria Math"/>
                              <a:cs typeface="Cambria Math"/>
                            </a:rPr>
                          </m:ctrlPr>
                        </m:dPr>
                        <m:e>
                          <m:r>
                            <a:rPr lang="de-DE" sz="1200" b="0" i="1">
                              <a:latin typeface="Cambria Math"/>
                            </a:rPr>
                            <m:t>𝑌</m:t>
                          </m:r>
                        </m:e>
                      </m:d>
                      <m:r>
                        <a:rPr lang="de-DE" sz="1200" b="0" i="1">
                          <a:latin typeface="Cambria Math"/>
                        </a:rPr>
                        <m:t>=</m:t>
                      </m:r>
                      <m:r>
                        <a:rPr lang="de-DE" sz="1200" b="0" i="1">
                          <a:latin typeface="Cambria Math"/>
                        </a:rPr>
                        <m:t>𝐶𝑜𝑣</m:t>
                      </m:r>
                      <m:r>
                        <a:rPr lang="de-DE" sz="1200" b="0" i="1">
                          <a:latin typeface="Cambria Math"/>
                        </a:rPr>
                        <m:t>(</m:t>
                      </m:r>
                      <m:r>
                        <a:rPr lang="de-DE" sz="1200" b="0" i="1">
                          <a:latin typeface="Cambria Math"/>
                        </a:rPr>
                        <m:t>𝑌</m:t>
                      </m:r>
                      <m:r>
                        <a:rPr lang="de-DE" sz="1200" b="0" i="1">
                          <a:latin typeface="Cambria Math"/>
                        </a:rPr>
                        <m:t>,</m:t>
                      </m:r>
                      <m:r>
                        <a:rPr lang="de-DE" sz="1200" b="0" i="1">
                          <a:latin typeface="Cambria Math"/>
                        </a:rPr>
                        <m:t>𝑌</m:t>
                      </m:r>
                      <m:r>
                        <a:rPr lang="de-DE" sz="1200" b="0" i="1">
                          <a:latin typeface="Cambria Math"/>
                        </a:rPr>
                        <m:t>)=</m:t>
                      </m:r>
                      <m:r>
                        <a:rPr lang="de-DE" sz="1200" b="0" i="1">
                          <a:latin typeface="Cambria Math"/>
                        </a:rPr>
                        <m:t>𝐶𝑜𝑣</m:t>
                      </m:r>
                      <m:d>
                        <m:dPr>
                          <m:ctrlPr>
                            <a:rPr lang="de-DE" sz="1200" b="0" i="1">
                              <a:latin typeface="Cambria Math" panose="02040503050406030204" pitchFamily="18" charset="0"/>
                              <a:ea typeface="Cambria Math"/>
                              <a:cs typeface="Cambria Math"/>
                            </a:rPr>
                          </m:ctrlPr>
                        </m:dPr>
                        <m:e>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b="0" i="1">
                                  <a:solidFill>
                                    <a:srgbClr val="C00000"/>
                                  </a:solidFill>
                                  <a:latin typeface="Cambria Math"/>
                                </a:rPr>
                                <m:t>2</m:t>
                              </m:r>
                              <m:r>
                                <a:rPr lang="de-DE" sz="1200" i="1">
                                  <a:solidFill>
                                    <a:srgbClr val="C00000"/>
                                  </a:solidFill>
                                  <a:latin typeface="Cambria Math"/>
                                </a:rPr>
                                <m:t>1</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r>
                            <a:rPr lang="de-DE" sz="1200" i="1">
                              <a:solidFill>
                                <a:schemeClr val="tx2"/>
                              </a:solidFill>
                              <a:latin typeface="Cambria Math"/>
                            </a:rPr>
                            <m:t>+</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b="0" i="1">
                                  <a:solidFill>
                                    <a:schemeClr val="tx2"/>
                                  </a:solidFill>
                                  <a:latin typeface="Cambria Math"/>
                                </a:rPr>
                                <m:t>2</m:t>
                              </m:r>
                              <m:r>
                                <a:rPr lang="de-DE" sz="1200" i="1">
                                  <a:solidFill>
                                    <a:schemeClr val="tx2"/>
                                  </a:solidFill>
                                  <a:latin typeface="Cambria Math"/>
                                </a:rPr>
                                <m:t>1</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1</m:t>
                              </m:r>
                            </m:sub>
                          </m:sSub>
                          <m:r>
                            <a:rPr lang="de-DE" sz="1200" i="1">
                              <a:solidFill>
                                <a:schemeClr val="accent3">
                                  <a:lumMod val="50000"/>
                                </a:schemeClr>
                              </a:solidFill>
                              <a:latin typeface="Cambria Math"/>
                            </a:rPr>
                            <m:t>+</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b="0" i="1">
                                  <a:solidFill>
                                    <a:schemeClr val="accent3">
                                      <a:lumMod val="50000"/>
                                    </a:schemeClr>
                                  </a:solidFill>
                                  <a:latin typeface="Cambria Math"/>
                                </a:rPr>
                                <m:t>2</m:t>
                              </m:r>
                              <m:r>
                                <a:rPr lang="de-DE" sz="1200" i="1">
                                  <a:solidFill>
                                    <a:schemeClr val="accent3">
                                      <a:lumMod val="50000"/>
                                    </a:schemeClr>
                                  </a:solidFill>
                                  <a:latin typeface="Cambria Math"/>
                                </a:rPr>
                                <m:t>1</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r>
                            <a:rPr lang="de-DE" sz="1200" b="0" i="1">
                              <a:solidFill>
                                <a:srgbClr val="C00000"/>
                              </a:solidFill>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b="0" i="1">
                                  <a:solidFill>
                                    <a:srgbClr val="C00000"/>
                                  </a:solidFill>
                                  <a:latin typeface="Cambria Math"/>
                                </a:rPr>
                                <m:t>22</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b="0" i="1">
                                  <a:solidFill>
                                    <a:srgbClr val="C00000"/>
                                  </a:solidFill>
                                  <a:latin typeface="Cambria Math"/>
                                </a:rPr>
                                <m:t>2</m:t>
                              </m:r>
                            </m:sub>
                          </m:sSub>
                          <m:r>
                            <a:rPr lang="de-DE" sz="1200" i="1">
                              <a:solidFill>
                                <a:schemeClr val="tx2"/>
                              </a:solidFill>
                              <a:latin typeface="Cambria Math"/>
                            </a:rPr>
                            <m:t>+</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b="0" i="1">
                                  <a:solidFill>
                                    <a:schemeClr val="tx2"/>
                                  </a:solidFill>
                                  <a:latin typeface="Cambria Math"/>
                                </a:rPr>
                                <m:t>22</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b="0" i="1">
                                  <a:solidFill>
                                    <a:schemeClr val="tx2"/>
                                  </a:solidFill>
                                  <a:latin typeface="Cambria Math"/>
                                </a:rPr>
                                <m:t>2</m:t>
                              </m:r>
                            </m:sub>
                          </m:sSub>
                          <m:r>
                            <a:rPr lang="de-DE" sz="1200" i="1">
                              <a:solidFill>
                                <a:schemeClr val="accent3">
                                  <a:lumMod val="50000"/>
                                </a:schemeClr>
                              </a:solidFill>
                              <a:latin typeface="Cambria Math"/>
                            </a:rPr>
                            <m:t>+</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b="0" i="1">
                                  <a:solidFill>
                                    <a:schemeClr val="accent3">
                                      <a:lumMod val="50000"/>
                                    </a:schemeClr>
                                  </a:solidFill>
                                  <a:latin typeface="Cambria Math"/>
                                </a:rPr>
                                <m:t>22</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b="0" i="1">
                                  <a:solidFill>
                                    <a:schemeClr val="accent3">
                                      <a:lumMod val="50000"/>
                                    </a:schemeClr>
                                  </a:solidFill>
                                  <a:latin typeface="Cambria Math"/>
                                </a:rPr>
                                <m:t>2</m:t>
                              </m:r>
                            </m:sub>
                          </m:sSub>
                          <m:r>
                            <a:rPr lang="de-DE" sz="1200" b="0" i="1">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i="1">
                                  <a:solidFill>
                                    <a:srgbClr val="C00000"/>
                                  </a:solidFill>
                                  <a:latin typeface="Cambria Math"/>
                                </a:rPr>
                                <m:t>21</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r>
                            <a:rPr lang="de-DE" sz="1200" i="1">
                              <a:solidFill>
                                <a:schemeClr val="tx2"/>
                              </a:solidFill>
                              <a:latin typeface="Cambria Math"/>
                            </a:rPr>
                            <m:t>+</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i="1">
                                  <a:solidFill>
                                    <a:schemeClr val="tx2"/>
                                  </a:solidFill>
                                  <a:latin typeface="Cambria Math"/>
                                </a:rPr>
                                <m:t>21</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1</m:t>
                              </m:r>
                            </m:sub>
                          </m:sSub>
                          <m:r>
                            <a:rPr lang="de-DE" sz="1200" i="1">
                              <a:solidFill>
                                <a:schemeClr val="accent3">
                                  <a:lumMod val="50000"/>
                                </a:schemeClr>
                              </a:solidFill>
                              <a:latin typeface="Cambria Math"/>
                            </a:rPr>
                            <m:t>+</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i="1">
                                  <a:solidFill>
                                    <a:schemeClr val="accent3">
                                      <a:lumMod val="50000"/>
                                    </a:schemeClr>
                                  </a:solidFill>
                                  <a:latin typeface="Cambria Math"/>
                                </a:rPr>
                                <m:t>21</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r>
                            <a:rPr lang="de-DE" sz="1200" i="1">
                              <a:solidFill>
                                <a:srgbClr val="C00000"/>
                              </a:solidFill>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i="1">
                                  <a:solidFill>
                                    <a:srgbClr val="C00000"/>
                                  </a:solidFill>
                                  <a:latin typeface="Cambria Math"/>
                                </a:rPr>
                                <m:t>22</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2</m:t>
                              </m:r>
                            </m:sub>
                          </m:sSub>
                          <m:r>
                            <a:rPr lang="de-DE" sz="1200" i="1">
                              <a:solidFill>
                                <a:schemeClr val="tx2"/>
                              </a:solidFill>
                              <a:latin typeface="Cambria Math"/>
                            </a:rPr>
                            <m:t>+</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i="1">
                                  <a:solidFill>
                                    <a:schemeClr val="tx2"/>
                                  </a:solidFill>
                                  <a:latin typeface="Cambria Math"/>
                                </a:rPr>
                                <m:t>22</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2</m:t>
                              </m:r>
                            </m:sub>
                          </m:sSub>
                          <m:r>
                            <a:rPr lang="de-DE" sz="1200" i="1">
                              <a:solidFill>
                                <a:schemeClr val="accent3">
                                  <a:lumMod val="50000"/>
                                </a:schemeClr>
                              </a:solidFill>
                              <a:latin typeface="Cambria Math"/>
                            </a:rPr>
                            <m:t>+</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i="1">
                                  <a:solidFill>
                                    <a:schemeClr val="accent3">
                                      <a:lumMod val="50000"/>
                                    </a:schemeClr>
                                  </a:solidFill>
                                  <a:latin typeface="Cambria Math"/>
                                </a:rPr>
                                <m:t>22</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2</m:t>
                              </m:r>
                            </m:sub>
                          </m:sSub>
                        </m:e>
                      </m:d>
                    </m:oMath>
                  </m:oMathPara>
                </a14:m>
                <a:endParaRPr lang="de-DE" sz="1200" b="0" dirty="0"/>
              </a:p>
              <a:p>
                <a:pPr>
                  <a:defRPr/>
                </a:pPr>
                <a:endParaRPr lang="de-DE" sz="1400" b="0" dirty="0"/>
              </a:p>
              <a:p>
                <a:pPr algn="ctr">
                  <a:defRPr/>
                </a:pPr>
                <a:r>
                  <a:rPr lang="de-DE" sz="1400" b="1" dirty="0" err="1"/>
                  <a:t>Apply</a:t>
                </a:r>
                <a:r>
                  <a:rPr lang="de-DE" sz="1400" b="1" dirty="0"/>
                  <a:t> </a:t>
                </a:r>
                <a:r>
                  <a:rPr lang="de-DE" sz="1400" b="1" dirty="0" err="1"/>
                  <a:t>rule</a:t>
                </a:r>
                <a:r>
                  <a:rPr lang="de-DE" sz="1400" b="1" dirty="0"/>
                  <a:t> 5: </a:t>
                </a:r>
                <a14:m>
                  <m:oMath xmlns:m="http://schemas.openxmlformats.org/officeDocument/2006/math">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𝒀</m:t>
                        </m:r>
                        <m:r>
                          <a:rPr lang="de-DE" sz="1400" b="1" i="1">
                            <a:latin typeface="Cambria Math"/>
                          </a:rPr>
                          <m:t>,</m:t>
                        </m:r>
                        <m:r>
                          <a:rPr lang="de-DE" sz="1400" b="1" i="1">
                            <a:latin typeface="Cambria Math"/>
                          </a:rPr>
                          <m:t>𝒁</m:t>
                        </m:r>
                      </m:e>
                    </m:d>
                    <m:r>
                      <a:rPr lang="de-DE" sz="1400" b="1" i="1">
                        <a:latin typeface="Cambria Math"/>
                      </a:rPr>
                      <m:t>=</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𝒁</m:t>
                        </m:r>
                      </m:e>
                    </m:d>
                    <m:r>
                      <a:rPr lang="de-DE" sz="1400" b="1" i="1">
                        <a:latin typeface="Cambria Math"/>
                      </a:rPr>
                      <m:t>+</m:t>
                    </m:r>
                    <m:r>
                      <a:rPr lang="de-DE" sz="1400" b="1" i="1">
                        <a:latin typeface="Cambria Math"/>
                      </a:rPr>
                      <m:t>𝑪𝒐𝒗</m:t>
                    </m:r>
                    <m:r>
                      <a:rPr lang="de-DE" sz="1400" b="1" i="1">
                        <a:latin typeface="Cambria Math"/>
                      </a:rPr>
                      <m:t>(</m:t>
                    </m:r>
                    <m:r>
                      <a:rPr lang="de-DE" sz="1400" b="1" i="1">
                        <a:latin typeface="Cambria Math"/>
                      </a:rPr>
                      <m:t>𝒀</m:t>
                    </m:r>
                    <m:r>
                      <a:rPr lang="de-DE" sz="1400" b="1" i="1">
                        <a:latin typeface="Cambria Math"/>
                      </a:rPr>
                      <m:t>,</m:t>
                    </m:r>
                    <m:r>
                      <a:rPr lang="de-DE" sz="1400" b="1" i="1">
                        <a:latin typeface="Cambria Math"/>
                      </a:rPr>
                      <m:t>𝒁</m:t>
                    </m:r>
                    <m:r>
                      <a:rPr lang="de-DE" sz="1400" b="1" i="1">
                        <a:latin typeface="Cambria Math"/>
                      </a:rPr>
                      <m:t>)</m:t>
                    </m:r>
                  </m:oMath>
                </a14:m>
                <a:r>
                  <a:rPr lang="de-DE" sz="1400" b="1" dirty="0"/>
                  <a:t>. </a:t>
                </a:r>
                <a:r>
                  <a:rPr lang="de-DE" sz="1400" b="1" dirty="0" err="1"/>
                  <a:t>Covariances</a:t>
                </a:r>
                <a:r>
                  <a:rPr lang="de-DE" sz="1400" b="1" dirty="0"/>
                  <a:t> </a:t>
                </a:r>
                <a:r>
                  <a:rPr lang="de-DE" sz="1400" b="1" dirty="0" err="1"/>
                  <a:t>between</a:t>
                </a:r>
                <a:r>
                  <a:rPr lang="de-DE" sz="1400" b="1" dirty="0"/>
                  <a:t> ACE </a:t>
                </a:r>
                <a:r>
                  <a:rPr lang="de-DE" sz="1400" b="1" dirty="0" err="1"/>
                  <a:t>factors</a:t>
                </a:r>
                <a:r>
                  <a:rPr lang="de-DE" sz="1400" b="1" dirty="0"/>
                  <a:t> </a:t>
                </a:r>
                <a:r>
                  <a:rPr lang="de-DE" sz="1400" b="1" dirty="0" err="1"/>
                  <a:t>are</a:t>
                </a:r>
                <a:r>
                  <a:rPr lang="de-DE" sz="1400" b="1" dirty="0"/>
                  <a:t> </a:t>
                </a:r>
                <a:r>
                  <a:rPr lang="de-DE" sz="1400" b="1" dirty="0" err="1"/>
                  <a:t>fixed</a:t>
                </a:r>
                <a:r>
                  <a:rPr lang="de-DE" sz="1400" b="1" dirty="0"/>
                  <a:t> </a:t>
                </a:r>
                <a:r>
                  <a:rPr lang="de-DE" sz="1400" b="1" dirty="0" err="1"/>
                  <a:t>to</a:t>
                </a:r>
                <a:r>
                  <a:rPr lang="de-DE" sz="1400" b="1" dirty="0"/>
                  <a:t> 0 (</a:t>
                </a:r>
                <a:r>
                  <a:rPr lang="de-DE" sz="1400" b="1" dirty="0" err="1"/>
                  <a:t>Assumption</a:t>
                </a:r>
                <a:r>
                  <a:rPr lang="de-DE" sz="1400" b="1" dirty="0"/>
                  <a:t> 2), </a:t>
                </a:r>
                <a:r>
                  <a:rPr lang="de-DE" sz="1400" b="1" dirty="0" err="1"/>
                  <a:t>only</a:t>
                </a:r>
                <a:r>
                  <a:rPr lang="de-DE" sz="1400" b="1" dirty="0"/>
                  <a:t> </a:t>
                </a:r>
                <a:r>
                  <a:rPr lang="de-DE" sz="1400" b="1" dirty="0" err="1"/>
                  <a:t>the</a:t>
                </a:r>
                <a:r>
                  <a:rPr lang="de-DE" sz="1400" b="1" dirty="0"/>
                  <a:t> </a:t>
                </a:r>
                <a:r>
                  <a:rPr lang="de-DE" sz="1400" b="1" dirty="0" err="1"/>
                  <a:t>variances</a:t>
                </a:r>
                <a:r>
                  <a:rPr lang="de-DE" sz="1400" b="1" dirty="0"/>
                  <a:t> </a:t>
                </a:r>
                <a:r>
                  <a:rPr lang="de-DE" sz="1400" b="1" dirty="0" err="1"/>
                  <a:t>remain</a:t>
                </a:r>
                <a:r>
                  <a:rPr lang="de-DE" sz="1400" b="1" dirty="0"/>
                  <a:t>:</a:t>
                </a:r>
                <a:endParaRPr lang="de-DE" sz="1400" i="1" dirty="0">
                  <a:latin typeface="Cambria Math"/>
                </a:endParaRPr>
              </a:p>
              <a:p>
                <a:pPr algn="ctr">
                  <a:defRPr/>
                </a:pPr>
                <a14:m>
                  <m:oMathPara xmlns:m="http://schemas.openxmlformats.org/officeDocument/2006/math">
                    <m:oMathParaPr>
                      <m:jc m:val="centerGroup"/>
                    </m:oMathParaPr>
                    <m:oMath xmlns:m="http://schemas.openxmlformats.org/officeDocument/2006/math">
                      <m:r>
                        <a:rPr lang="de-DE" sz="1200" b="0" i="1">
                          <a:solidFill>
                            <a:schemeClr val="tx1"/>
                          </a:solidFill>
                          <a:latin typeface="Cambria Math"/>
                        </a:rPr>
                        <m:t>𝐶𝑜𝑣</m:t>
                      </m:r>
                      <m:d>
                        <m:dPr>
                          <m:ctrlPr>
                            <a:rPr lang="de-DE" sz="1200" b="0" i="1">
                              <a:solidFill>
                                <a:schemeClr val="tx1"/>
                              </a:solidFill>
                              <a:latin typeface="Cambria Math" panose="02040503050406030204" pitchFamily="18" charset="0"/>
                              <a:ea typeface="Cambria Math"/>
                              <a:cs typeface="Cambria Math"/>
                            </a:rPr>
                          </m:ctrlPr>
                        </m:dPr>
                        <m:e>
                          <m:r>
                            <a:rPr lang="de-DE" sz="1200" b="0" i="1">
                              <a:solidFill>
                                <a:schemeClr val="tx1"/>
                              </a:solidFill>
                              <a:latin typeface="Cambria Math"/>
                            </a:rPr>
                            <m:t>𝑌</m:t>
                          </m:r>
                          <m:r>
                            <a:rPr lang="de-DE" sz="1200" b="0" i="1">
                              <a:solidFill>
                                <a:schemeClr val="tx1"/>
                              </a:solidFill>
                              <a:latin typeface="Cambria Math"/>
                            </a:rPr>
                            <m:t>,</m:t>
                          </m:r>
                          <m:r>
                            <a:rPr lang="de-DE" sz="1200" b="0" i="1">
                              <a:solidFill>
                                <a:schemeClr val="tx1"/>
                              </a:solidFill>
                              <a:latin typeface="Cambria Math"/>
                            </a:rPr>
                            <m:t>𝑌</m:t>
                          </m:r>
                        </m:e>
                      </m:d>
                      <m:r>
                        <a:rPr lang="de-DE" sz="1200" b="0" i="1">
                          <a:solidFill>
                            <a:schemeClr val="tx1"/>
                          </a:solidFill>
                          <a:latin typeface="Cambria Math"/>
                        </a:rPr>
                        <m:t>=</m:t>
                      </m:r>
                      <m:r>
                        <a:rPr lang="de-DE" sz="1200" b="0" i="1">
                          <a:solidFill>
                            <a:srgbClr val="C00000"/>
                          </a:solidFill>
                          <a:latin typeface="Cambria Math"/>
                        </a:rPr>
                        <m:t>𝐶𝑜𝑣</m:t>
                      </m:r>
                      <m:d>
                        <m:dPr>
                          <m:ctrlPr>
                            <a:rPr lang="de-DE" sz="1200" b="0" i="1">
                              <a:solidFill>
                                <a:srgbClr val="C00000"/>
                              </a:solidFill>
                              <a:latin typeface="Cambria Math" panose="02040503050406030204" pitchFamily="18" charset="0"/>
                              <a:ea typeface="Cambria Math"/>
                              <a:cs typeface="Cambria Math"/>
                            </a:rPr>
                          </m:ctrlPr>
                        </m:dPr>
                        <m:e>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b="0" i="1">
                                  <a:solidFill>
                                    <a:srgbClr val="C00000"/>
                                  </a:solidFill>
                                  <a:latin typeface="Cambria Math"/>
                                </a:rPr>
                                <m:t>2</m:t>
                              </m:r>
                              <m:r>
                                <a:rPr lang="de-DE" sz="1200" i="1">
                                  <a:solidFill>
                                    <a:srgbClr val="C00000"/>
                                  </a:solidFill>
                                  <a:latin typeface="Cambria Math"/>
                                </a:rPr>
                                <m:t>1</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r>
                            <a:rPr lang="de-DE" sz="1200" i="1">
                              <a:solidFill>
                                <a:srgbClr val="C00000"/>
                              </a:solidFill>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i="1">
                                  <a:solidFill>
                                    <a:srgbClr val="C00000"/>
                                  </a:solidFill>
                                  <a:latin typeface="Cambria Math"/>
                                </a:rPr>
                                <m:t>21</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e>
                      </m:d>
                      <m:r>
                        <a:rPr lang="de-DE" sz="1200" i="1">
                          <a:solidFill>
                            <a:schemeClr val="tx2"/>
                          </a:solidFill>
                          <a:latin typeface="Cambria Math"/>
                        </a:rPr>
                        <m:t>+</m:t>
                      </m:r>
                      <m:r>
                        <a:rPr lang="de-DE" sz="1200" i="1">
                          <a:solidFill>
                            <a:schemeClr val="tx2"/>
                          </a:solidFill>
                          <a:latin typeface="Cambria Math"/>
                        </a:rPr>
                        <m:t>𝐶𝑜𝑣</m:t>
                      </m:r>
                      <m:d>
                        <m:dPr>
                          <m:ctrlPr>
                            <a:rPr lang="de-DE" sz="1200" i="1">
                              <a:solidFill>
                                <a:schemeClr val="tx2"/>
                              </a:solidFill>
                              <a:latin typeface="Cambria Math" panose="02040503050406030204" pitchFamily="18" charset="0"/>
                              <a:ea typeface="Cambria Math"/>
                              <a:cs typeface="Cambria Math"/>
                            </a:rPr>
                          </m:ctrlPr>
                        </m:dPr>
                        <m:e>
                          <m:sSub>
                            <m:sSubPr>
                              <m:ctrlPr>
                                <a:rPr lang="de-DE" sz="1200" i="1">
                                  <a:solidFill>
                                    <a:schemeClr val="tx2"/>
                                  </a:solidFill>
                                  <a:latin typeface="Cambria Math" panose="02040503050406030204" pitchFamily="18" charset="0"/>
                                  <a:ea typeface="Cambria Math"/>
                                  <a:cs typeface="Cambria Math"/>
                                </a:rPr>
                              </m:ctrlPr>
                            </m:sSubPr>
                            <m:e>
                              <m:r>
                                <a:rPr lang="de-DE" sz="1200" b="0" i="1">
                                  <a:solidFill>
                                    <a:schemeClr val="tx2"/>
                                  </a:solidFill>
                                  <a:latin typeface="Cambria Math"/>
                                </a:rPr>
                                <m:t>𝑐</m:t>
                              </m:r>
                            </m:e>
                            <m:sub>
                              <m:r>
                                <a:rPr lang="de-DE" sz="1200" b="0" i="1">
                                  <a:solidFill>
                                    <a:schemeClr val="tx2"/>
                                  </a:solidFill>
                                  <a:latin typeface="Cambria Math"/>
                                </a:rPr>
                                <m:t>2</m:t>
                              </m:r>
                              <m:r>
                                <a:rPr lang="de-DE" sz="1200" i="1">
                                  <a:solidFill>
                                    <a:schemeClr val="tx2"/>
                                  </a:solidFill>
                                  <a:latin typeface="Cambria Math"/>
                                </a:rPr>
                                <m:t>1</m:t>
                              </m:r>
                            </m:sub>
                          </m:sSub>
                          <m:sSub>
                            <m:sSubPr>
                              <m:ctrlPr>
                                <a:rPr lang="de-DE" sz="1200" i="1">
                                  <a:solidFill>
                                    <a:schemeClr val="tx2"/>
                                  </a:solidFill>
                                  <a:latin typeface="Cambria Math" panose="02040503050406030204" pitchFamily="18" charset="0"/>
                                  <a:ea typeface="Cambria Math"/>
                                  <a:cs typeface="Cambria Math"/>
                                </a:rPr>
                              </m:ctrlPr>
                            </m:sSubPr>
                            <m:e>
                              <m:r>
                                <a:rPr lang="de-DE" sz="1200" b="0" i="1">
                                  <a:solidFill>
                                    <a:schemeClr val="tx2"/>
                                  </a:solidFill>
                                  <a:latin typeface="Cambria Math"/>
                                </a:rPr>
                                <m:t>𝐶</m:t>
                              </m:r>
                            </m:e>
                            <m:sub>
                              <m:r>
                                <a:rPr lang="de-DE" sz="1200" i="1">
                                  <a:solidFill>
                                    <a:schemeClr val="tx2"/>
                                  </a:solidFill>
                                  <a:latin typeface="Cambria Math"/>
                                </a:rPr>
                                <m:t>1</m:t>
                              </m:r>
                            </m:sub>
                          </m:sSub>
                          <m:r>
                            <a:rPr lang="de-DE" sz="1200" i="1">
                              <a:solidFill>
                                <a:schemeClr val="tx2"/>
                              </a:solidFill>
                              <a:latin typeface="Cambria Math"/>
                            </a:rPr>
                            <m:t>, </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i="1">
                                  <a:solidFill>
                                    <a:schemeClr val="tx2"/>
                                  </a:solidFill>
                                  <a:latin typeface="Cambria Math"/>
                                </a:rPr>
                                <m:t>21</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1</m:t>
                              </m:r>
                            </m:sub>
                          </m:sSub>
                        </m:e>
                      </m:d>
                      <m:r>
                        <m:rPr>
                          <m:nor/>
                        </m:rPr>
                        <a:rPr lang="de-DE" sz="1200">
                          <a:solidFill>
                            <a:schemeClr val="accent3">
                              <a:lumMod val="50000"/>
                            </a:schemeClr>
                          </a:solidFill>
                        </a:rPr>
                        <m:t>+</m:t>
                      </m:r>
                      <m:r>
                        <a:rPr lang="de-DE" sz="1200" i="1">
                          <a:solidFill>
                            <a:schemeClr val="accent3">
                              <a:lumMod val="50000"/>
                            </a:schemeClr>
                          </a:solidFill>
                          <a:latin typeface="Cambria Math"/>
                        </a:rPr>
                        <m:t>𝐶𝑜𝑣</m:t>
                      </m:r>
                      <m:d>
                        <m:dPr>
                          <m:ctrlPr>
                            <a:rPr lang="de-DE" sz="1200" i="1">
                              <a:solidFill>
                                <a:schemeClr val="accent3">
                                  <a:lumMod val="50000"/>
                                </a:schemeClr>
                              </a:solidFill>
                              <a:latin typeface="Cambria Math" panose="02040503050406030204" pitchFamily="18" charset="0"/>
                              <a:ea typeface="Cambria Math"/>
                              <a:cs typeface="Cambria Math"/>
                            </a:rPr>
                          </m:ctrlPr>
                        </m:dPr>
                        <m:e>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b="0" i="1">
                                  <a:solidFill>
                                    <a:schemeClr val="accent3">
                                      <a:lumMod val="50000"/>
                                    </a:schemeClr>
                                  </a:solidFill>
                                  <a:latin typeface="Cambria Math"/>
                                </a:rPr>
                                <m:t>𝑒</m:t>
                              </m:r>
                            </m:e>
                            <m:sub>
                              <m:r>
                                <a:rPr lang="de-DE" sz="1200" b="0" i="1">
                                  <a:solidFill>
                                    <a:schemeClr val="accent3">
                                      <a:lumMod val="50000"/>
                                    </a:schemeClr>
                                  </a:solidFill>
                                  <a:latin typeface="Cambria Math"/>
                                </a:rPr>
                                <m:t>2</m:t>
                              </m:r>
                              <m:r>
                                <a:rPr lang="de-DE" sz="1200" i="1">
                                  <a:solidFill>
                                    <a:schemeClr val="accent3">
                                      <a:lumMod val="50000"/>
                                    </a:schemeClr>
                                  </a:solidFill>
                                  <a:latin typeface="Cambria Math"/>
                                </a:rPr>
                                <m:t>1</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b="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r>
                            <a:rPr lang="de-DE" sz="1200" i="1">
                              <a:solidFill>
                                <a:schemeClr val="accent3">
                                  <a:lumMod val="50000"/>
                                </a:schemeClr>
                              </a:solidFill>
                              <a:latin typeface="Cambria Math"/>
                            </a:rPr>
                            <m:t>, </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i="1">
                                  <a:solidFill>
                                    <a:schemeClr val="accent3">
                                      <a:lumMod val="50000"/>
                                    </a:schemeClr>
                                  </a:solidFill>
                                  <a:latin typeface="Cambria Math"/>
                                </a:rPr>
                                <m:t>21</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e>
                      </m:d>
                      <m:r>
                        <a:rPr lang="de-DE" sz="1200" b="0" i="1">
                          <a:solidFill>
                            <a:srgbClr val="C00000"/>
                          </a:solidFill>
                          <a:latin typeface="Cambria Math"/>
                        </a:rPr>
                        <m:t>+</m:t>
                      </m:r>
                      <m:r>
                        <a:rPr lang="de-DE" sz="1200" i="1">
                          <a:solidFill>
                            <a:srgbClr val="C00000"/>
                          </a:solidFill>
                          <a:latin typeface="Cambria Math"/>
                        </a:rPr>
                        <m:t>𝐶𝑜𝑣</m:t>
                      </m:r>
                      <m:r>
                        <a:rPr lang="de-DE" sz="1200" i="1">
                          <a:solidFill>
                            <a:srgbClr val="C00000"/>
                          </a:solidFill>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i="1">
                              <a:solidFill>
                                <a:srgbClr val="C00000"/>
                              </a:solidFill>
                              <a:latin typeface="Cambria Math"/>
                            </a:rPr>
                            <m:t>2</m:t>
                          </m:r>
                          <m:r>
                            <a:rPr lang="de-DE" sz="1200" b="0" i="1">
                              <a:solidFill>
                                <a:srgbClr val="C00000"/>
                              </a:solidFill>
                              <a:latin typeface="Cambria Math"/>
                            </a:rPr>
                            <m:t>2</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b="0" i="1">
                              <a:solidFill>
                                <a:srgbClr val="C00000"/>
                              </a:solidFill>
                              <a:latin typeface="Cambria Math"/>
                            </a:rPr>
                            <m:t>2</m:t>
                          </m:r>
                        </m:sub>
                      </m:sSub>
                      <m:r>
                        <a:rPr lang="de-DE" sz="1200" i="1">
                          <a:solidFill>
                            <a:srgbClr val="C00000"/>
                          </a:solidFill>
                          <a:latin typeface="Cambria Math"/>
                        </a:rPr>
                        <m:t>,</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𝑎</m:t>
                          </m:r>
                        </m:e>
                        <m:sub>
                          <m:r>
                            <a:rPr lang="de-DE" sz="1200" i="1">
                              <a:solidFill>
                                <a:srgbClr val="C00000"/>
                              </a:solidFill>
                              <a:latin typeface="Cambria Math"/>
                            </a:rPr>
                            <m:t>2</m:t>
                          </m:r>
                          <m:r>
                            <a:rPr lang="de-DE" sz="1200" b="0" i="1">
                              <a:solidFill>
                                <a:srgbClr val="C00000"/>
                              </a:solidFill>
                              <a:latin typeface="Cambria Math"/>
                            </a:rPr>
                            <m:t>2</m:t>
                          </m:r>
                        </m:sub>
                      </m:sSub>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b="0" i="1">
                              <a:solidFill>
                                <a:srgbClr val="C00000"/>
                              </a:solidFill>
                              <a:latin typeface="Cambria Math"/>
                            </a:rPr>
                            <m:t>2</m:t>
                          </m:r>
                        </m:sub>
                      </m:sSub>
                      <m:r>
                        <a:rPr lang="de-DE" sz="1200" i="1">
                          <a:solidFill>
                            <a:srgbClr val="C00000"/>
                          </a:solidFill>
                          <a:latin typeface="Cambria Math"/>
                        </a:rPr>
                        <m:t>)</m:t>
                      </m:r>
                      <m:r>
                        <a:rPr lang="de-DE" sz="1200" i="1">
                          <a:solidFill>
                            <a:schemeClr val="tx2"/>
                          </a:solidFill>
                          <a:latin typeface="Cambria Math"/>
                        </a:rPr>
                        <m:t>+</m:t>
                      </m:r>
                      <m:r>
                        <a:rPr lang="de-DE" sz="1200" i="1">
                          <a:solidFill>
                            <a:schemeClr val="tx2"/>
                          </a:solidFill>
                          <a:latin typeface="Cambria Math"/>
                        </a:rPr>
                        <m:t>𝐶𝑜𝑣</m:t>
                      </m:r>
                      <m:d>
                        <m:dPr>
                          <m:ctrlPr>
                            <a:rPr lang="de-DE" sz="1200" i="1">
                              <a:solidFill>
                                <a:schemeClr val="tx2"/>
                              </a:solidFill>
                              <a:latin typeface="Cambria Math" panose="02040503050406030204" pitchFamily="18" charset="0"/>
                              <a:ea typeface="Cambria Math"/>
                              <a:cs typeface="Cambria Math"/>
                            </a:rPr>
                          </m:ctrlPr>
                        </m:dPr>
                        <m:e>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i="1">
                                  <a:solidFill>
                                    <a:schemeClr val="tx2"/>
                                  </a:solidFill>
                                  <a:latin typeface="Cambria Math"/>
                                </a:rPr>
                                <m:t>2</m:t>
                              </m:r>
                              <m:r>
                                <a:rPr lang="de-DE" sz="1200" b="0" i="1">
                                  <a:solidFill>
                                    <a:schemeClr val="tx2"/>
                                  </a:solidFill>
                                  <a:latin typeface="Cambria Math"/>
                                </a:rPr>
                                <m:t>2</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b="0" i="1">
                                  <a:solidFill>
                                    <a:schemeClr val="tx2"/>
                                  </a:solidFill>
                                  <a:latin typeface="Cambria Math"/>
                                </a:rPr>
                                <m:t>2</m:t>
                              </m:r>
                            </m:sub>
                          </m:sSub>
                          <m:r>
                            <a:rPr lang="de-DE" sz="1200" i="1">
                              <a:solidFill>
                                <a:schemeClr val="tx2"/>
                              </a:solidFill>
                              <a:latin typeface="Cambria Math"/>
                            </a:rPr>
                            <m:t>, </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𝑐</m:t>
                              </m:r>
                            </m:e>
                            <m:sub>
                              <m:r>
                                <a:rPr lang="de-DE" sz="1200" i="1">
                                  <a:solidFill>
                                    <a:schemeClr val="tx2"/>
                                  </a:solidFill>
                                  <a:latin typeface="Cambria Math"/>
                                </a:rPr>
                                <m:t>2</m:t>
                              </m:r>
                              <m:r>
                                <a:rPr lang="de-DE" sz="1200" b="0" i="1">
                                  <a:solidFill>
                                    <a:schemeClr val="tx2"/>
                                  </a:solidFill>
                                  <a:latin typeface="Cambria Math"/>
                                </a:rPr>
                                <m:t>2</m:t>
                              </m:r>
                            </m:sub>
                          </m:sSub>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b="0" i="1">
                                  <a:solidFill>
                                    <a:schemeClr val="tx2"/>
                                  </a:solidFill>
                                  <a:latin typeface="Cambria Math"/>
                                </a:rPr>
                                <m:t>2</m:t>
                              </m:r>
                            </m:sub>
                          </m:sSub>
                        </m:e>
                      </m:d>
                      <m:r>
                        <m:rPr>
                          <m:nor/>
                        </m:rPr>
                        <a:rPr lang="de-DE" sz="1200">
                          <a:solidFill>
                            <a:schemeClr val="accent3">
                              <a:lumMod val="50000"/>
                            </a:schemeClr>
                          </a:solidFill>
                        </a:rPr>
                        <m:t>+</m:t>
                      </m:r>
                      <m:r>
                        <a:rPr lang="de-DE" sz="1200" i="1">
                          <a:solidFill>
                            <a:schemeClr val="accent3">
                              <a:lumMod val="50000"/>
                            </a:schemeClr>
                          </a:solidFill>
                          <a:latin typeface="Cambria Math"/>
                        </a:rPr>
                        <m:t>𝐶𝑜𝑣</m:t>
                      </m:r>
                      <m:r>
                        <a:rPr lang="de-DE" sz="1200" i="1">
                          <a:solidFill>
                            <a:schemeClr val="accent3">
                              <a:lumMod val="50000"/>
                            </a:schemeClr>
                          </a:solidFill>
                          <a:latin typeface="Cambria Math"/>
                        </a:rPr>
                        <m:t>(</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i="1">
                              <a:solidFill>
                                <a:schemeClr val="accent3">
                                  <a:lumMod val="50000"/>
                                </a:schemeClr>
                              </a:solidFill>
                              <a:latin typeface="Cambria Math"/>
                            </a:rPr>
                            <m:t>2</m:t>
                          </m:r>
                          <m:r>
                            <a:rPr lang="de-DE" sz="1200" b="0" i="1">
                              <a:solidFill>
                                <a:schemeClr val="accent3">
                                  <a:lumMod val="50000"/>
                                </a:schemeClr>
                              </a:solidFill>
                              <a:latin typeface="Cambria Math"/>
                            </a:rPr>
                            <m:t>2</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b="0" i="1">
                              <a:solidFill>
                                <a:schemeClr val="accent3">
                                  <a:lumMod val="50000"/>
                                </a:schemeClr>
                              </a:solidFill>
                              <a:latin typeface="Cambria Math"/>
                            </a:rPr>
                            <m:t>2</m:t>
                          </m:r>
                        </m:sub>
                      </m:sSub>
                      <m:r>
                        <a:rPr lang="de-DE" sz="1200" i="1">
                          <a:solidFill>
                            <a:schemeClr val="accent3">
                              <a:lumMod val="50000"/>
                            </a:schemeClr>
                          </a:solidFill>
                          <a:latin typeface="Cambria Math"/>
                        </a:rPr>
                        <m:t>, </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𝑒</m:t>
                          </m:r>
                        </m:e>
                        <m:sub>
                          <m:r>
                            <a:rPr lang="de-DE" sz="1200" b="0" i="1">
                              <a:solidFill>
                                <a:schemeClr val="accent3">
                                  <a:lumMod val="50000"/>
                                </a:schemeClr>
                              </a:solidFill>
                              <a:latin typeface="Cambria Math"/>
                            </a:rPr>
                            <m:t>22</m:t>
                          </m:r>
                        </m:sub>
                      </m:sSub>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b="0" i="1">
                              <a:solidFill>
                                <a:schemeClr val="accent3">
                                  <a:lumMod val="50000"/>
                                </a:schemeClr>
                              </a:solidFill>
                              <a:latin typeface="Cambria Math"/>
                            </a:rPr>
                            <m:t>2</m:t>
                          </m:r>
                        </m:sub>
                      </m:sSub>
                      <m:r>
                        <a:rPr lang="de-DE" sz="1200" i="1">
                          <a:solidFill>
                            <a:schemeClr val="accent3">
                              <a:lumMod val="50000"/>
                            </a:schemeClr>
                          </a:solidFill>
                          <a:latin typeface="Cambria Math"/>
                        </a:rPr>
                        <m:t>)</m:t>
                      </m:r>
                    </m:oMath>
                  </m:oMathPara>
                </a14:m>
                <a:endParaRPr lang="de-DE" sz="1200" dirty="0">
                  <a:solidFill>
                    <a:schemeClr val="accent3">
                      <a:lumMod val="50000"/>
                    </a:schemeClr>
                  </a:solidFill>
                </a:endParaRPr>
              </a:p>
              <a:p>
                <a:pPr algn="ctr">
                  <a:defRPr/>
                </a:pPr>
                <a:endParaRPr lang="de-DE" sz="1400" dirty="0"/>
              </a:p>
              <a:p>
                <a:pPr algn="ctr">
                  <a:defRPr/>
                </a:pPr>
                <a:endParaRPr lang="de-DE" sz="1400" dirty="0"/>
              </a:p>
              <a:p>
                <a:pPr algn="ctr">
                  <a:defRPr/>
                </a:pPr>
                <a:r>
                  <a:rPr lang="de-DE" sz="1400" b="1" dirty="0" err="1"/>
                  <a:t>Apply</a:t>
                </a:r>
                <a:r>
                  <a:rPr lang="de-DE" sz="1400" b="1" dirty="0"/>
                  <a:t> </a:t>
                </a:r>
                <a:r>
                  <a:rPr lang="de-DE" sz="1400" b="1" dirty="0" err="1"/>
                  <a:t>rule</a:t>
                </a:r>
                <a:r>
                  <a:rPr lang="de-DE" sz="1400" b="1" dirty="0"/>
                  <a:t> 4: </a:t>
                </a:r>
                <a14:m>
                  <m:oMath xmlns:m="http://schemas.openxmlformats.org/officeDocument/2006/math">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ea typeface="Cambria Math"/>
                          </a:rPr>
                          <m:t>𝜶</m:t>
                        </m:r>
                        <m:r>
                          <a:rPr lang="de-DE" sz="1400" b="1" i="1">
                            <a:latin typeface="Cambria Math"/>
                          </a:rPr>
                          <m:t>𝑿</m:t>
                        </m:r>
                        <m:r>
                          <a:rPr lang="de-DE" sz="1400" b="1" i="1">
                            <a:latin typeface="Cambria Math"/>
                          </a:rPr>
                          <m:t>,</m:t>
                        </m:r>
                        <m:r>
                          <a:rPr lang="de-DE" sz="1400" b="1" i="1">
                            <a:latin typeface="Cambria Math"/>
                            <a:ea typeface="Cambria Math"/>
                          </a:rPr>
                          <m:t>𝜷</m:t>
                        </m:r>
                        <m:r>
                          <a:rPr lang="de-DE" sz="1400" b="1" i="1">
                            <a:latin typeface="Cambria Math"/>
                          </a:rPr>
                          <m:t>𝒀</m:t>
                        </m:r>
                      </m:e>
                    </m:d>
                    <m:r>
                      <a:rPr lang="de-DE" sz="1400" b="1" i="1">
                        <a:latin typeface="Cambria Math"/>
                      </a:rPr>
                      <m:t>=</m:t>
                    </m:r>
                    <m:r>
                      <a:rPr lang="de-DE" sz="1400" b="1" i="1">
                        <a:latin typeface="Cambria Math"/>
                        <a:ea typeface="Cambria Math"/>
                      </a:rPr>
                      <m:t>𝜶𝜷</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𝒀</m:t>
                        </m:r>
                        <m:r>
                          <a:rPr lang="de-DE" sz="1400" b="1" i="1">
                            <a:latin typeface="Cambria Math"/>
                          </a:rPr>
                          <m:t>,</m:t>
                        </m:r>
                        <m:r>
                          <a:rPr lang="de-DE" sz="1400" b="1" i="1">
                            <a:latin typeface="Cambria Math"/>
                          </a:rPr>
                          <m:t>𝑿</m:t>
                        </m:r>
                      </m:e>
                    </m:d>
                  </m:oMath>
                </a14:m>
                <a:r>
                  <a:rPr lang="de-DE" sz="1400" b="1" dirty="0"/>
                  <a:t>. </a:t>
                </a:r>
                <a:r>
                  <a:rPr lang="de-DE" sz="1400" b="1" dirty="0" err="1"/>
                  <a:t>Variances</a:t>
                </a:r>
                <a:r>
                  <a:rPr lang="de-DE" sz="1400" b="1" dirty="0"/>
                  <a:t> </a:t>
                </a:r>
                <a:r>
                  <a:rPr lang="de-DE" sz="1400" b="1" dirty="0" err="1"/>
                  <a:t>are</a:t>
                </a:r>
                <a:r>
                  <a:rPr lang="de-DE" sz="1400" b="1" dirty="0"/>
                  <a:t> </a:t>
                </a:r>
                <a:r>
                  <a:rPr lang="de-DE" sz="1400" b="1" dirty="0" err="1"/>
                  <a:t>fixed</a:t>
                </a:r>
                <a:r>
                  <a:rPr lang="de-DE" sz="1400" b="1" dirty="0"/>
                  <a:t> </a:t>
                </a:r>
                <a:r>
                  <a:rPr lang="de-DE" sz="1400" b="1" dirty="0" err="1"/>
                  <a:t>to</a:t>
                </a:r>
                <a:r>
                  <a:rPr lang="de-DE" sz="1400" b="1" dirty="0"/>
                  <a:t> 1 (</a:t>
                </a:r>
                <a:r>
                  <a:rPr lang="de-DE" sz="1400" b="1" dirty="0" err="1"/>
                  <a:t>Assumption</a:t>
                </a:r>
                <a:r>
                  <a:rPr lang="de-DE" sz="1400" b="1" dirty="0"/>
                  <a:t> 1):</a:t>
                </a:r>
                <a:endParaRPr dirty="0"/>
              </a:p>
              <a:p>
                <a:pPr algn="ctr">
                  <a:defRPr/>
                </a:pPr>
                <a14:m>
                  <m:oMathPara xmlns:m="http://schemas.openxmlformats.org/officeDocument/2006/math">
                    <m:oMathParaPr>
                      <m:jc m:val="centerGroup"/>
                    </m:oMathParaPr>
                    <m:oMath xmlns:m="http://schemas.openxmlformats.org/officeDocument/2006/math">
                      <m:r>
                        <a:rPr lang="de-DE" sz="1200" i="1">
                          <a:latin typeface="Cambria Math"/>
                        </a:rPr>
                        <m:t>𝐶𝑜𝑣</m:t>
                      </m:r>
                      <m:d>
                        <m:dPr>
                          <m:ctrlPr>
                            <a:rPr lang="de-DE" sz="1200" i="1">
                              <a:latin typeface="Cambria Math" panose="02040503050406030204" pitchFamily="18" charset="0"/>
                              <a:ea typeface="Cambria Math"/>
                              <a:cs typeface="Cambria Math"/>
                            </a:rPr>
                          </m:ctrlPr>
                        </m:dPr>
                        <m:e>
                          <m:r>
                            <a:rPr lang="de-DE" sz="1200" b="0" i="1">
                              <a:latin typeface="Cambria Math"/>
                            </a:rPr>
                            <m:t>𝑌</m:t>
                          </m:r>
                          <m:r>
                            <a:rPr lang="de-DE" sz="1200" i="1">
                              <a:latin typeface="Cambria Math"/>
                            </a:rPr>
                            <m:t>,</m:t>
                          </m:r>
                          <m:r>
                            <a:rPr lang="de-DE" sz="1200" i="1">
                              <a:latin typeface="Cambria Math"/>
                            </a:rPr>
                            <m:t>𝑌</m:t>
                          </m:r>
                        </m:e>
                      </m:d>
                      <m:r>
                        <a:rPr lang="de-DE" sz="1200" i="1">
                          <a:latin typeface="Cambria Math"/>
                        </a:rPr>
                        <m:t>=</m:t>
                      </m:r>
                      <m:sSubSup>
                        <m:sSubSupPr>
                          <m:ctrlPr>
                            <a:rPr lang="de-DE" sz="1200" i="1">
                              <a:solidFill>
                                <a:srgbClr val="C00000"/>
                              </a:solidFill>
                              <a:latin typeface="Cambria Math" panose="02040503050406030204" pitchFamily="18" charset="0"/>
                              <a:ea typeface="Cambria Math"/>
                              <a:cs typeface="Cambria Math"/>
                            </a:rPr>
                          </m:ctrlPr>
                        </m:sSubSupPr>
                        <m:e>
                          <m:r>
                            <a:rPr lang="de-DE" sz="1200" b="0" i="1">
                              <a:solidFill>
                                <a:srgbClr val="C00000"/>
                              </a:solidFill>
                              <a:latin typeface="Cambria Math"/>
                            </a:rPr>
                            <m:t>𝑎</m:t>
                          </m:r>
                        </m:e>
                        <m:sub>
                          <m:r>
                            <a:rPr lang="de-DE" sz="1200" b="0" i="1">
                              <a:solidFill>
                                <a:srgbClr val="C00000"/>
                              </a:solidFill>
                              <a:latin typeface="Cambria Math"/>
                            </a:rPr>
                            <m:t>21</m:t>
                          </m:r>
                        </m:sub>
                        <m:sup>
                          <m:r>
                            <a:rPr lang="de-DE" sz="1200" b="0" i="1">
                              <a:solidFill>
                                <a:srgbClr val="C00000"/>
                              </a:solidFill>
                              <a:latin typeface="Cambria Math"/>
                            </a:rPr>
                            <m:t>2</m:t>
                          </m:r>
                        </m:sup>
                      </m:sSubSup>
                      <m:r>
                        <a:rPr lang="de-DE" sz="1200" i="1">
                          <a:solidFill>
                            <a:srgbClr val="C00000"/>
                          </a:solidFill>
                          <a:latin typeface="Cambria Math"/>
                        </a:rPr>
                        <m:t>𝐶𝑜𝑣</m:t>
                      </m:r>
                      <m:d>
                        <m:dPr>
                          <m:ctrlPr>
                            <a:rPr lang="de-DE" sz="1200" i="1">
                              <a:solidFill>
                                <a:srgbClr val="C00000"/>
                              </a:solidFill>
                              <a:latin typeface="Cambria Math" panose="02040503050406030204" pitchFamily="18" charset="0"/>
                              <a:ea typeface="Cambria Math"/>
                              <a:cs typeface="Cambria Math"/>
                            </a:rPr>
                          </m:ctrlPr>
                        </m:dPr>
                        <m:e>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r>
                            <a:rPr lang="de-DE" sz="1200" i="1">
                              <a:solidFill>
                                <a:srgbClr val="C00000"/>
                              </a:solidFill>
                              <a:latin typeface="Cambria Math"/>
                            </a:rPr>
                            <m:t>, </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1</m:t>
                              </m:r>
                            </m:sub>
                          </m:sSub>
                        </m:e>
                      </m:d>
                      <m:r>
                        <a:rPr lang="de-DE" sz="1200" i="1">
                          <a:solidFill>
                            <a:schemeClr val="tx2"/>
                          </a:solidFill>
                          <a:latin typeface="Cambria Math"/>
                        </a:rPr>
                        <m:t>+</m:t>
                      </m:r>
                      <m:sSubSup>
                        <m:sSubSupPr>
                          <m:ctrlPr>
                            <a:rPr lang="de-DE" sz="1200" i="1">
                              <a:solidFill>
                                <a:schemeClr val="tx2"/>
                              </a:solidFill>
                              <a:latin typeface="Cambria Math" panose="02040503050406030204" pitchFamily="18" charset="0"/>
                              <a:ea typeface="Cambria Math"/>
                              <a:cs typeface="Cambria Math"/>
                            </a:rPr>
                          </m:ctrlPr>
                        </m:sSubSupPr>
                        <m:e>
                          <m:r>
                            <a:rPr lang="de-DE" sz="1200" b="0" i="1">
                              <a:solidFill>
                                <a:schemeClr val="tx2"/>
                              </a:solidFill>
                              <a:latin typeface="Cambria Math"/>
                            </a:rPr>
                            <m:t>𝑐</m:t>
                          </m:r>
                        </m:e>
                        <m:sub>
                          <m:r>
                            <a:rPr lang="de-DE" sz="1200" i="1">
                              <a:solidFill>
                                <a:schemeClr val="tx2"/>
                              </a:solidFill>
                              <a:latin typeface="Cambria Math"/>
                            </a:rPr>
                            <m:t>21</m:t>
                          </m:r>
                        </m:sub>
                        <m:sup>
                          <m:r>
                            <a:rPr lang="de-DE" sz="1200" i="1">
                              <a:solidFill>
                                <a:schemeClr val="tx2"/>
                              </a:solidFill>
                              <a:latin typeface="Cambria Math"/>
                            </a:rPr>
                            <m:t>2</m:t>
                          </m:r>
                        </m:sup>
                      </m:sSubSup>
                      <m:r>
                        <a:rPr lang="de-DE" sz="1200" i="1">
                          <a:solidFill>
                            <a:schemeClr val="tx2"/>
                          </a:solidFill>
                          <a:latin typeface="Cambria Math"/>
                        </a:rPr>
                        <m:t>𝐶𝑜𝑣</m:t>
                      </m:r>
                      <m:d>
                        <m:dPr>
                          <m:ctrlPr>
                            <a:rPr lang="de-DE" sz="1200" i="1">
                              <a:solidFill>
                                <a:schemeClr val="tx2"/>
                              </a:solidFill>
                              <a:latin typeface="Cambria Math" panose="02040503050406030204" pitchFamily="18" charset="0"/>
                              <a:ea typeface="Cambria Math"/>
                              <a:cs typeface="Cambria Math"/>
                            </a:rPr>
                          </m:ctrlPr>
                        </m:dPr>
                        <m:e>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1</m:t>
                              </m:r>
                            </m:sub>
                          </m:sSub>
                          <m:r>
                            <a:rPr lang="de-DE" sz="1200" i="1">
                              <a:solidFill>
                                <a:schemeClr val="tx2"/>
                              </a:solidFill>
                              <a:latin typeface="Cambria Math"/>
                            </a:rPr>
                            <m:t>, </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1</m:t>
                              </m:r>
                            </m:sub>
                          </m:sSub>
                        </m:e>
                      </m:d>
                      <m:r>
                        <m:rPr>
                          <m:nor/>
                        </m:rPr>
                        <a:rPr lang="de-DE" sz="1200">
                          <a:solidFill>
                            <a:schemeClr val="accent3">
                              <a:lumMod val="50000"/>
                            </a:schemeClr>
                          </a:solidFill>
                        </a:rPr>
                        <m:t>+</m:t>
                      </m:r>
                      <m:sSubSup>
                        <m:sSubSupPr>
                          <m:ctrlPr>
                            <a:rPr lang="de-DE" sz="1200" i="1">
                              <a:solidFill>
                                <a:schemeClr val="accent3">
                                  <a:lumMod val="50000"/>
                                </a:schemeClr>
                              </a:solidFill>
                              <a:latin typeface="Cambria Math" panose="02040503050406030204" pitchFamily="18" charset="0"/>
                              <a:ea typeface="Cambria Math"/>
                              <a:cs typeface="Cambria Math"/>
                            </a:rPr>
                          </m:ctrlPr>
                        </m:sSubSupPr>
                        <m:e>
                          <m:r>
                            <a:rPr lang="de-DE" sz="1200" b="0" i="1">
                              <a:solidFill>
                                <a:schemeClr val="accent3">
                                  <a:lumMod val="50000"/>
                                </a:schemeClr>
                              </a:solidFill>
                              <a:latin typeface="Cambria Math"/>
                            </a:rPr>
                            <m:t>𝑒</m:t>
                          </m:r>
                        </m:e>
                        <m:sub>
                          <m:r>
                            <a:rPr lang="de-DE" sz="1200" i="1">
                              <a:solidFill>
                                <a:schemeClr val="accent3">
                                  <a:lumMod val="50000"/>
                                </a:schemeClr>
                              </a:solidFill>
                              <a:latin typeface="Cambria Math"/>
                            </a:rPr>
                            <m:t>21</m:t>
                          </m:r>
                        </m:sub>
                        <m:sup>
                          <m:r>
                            <a:rPr lang="de-DE" sz="1200" i="1">
                              <a:solidFill>
                                <a:schemeClr val="accent3">
                                  <a:lumMod val="50000"/>
                                </a:schemeClr>
                              </a:solidFill>
                              <a:latin typeface="Cambria Math"/>
                            </a:rPr>
                            <m:t>2</m:t>
                          </m:r>
                        </m:sup>
                      </m:sSubSup>
                      <m:r>
                        <a:rPr lang="de-DE" sz="1200" i="1">
                          <a:solidFill>
                            <a:schemeClr val="accent3">
                              <a:lumMod val="50000"/>
                            </a:schemeClr>
                          </a:solidFill>
                          <a:latin typeface="Cambria Math"/>
                        </a:rPr>
                        <m:t>𝐶𝑜𝑣</m:t>
                      </m:r>
                      <m:d>
                        <m:dPr>
                          <m:ctrlPr>
                            <a:rPr lang="de-DE" sz="1200" i="1">
                              <a:solidFill>
                                <a:schemeClr val="accent3">
                                  <a:lumMod val="50000"/>
                                </a:schemeClr>
                              </a:solidFill>
                              <a:latin typeface="Cambria Math" panose="02040503050406030204" pitchFamily="18" charset="0"/>
                              <a:ea typeface="Cambria Math"/>
                              <a:cs typeface="Cambria Math"/>
                            </a:rPr>
                          </m:ctrlPr>
                        </m:dPr>
                        <m:e>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r>
                            <a:rPr lang="de-DE" sz="1200" i="1">
                              <a:solidFill>
                                <a:schemeClr val="accent3">
                                  <a:lumMod val="50000"/>
                                </a:schemeClr>
                              </a:solidFill>
                              <a:latin typeface="Cambria Math"/>
                            </a:rPr>
                            <m:t>, </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1</m:t>
                              </m:r>
                            </m:sub>
                          </m:sSub>
                        </m:e>
                      </m:d>
                      <m:r>
                        <a:rPr lang="de-DE" sz="1200" i="1">
                          <a:solidFill>
                            <a:srgbClr val="C00000"/>
                          </a:solidFill>
                          <a:latin typeface="Cambria Math"/>
                        </a:rPr>
                        <m:t>+</m:t>
                      </m:r>
                      <m:sSubSup>
                        <m:sSubSupPr>
                          <m:ctrlPr>
                            <a:rPr lang="de-DE" sz="1200" i="1">
                              <a:solidFill>
                                <a:srgbClr val="C00000"/>
                              </a:solidFill>
                              <a:latin typeface="Cambria Math" panose="02040503050406030204" pitchFamily="18" charset="0"/>
                              <a:ea typeface="Cambria Math"/>
                              <a:cs typeface="Cambria Math"/>
                            </a:rPr>
                          </m:ctrlPr>
                        </m:sSubSupPr>
                        <m:e>
                          <m:r>
                            <a:rPr lang="de-DE" sz="1200" i="1">
                              <a:solidFill>
                                <a:srgbClr val="C00000"/>
                              </a:solidFill>
                              <a:latin typeface="Cambria Math"/>
                            </a:rPr>
                            <m:t>𝑎</m:t>
                          </m:r>
                        </m:e>
                        <m:sub>
                          <m:r>
                            <a:rPr lang="de-DE" sz="1200" i="1">
                              <a:solidFill>
                                <a:srgbClr val="C00000"/>
                              </a:solidFill>
                              <a:latin typeface="Cambria Math"/>
                            </a:rPr>
                            <m:t>2</m:t>
                          </m:r>
                          <m:r>
                            <a:rPr lang="de-DE" sz="1200" b="0" i="1">
                              <a:solidFill>
                                <a:srgbClr val="C00000"/>
                              </a:solidFill>
                              <a:latin typeface="Cambria Math"/>
                            </a:rPr>
                            <m:t>2</m:t>
                          </m:r>
                        </m:sub>
                        <m:sup>
                          <m:r>
                            <a:rPr lang="de-DE" sz="1200" i="1">
                              <a:solidFill>
                                <a:srgbClr val="C00000"/>
                              </a:solidFill>
                              <a:latin typeface="Cambria Math"/>
                            </a:rPr>
                            <m:t>2</m:t>
                          </m:r>
                        </m:sup>
                      </m:sSubSup>
                      <m:r>
                        <a:rPr lang="de-DE" sz="1200" i="1">
                          <a:solidFill>
                            <a:srgbClr val="C00000"/>
                          </a:solidFill>
                          <a:latin typeface="Cambria Math"/>
                        </a:rPr>
                        <m:t>𝐶𝑜𝑣</m:t>
                      </m:r>
                      <m:d>
                        <m:dPr>
                          <m:ctrlPr>
                            <a:rPr lang="de-DE" sz="1200" i="1">
                              <a:solidFill>
                                <a:srgbClr val="C00000"/>
                              </a:solidFill>
                              <a:latin typeface="Cambria Math" panose="02040503050406030204" pitchFamily="18" charset="0"/>
                              <a:ea typeface="Cambria Math"/>
                              <a:cs typeface="Cambria Math"/>
                            </a:rPr>
                          </m:ctrlPr>
                        </m:dPr>
                        <m:e>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2</m:t>
                              </m:r>
                            </m:sub>
                          </m:sSub>
                          <m:r>
                            <a:rPr lang="de-DE" sz="1200" i="1">
                              <a:solidFill>
                                <a:srgbClr val="C00000"/>
                              </a:solidFill>
                              <a:latin typeface="Cambria Math"/>
                            </a:rPr>
                            <m:t>, </m:t>
                          </m:r>
                          <m:sSub>
                            <m:sSubPr>
                              <m:ctrlPr>
                                <a:rPr lang="de-DE" sz="1200" i="1">
                                  <a:solidFill>
                                    <a:srgbClr val="C00000"/>
                                  </a:solidFill>
                                  <a:latin typeface="Cambria Math" panose="02040503050406030204" pitchFamily="18" charset="0"/>
                                  <a:ea typeface="Cambria Math"/>
                                  <a:cs typeface="Cambria Math"/>
                                </a:rPr>
                              </m:ctrlPr>
                            </m:sSubPr>
                            <m:e>
                              <m:r>
                                <a:rPr lang="de-DE" sz="1200" i="1">
                                  <a:solidFill>
                                    <a:srgbClr val="C00000"/>
                                  </a:solidFill>
                                  <a:latin typeface="Cambria Math"/>
                                </a:rPr>
                                <m:t>𝐴</m:t>
                              </m:r>
                            </m:e>
                            <m:sub>
                              <m:r>
                                <a:rPr lang="de-DE" sz="1200" i="1">
                                  <a:solidFill>
                                    <a:srgbClr val="C00000"/>
                                  </a:solidFill>
                                  <a:latin typeface="Cambria Math"/>
                                </a:rPr>
                                <m:t>2</m:t>
                              </m:r>
                            </m:sub>
                          </m:sSub>
                        </m:e>
                      </m:d>
                      <m:r>
                        <a:rPr lang="de-DE" sz="1200" i="1">
                          <a:solidFill>
                            <a:schemeClr val="tx2"/>
                          </a:solidFill>
                          <a:latin typeface="Cambria Math"/>
                        </a:rPr>
                        <m:t>+</m:t>
                      </m:r>
                      <m:sSubSup>
                        <m:sSubSupPr>
                          <m:ctrlPr>
                            <a:rPr lang="de-DE" sz="1200" i="1">
                              <a:solidFill>
                                <a:schemeClr val="tx2"/>
                              </a:solidFill>
                              <a:latin typeface="Cambria Math" panose="02040503050406030204" pitchFamily="18" charset="0"/>
                              <a:ea typeface="Cambria Math"/>
                              <a:cs typeface="Cambria Math"/>
                            </a:rPr>
                          </m:ctrlPr>
                        </m:sSubSupPr>
                        <m:e>
                          <m:r>
                            <a:rPr lang="de-DE" sz="1200" b="0" i="1">
                              <a:solidFill>
                                <a:schemeClr val="tx2"/>
                              </a:solidFill>
                              <a:latin typeface="Cambria Math"/>
                            </a:rPr>
                            <m:t>𝑐</m:t>
                          </m:r>
                        </m:e>
                        <m:sub>
                          <m:r>
                            <a:rPr lang="de-DE" sz="1200" i="1">
                              <a:solidFill>
                                <a:schemeClr val="tx2"/>
                              </a:solidFill>
                              <a:latin typeface="Cambria Math"/>
                            </a:rPr>
                            <m:t>2</m:t>
                          </m:r>
                          <m:r>
                            <a:rPr lang="de-DE" sz="1200" b="0" i="1">
                              <a:solidFill>
                                <a:schemeClr val="tx2"/>
                              </a:solidFill>
                              <a:latin typeface="Cambria Math"/>
                            </a:rPr>
                            <m:t>2</m:t>
                          </m:r>
                        </m:sub>
                        <m:sup>
                          <m:r>
                            <a:rPr lang="de-DE" sz="1200" i="1">
                              <a:solidFill>
                                <a:schemeClr val="tx2"/>
                              </a:solidFill>
                              <a:latin typeface="Cambria Math"/>
                            </a:rPr>
                            <m:t>2</m:t>
                          </m:r>
                        </m:sup>
                      </m:sSubSup>
                      <m:r>
                        <a:rPr lang="de-DE" sz="1200" i="1">
                          <a:solidFill>
                            <a:schemeClr val="tx2"/>
                          </a:solidFill>
                          <a:latin typeface="Cambria Math"/>
                        </a:rPr>
                        <m:t>𝐶𝑜𝑣</m:t>
                      </m:r>
                      <m:d>
                        <m:dPr>
                          <m:ctrlPr>
                            <a:rPr lang="de-DE" sz="1200" i="1">
                              <a:solidFill>
                                <a:schemeClr val="tx2"/>
                              </a:solidFill>
                              <a:latin typeface="Cambria Math" panose="02040503050406030204" pitchFamily="18" charset="0"/>
                              <a:ea typeface="Cambria Math"/>
                              <a:cs typeface="Cambria Math"/>
                            </a:rPr>
                          </m:ctrlPr>
                        </m:dPr>
                        <m:e>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2</m:t>
                              </m:r>
                            </m:sub>
                          </m:sSub>
                          <m:r>
                            <a:rPr lang="de-DE" sz="1200" i="1">
                              <a:solidFill>
                                <a:schemeClr val="tx2"/>
                              </a:solidFill>
                              <a:latin typeface="Cambria Math"/>
                            </a:rPr>
                            <m:t>, </m:t>
                          </m:r>
                          <m:sSub>
                            <m:sSubPr>
                              <m:ctrlPr>
                                <a:rPr lang="de-DE" sz="1200" i="1">
                                  <a:solidFill>
                                    <a:schemeClr val="tx2"/>
                                  </a:solidFill>
                                  <a:latin typeface="Cambria Math" panose="02040503050406030204" pitchFamily="18" charset="0"/>
                                  <a:ea typeface="Cambria Math"/>
                                  <a:cs typeface="Cambria Math"/>
                                </a:rPr>
                              </m:ctrlPr>
                            </m:sSubPr>
                            <m:e>
                              <m:r>
                                <a:rPr lang="de-DE" sz="1200" i="1">
                                  <a:solidFill>
                                    <a:schemeClr val="tx2"/>
                                  </a:solidFill>
                                  <a:latin typeface="Cambria Math"/>
                                </a:rPr>
                                <m:t>𝐶</m:t>
                              </m:r>
                            </m:e>
                            <m:sub>
                              <m:r>
                                <a:rPr lang="de-DE" sz="1200" i="1">
                                  <a:solidFill>
                                    <a:schemeClr val="tx2"/>
                                  </a:solidFill>
                                  <a:latin typeface="Cambria Math"/>
                                </a:rPr>
                                <m:t>2</m:t>
                              </m:r>
                            </m:sub>
                          </m:sSub>
                        </m:e>
                      </m:d>
                      <m:r>
                        <m:rPr>
                          <m:nor/>
                        </m:rPr>
                        <a:rPr lang="de-DE" sz="1200">
                          <a:solidFill>
                            <a:schemeClr val="accent3">
                              <a:lumMod val="50000"/>
                            </a:schemeClr>
                          </a:solidFill>
                        </a:rPr>
                        <m:t>+</m:t>
                      </m:r>
                      <m:sSubSup>
                        <m:sSubSupPr>
                          <m:ctrlPr>
                            <a:rPr lang="de-DE" sz="1200" i="1">
                              <a:solidFill>
                                <a:schemeClr val="accent3">
                                  <a:lumMod val="50000"/>
                                </a:schemeClr>
                              </a:solidFill>
                              <a:latin typeface="Cambria Math" panose="02040503050406030204" pitchFamily="18" charset="0"/>
                              <a:ea typeface="Cambria Math"/>
                              <a:cs typeface="Cambria Math"/>
                            </a:rPr>
                          </m:ctrlPr>
                        </m:sSubSupPr>
                        <m:e>
                          <m:r>
                            <a:rPr lang="de-DE" sz="1200" b="0" i="1">
                              <a:solidFill>
                                <a:schemeClr val="accent3">
                                  <a:lumMod val="50000"/>
                                </a:schemeClr>
                              </a:solidFill>
                              <a:latin typeface="Cambria Math"/>
                            </a:rPr>
                            <m:t>𝑒</m:t>
                          </m:r>
                        </m:e>
                        <m:sub>
                          <m:r>
                            <a:rPr lang="de-DE" sz="1200" i="1">
                              <a:solidFill>
                                <a:schemeClr val="accent3">
                                  <a:lumMod val="50000"/>
                                </a:schemeClr>
                              </a:solidFill>
                              <a:latin typeface="Cambria Math"/>
                            </a:rPr>
                            <m:t>2</m:t>
                          </m:r>
                          <m:r>
                            <a:rPr lang="de-DE" sz="1200" b="0" i="1">
                              <a:solidFill>
                                <a:schemeClr val="accent3">
                                  <a:lumMod val="50000"/>
                                </a:schemeClr>
                              </a:solidFill>
                              <a:latin typeface="Cambria Math"/>
                            </a:rPr>
                            <m:t>2</m:t>
                          </m:r>
                        </m:sub>
                        <m:sup>
                          <m:r>
                            <a:rPr lang="de-DE" sz="1200" i="1">
                              <a:solidFill>
                                <a:schemeClr val="accent3">
                                  <a:lumMod val="50000"/>
                                </a:schemeClr>
                              </a:solidFill>
                              <a:latin typeface="Cambria Math"/>
                            </a:rPr>
                            <m:t>2</m:t>
                          </m:r>
                        </m:sup>
                      </m:sSubSup>
                      <m:r>
                        <a:rPr lang="de-DE" sz="1200" i="1">
                          <a:solidFill>
                            <a:schemeClr val="accent3">
                              <a:lumMod val="50000"/>
                            </a:schemeClr>
                          </a:solidFill>
                          <a:latin typeface="Cambria Math"/>
                        </a:rPr>
                        <m:t>𝐶𝑜𝑣</m:t>
                      </m:r>
                      <m:d>
                        <m:dPr>
                          <m:ctrlPr>
                            <a:rPr lang="de-DE" sz="1200" i="1">
                              <a:solidFill>
                                <a:schemeClr val="accent3">
                                  <a:lumMod val="50000"/>
                                </a:schemeClr>
                              </a:solidFill>
                              <a:latin typeface="Cambria Math" panose="02040503050406030204" pitchFamily="18" charset="0"/>
                              <a:ea typeface="Cambria Math"/>
                              <a:cs typeface="Cambria Math"/>
                            </a:rPr>
                          </m:ctrlPr>
                        </m:dPr>
                        <m:e>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2</m:t>
                              </m:r>
                            </m:sub>
                          </m:sSub>
                          <m:r>
                            <a:rPr lang="de-DE" sz="1200" i="1">
                              <a:solidFill>
                                <a:schemeClr val="accent3">
                                  <a:lumMod val="50000"/>
                                </a:schemeClr>
                              </a:solidFill>
                              <a:latin typeface="Cambria Math"/>
                            </a:rPr>
                            <m:t>, </m:t>
                          </m:r>
                          <m:sSub>
                            <m:sSubPr>
                              <m:ctrlPr>
                                <a:rPr lang="de-DE" sz="1200" i="1">
                                  <a:solidFill>
                                    <a:schemeClr val="accent3">
                                      <a:lumMod val="50000"/>
                                    </a:schemeClr>
                                  </a:solidFill>
                                  <a:latin typeface="Cambria Math" panose="02040503050406030204" pitchFamily="18" charset="0"/>
                                  <a:ea typeface="Cambria Math"/>
                                  <a:cs typeface="Cambria Math"/>
                                </a:rPr>
                              </m:ctrlPr>
                            </m:sSubPr>
                            <m:e>
                              <m:r>
                                <a:rPr lang="de-DE" sz="1200" i="1">
                                  <a:solidFill>
                                    <a:schemeClr val="accent3">
                                      <a:lumMod val="50000"/>
                                    </a:schemeClr>
                                  </a:solidFill>
                                  <a:latin typeface="Cambria Math"/>
                                </a:rPr>
                                <m:t>𝐸</m:t>
                              </m:r>
                            </m:e>
                            <m:sub>
                              <m:r>
                                <a:rPr lang="de-DE" sz="1200" i="1">
                                  <a:solidFill>
                                    <a:schemeClr val="accent3">
                                      <a:lumMod val="50000"/>
                                    </a:schemeClr>
                                  </a:solidFill>
                                  <a:latin typeface="Cambria Math"/>
                                </a:rPr>
                                <m:t>2</m:t>
                              </m:r>
                            </m:sub>
                          </m:sSub>
                        </m:e>
                      </m:d>
                      <m:r>
                        <a:rPr lang="de-DE" sz="1200" b="0" i="1">
                          <a:latin typeface="Cambria Math"/>
                        </a:rPr>
                        <m:t>=</m:t>
                      </m:r>
                    </m:oMath>
                  </m:oMathPara>
                </a14:m>
                <a:endParaRPr lang="de-DE" sz="1200" b="0" dirty="0"/>
              </a:p>
              <a:p>
                <a:pPr algn="ctr">
                  <a:defRPr/>
                </a:pPr>
                <a14:m>
                  <m:oMathPara xmlns:m="http://schemas.openxmlformats.org/officeDocument/2006/math">
                    <m:oMathParaPr>
                      <m:jc m:val="centerGroup"/>
                    </m:oMathParaPr>
                    <m:oMath xmlns:m="http://schemas.openxmlformats.org/officeDocument/2006/math">
                      <m:sSubSup>
                        <m:sSubSupPr>
                          <m:ctrlPr>
                            <a:rPr lang="de-DE" sz="1200" i="1">
                              <a:solidFill>
                                <a:srgbClr val="C00000"/>
                              </a:solidFill>
                              <a:latin typeface="Cambria Math" panose="02040503050406030204" pitchFamily="18" charset="0"/>
                              <a:ea typeface="Cambria Math"/>
                              <a:cs typeface="Cambria Math"/>
                            </a:rPr>
                          </m:ctrlPr>
                        </m:sSubSupPr>
                        <m:e>
                          <m:r>
                            <a:rPr lang="de-DE" sz="1200" b="0" i="1">
                              <a:solidFill>
                                <a:srgbClr val="C00000"/>
                              </a:solidFill>
                              <a:latin typeface="Cambria Math"/>
                            </a:rPr>
                            <m:t>𝑎</m:t>
                          </m:r>
                        </m:e>
                        <m:sub>
                          <m:r>
                            <a:rPr lang="de-DE" sz="1200" b="0" i="1">
                              <a:solidFill>
                                <a:srgbClr val="C00000"/>
                              </a:solidFill>
                              <a:latin typeface="Cambria Math"/>
                            </a:rPr>
                            <m:t>21</m:t>
                          </m:r>
                        </m:sub>
                        <m:sup>
                          <m:r>
                            <a:rPr lang="de-DE" sz="1200" b="0" i="1">
                              <a:solidFill>
                                <a:srgbClr val="C00000"/>
                              </a:solidFill>
                              <a:latin typeface="Cambria Math"/>
                            </a:rPr>
                            <m:t>2</m:t>
                          </m:r>
                        </m:sup>
                      </m:sSubSup>
                      <m:r>
                        <a:rPr lang="de-DE" sz="1200" i="1">
                          <a:solidFill>
                            <a:schemeClr val="tx2"/>
                          </a:solidFill>
                          <a:latin typeface="Cambria Math"/>
                        </a:rPr>
                        <m:t>+</m:t>
                      </m:r>
                      <m:sSubSup>
                        <m:sSubSupPr>
                          <m:ctrlPr>
                            <a:rPr lang="de-DE" sz="1200" i="1">
                              <a:solidFill>
                                <a:schemeClr val="tx2"/>
                              </a:solidFill>
                              <a:latin typeface="Cambria Math" panose="02040503050406030204" pitchFamily="18" charset="0"/>
                              <a:ea typeface="Cambria Math"/>
                              <a:cs typeface="Cambria Math"/>
                            </a:rPr>
                          </m:ctrlPr>
                        </m:sSubSupPr>
                        <m:e>
                          <m:r>
                            <a:rPr lang="de-DE" sz="1200" b="0" i="1">
                              <a:solidFill>
                                <a:schemeClr val="tx2"/>
                              </a:solidFill>
                              <a:latin typeface="Cambria Math"/>
                            </a:rPr>
                            <m:t>𝑐</m:t>
                          </m:r>
                        </m:e>
                        <m:sub>
                          <m:r>
                            <a:rPr lang="de-DE" sz="1200" i="1">
                              <a:solidFill>
                                <a:schemeClr val="tx2"/>
                              </a:solidFill>
                              <a:latin typeface="Cambria Math"/>
                            </a:rPr>
                            <m:t>21</m:t>
                          </m:r>
                        </m:sub>
                        <m:sup>
                          <m:r>
                            <a:rPr lang="de-DE" sz="1200" i="1">
                              <a:solidFill>
                                <a:schemeClr val="tx2"/>
                              </a:solidFill>
                              <a:latin typeface="Cambria Math"/>
                            </a:rPr>
                            <m:t>2</m:t>
                          </m:r>
                        </m:sup>
                      </m:sSubSup>
                      <m:r>
                        <m:rPr>
                          <m:nor/>
                        </m:rPr>
                        <a:rPr lang="de-DE" sz="1200">
                          <a:solidFill>
                            <a:schemeClr val="accent3">
                              <a:lumMod val="50000"/>
                            </a:schemeClr>
                          </a:solidFill>
                        </a:rPr>
                        <m:t>+</m:t>
                      </m:r>
                      <m:sSubSup>
                        <m:sSubSupPr>
                          <m:ctrlPr>
                            <a:rPr lang="de-DE" sz="1200" i="1">
                              <a:solidFill>
                                <a:schemeClr val="accent3">
                                  <a:lumMod val="50000"/>
                                </a:schemeClr>
                              </a:solidFill>
                              <a:latin typeface="Cambria Math" panose="02040503050406030204" pitchFamily="18" charset="0"/>
                              <a:ea typeface="Cambria Math"/>
                              <a:cs typeface="Cambria Math"/>
                            </a:rPr>
                          </m:ctrlPr>
                        </m:sSubSupPr>
                        <m:e>
                          <m:r>
                            <a:rPr lang="de-DE" sz="1200" b="0" i="1">
                              <a:solidFill>
                                <a:schemeClr val="accent3">
                                  <a:lumMod val="50000"/>
                                </a:schemeClr>
                              </a:solidFill>
                              <a:latin typeface="Cambria Math"/>
                            </a:rPr>
                            <m:t>𝑒</m:t>
                          </m:r>
                        </m:e>
                        <m:sub>
                          <m:r>
                            <a:rPr lang="de-DE" sz="1200" i="1">
                              <a:solidFill>
                                <a:schemeClr val="accent3">
                                  <a:lumMod val="50000"/>
                                </a:schemeClr>
                              </a:solidFill>
                              <a:latin typeface="Cambria Math"/>
                            </a:rPr>
                            <m:t>21</m:t>
                          </m:r>
                        </m:sub>
                        <m:sup>
                          <m:r>
                            <a:rPr lang="de-DE" sz="1200" i="1">
                              <a:solidFill>
                                <a:schemeClr val="accent3">
                                  <a:lumMod val="50000"/>
                                </a:schemeClr>
                              </a:solidFill>
                              <a:latin typeface="Cambria Math"/>
                            </a:rPr>
                            <m:t>2</m:t>
                          </m:r>
                        </m:sup>
                      </m:sSubSup>
                      <m:r>
                        <a:rPr lang="de-DE" sz="1200" i="1">
                          <a:solidFill>
                            <a:srgbClr val="C00000"/>
                          </a:solidFill>
                          <a:latin typeface="Cambria Math"/>
                        </a:rPr>
                        <m:t>+</m:t>
                      </m:r>
                      <m:sSubSup>
                        <m:sSubSupPr>
                          <m:ctrlPr>
                            <a:rPr lang="de-DE" sz="1200" i="1">
                              <a:solidFill>
                                <a:srgbClr val="C00000"/>
                              </a:solidFill>
                              <a:latin typeface="Cambria Math" panose="02040503050406030204" pitchFamily="18" charset="0"/>
                              <a:ea typeface="Cambria Math"/>
                              <a:cs typeface="Cambria Math"/>
                            </a:rPr>
                          </m:ctrlPr>
                        </m:sSubSupPr>
                        <m:e>
                          <m:r>
                            <a:rPr lang="de-DE" sz="1200" i="1">
                              <a:solidFill>
                                <a:srgbClr val="C00000"/>
                              </a:solidFill>
                              <a:latin typeface="Cambria Math"/>
                            </a:rPr>
                            <m:t>𝑎</m:t>
                          </m:r>
                        </m:e>
                        <m:sub>
                          <m:r>
                            <a:rPr lang="de-DE" sz="1200" i="1">
                              <a:solidFill>
                                <a:srgbClr val="C00000"/>
                              </a:solidFill>
                              <a:latin typeface="Cambria Math"/>
                            </a:rPr>
                            <m:t>2</m:t>
                          </m:r>
                          <m:r>
                            <a:rPr lang="de-DE" sz="1200" b="0" i="1">
                              <a:solidFill>
                                <a:srgbClr val="C00000"/>
                              </a:solidFill>
                              <a:latin typeface="Cambria Math"/>
                            </a:rPr>
                            <m:t>2</m:t>
                          </m:r>
                        </m:sub>
                        <m:sup>
                          <m:r>
                            <a:rPr lang="de-DE" sz="1200" i="1">
                              <a:solidFill>
                                <a:srgbClr val="C00000"/>
                              </a:solidFill>
                              <a:latin typeface="Cambria Math"/>
                            </a:rPr>
                            <m:t>2</m:t>
                          </m:r>
                        </m:sup>
                      </m:sSubSup>
                      <m:r>
                        <a:rPr lang="de-DE" sz="1200" i="1">
                          <a:solidFill>
                            <a:schemeClr val="tx2"/>
                          </a:solidFill>
                          <a:latin typeface="Cambria Math"/>
                        </a:rPr>
                        <m:t>+</m:t>
                      </m:r>
                      <m:sSubSup>
                        <m:sSubSupPr>
                          <m:ctrlPr>
                            <a:rPr lang="de-DE" sz="1200" i="1">
                              <a:solidFill>
                                <a:schemeClr val="tx2"/>
                              </a:solidFill>
                              <a:latin typeface="Cambria Math" panose="02040503050406030204" pitchFamily="18" charset="0"/>
                              <a:ea typeface="Cambria Math"/>
                              <a:cs typeface="Cambria Math"/>
                            </a:rPr>
                          </m:ctrlPr>
                        </m:sSubSupPr>
                        <m:e>
                          <m:r>
                            <a:rPr lang="de-DE" sz="1200" b="0" i="1">
                              <a:solidFill>
                                <a:schemeClr val="tx2"/>
                              </a:solidFill>
                              <a:latin typeface="Cambria Math"/>
                            </a:rPr>
                            <m:t>𝑐</m:t>
                          </m:r>
                        </m:e>
                        <m:sub>
                          <m:r>
                            <a:rPr lang="de-DE" sz="1200" i="1">
                              <a:solidFill>
                                <a:schemeClr val="tx2"/>
                              </a:solidFill>
                              <a:latin typeface="Cambria Math"/>
                            </a:rPr>
                            <m:t>2</m:t>
                          </m:r>
                          <m:r>
                            <a:rPr lang="de-DE" sz="1200" b="0" i="1">
                              <a:solidFill>
                                <a:schemeClr val="tx2"/>
                              </a:solidFill>
                              <a:latin typeface="Cambria Math"/>
                            </a:rPr>
                            <m:t>2</m:t>
                          </m:r>
                        </m:sub>
                        <m:sup>
                          <m:r>
                            <a:rPr lang="de-DE" sz="1200" i="1">
                              <a:solidFill>
                                <a:schemeClr val="tx2"/>
                              </a:solidFill>
                              <a:latin typeface="Cambria Math"/>
                            </a:rPr>
                            <m:t>2</m:t>
                          </m:r>
                        </m:sup>
                      </m:sSubSup>
                      <m:r>
                        <m:rPr>
                          <m:nor/>
                        </m:rPr>
                        <a:rPr lang="de-DE" sz="1200">
                          <a:solidFill>
                            <a:schemeClr val="accent3">
                              <a:lumMod val="50000"/>
                            </a:schemeClr>
                          </a:solidFill>
                        </a:rPr>
                        <m:t>+</m:t>
                      </m:r>
                      <m:sSubSup>
                        <m:sSubSupPr>
                          <m:ctrlPr>
                            <a:rPr lang="de-DE" sz="1200" i="1">
                              <a:solidFill>
                                <a:schemeClr val="accent3">
                                  <a:lumMod val="50000"/>
                                </a:schemeClr>
                              </a:solidFill>
                              <a:latin typeface="Cambria Math" panose="02040503050406030204" pitchFamily="18" charset="0"/>
                              <a:ea typeface="Cambria Math"/>
                              <a:cs typeface="Cambria Math"/>
                            </a:rPr>
                          </m:ctrlPr>
                        </m:sSubSupPr>
                        <m:e>
                          <m:r>
                            <a:rPr lang="de-DE" sz="1200" b="0" i="1">
                              <a:solidFill>
                                <a:schemeClr val="accent3">
                                  <a:lumMod val="50000"/>
                                </a:schemeClr>
                              </a:solidFill>
                              <a:latin typeface="Cambria Math"/>
                            </a:rPr>
                            <m:t>𝑒</m:t>
                          </m:r>
                        </m:e>
                        <m:sub>
                          <m:r>
                            <a:rPr lang="de-DE" sz="1200" i="1">
                              <a:solidFill>
                                <a:schemeClr val="accent3">
                                  <a:lumMod val="50000"/>
                                </a:schemeClr>
                              </a:solidFill>
                              <a:latin typeface="Cambria Math"/>
                            </a:rPr>
                            <m:t>2</m:t>
                          </m:r>
                          <m:r>
                            <a:rPr lang="de-DE" sz="1200" b="0" i="1">
                              <a:solidFill>
                                <a:schemeClr val="accent3">
                                  <a:lumMod val="50000"/>
                                </a:schemeClr>
                              </a:solidFill>
                              <a:latin typeface="Cambria Math"/>
                            </a:rPr>
                            <m:t>2</m:t>
                          </m:r>
                        </m:sub>
                        <m:sup>
                          <m:r>
                            <a:rPr lang="de-DE" sz="1200" i="1">
                              <a:solidFill>
                                <a:schemeClr val="accent3">
                                  <a:lumMod val="50000"/>
                                </a:schemeClr>
                              </a:solidFill>
                              <a:latin typeface="Cambria Math"/>
                            </a:rPr>
                            <m:t>2</m:t>
                          </m:r>
                        </m:sup>
                      </m:sSubSup>
                    </m:oMath>
                  </m:oMathPara>
                </a14:m>
                <a:endParaRPr lang="de-DE" sz="1200" b="0" dirty="0"/>
              </a:p>
              <a:p>
                <a:pPr algn="ctr">
                  <a:defRPr/>
                </a:pPr>
                <a:endParaRPr lang="de-DE" sz="1200" dirty="0"/>
              </a:p>
              <a:p>
                <a:pPr algn="ctr">
                  <a:defRPr/>
                </a:pPr>
                <a:endParaRPr lang="de-DE" sz="1400" dirty="0"/>
              </a:p>
              <a:p>
                <a:pPr algn="ctr">
                  <a:defRPr/>
                </a:pPr>
                <a:r>
                  <a:rPr lang="de-DE" sz="1400" b="1" dirty="0" err="1"/>
                  <a:t>Apply</a:t>
                </a:r>
                <a:r>
                  <a:rPr lang="de-DE" sz="1400" b="1" dirty="0"/>
                  <a:t> </a:t>
                </a:r>
                <a:r>
                  <a:rPr lang="de-DE" sz="1400" b="1" dirty="0" err="1"/>
                  <a:t>rule</a:t>
                </a:r>
                <a:r>
                  <a:rPr lang="de-DE" sz="1400" b="1" dirty="0"/>
                  <a:t> 1: </a:t>
                </a:r>
                <a14:m>
                  <m:oMath xmlns:m="http://schemas.openxmlformats.org/officeDocument/2006/math">
                    <m:r>
                      <a:rPr lang="de-DE" sz="1400" b="1" i="1">
                        <a:latin typeface="Cambria Math"/>
                      </a:rPr>
                      <m:t>𝑽𝒂𝒓</m:t>
                    </m:r>
                    <m:d>
                      <m:dPr>
                        <m:ctrlPr>
                          <a:rPr lang="de-DE" sz="1400" b="1" i="1">
                            <a:latin typeface="Cambria Math" panose="02040503050406030204" pitchFamily="18" charset="0"/>
                            <a:ea typeface="Cambria Math"/>
                            <a:cs typeface="Cambria Math"/>
                          </a:rPr>
                        </m:ctrlPr>
                      </m:dPr>
                      <m:e>
                        <m:r>
                          <a:rPr lang="de-DE" sz="1400" b="1" i="1">
                            <a:latin typeface="Cambria Math"/>
                          </a:rPr>
                          <m:t>𝑿</m:t>
                        </m:r>
                      </m:e>
                    </m:d>
                    <m:r>
                      <a:rPr lang="de-DE" sz="1400" b="1" i="1">
                        <a:latin typeface="Cambria Math"/>
                      </a:rPr>
                      <m:t>=</m:t>
                    </m:r>
                    <m:r>
                      <a:rPr lang="de-DE" sz="1400" b="1" i="1">
                        <a:latin typeface="Cambria Math"/>
                      </a:rPr>
                      <m:t>𝑪𝒐𝒗</m:t>
                    </m:r>
                    <m:d>
                      <m:dPr>
                        <m:ctrlPr>
                          <a:rPr lang="de-DE" sz="1400" b="1" i="1">
                            <a:latin typeface="Cambria Math" panose="02040503050406030204" pitchFamily="18" charset="0"/>
                            <a:ea typeface="Cambria Math"/>
                            <a:cs typeface="Cambria Math"/>
                          </a:rPr>
                        </m:ctrlPr>
                      </m:dPr>
                      <m:e>
                        <m:r>
                          <a:rPr lang="de-DE" sz="1400" b="1" i="1">
                            <a:latin typeface="Cambria Math"/>
                          </a:rPr>
                          <m:t>𝑿</m:t>
                        </m:r>
                        <m:r>
                          <a:rPr lang="de-DE" sz="1400" b="1" i="1">
                            <a:latin typeface="Cambria Math"/>
                          </a:rPr>
                          <m:t>,</m:t>
                        </m:r>
                        <m:r>
                          <a:rPr lang="de-DE" sz="1400" b="1" i="1">
                            <a:latin typeface="Cambria Math"/>
                          </a:rPr>
                          <m:t>𝑿</m:t>
                        </m:r>
                      </m:e>
                    </m:d>
                  </m:oMath>
                </a14:m>
                <a:endParaRPr lang="de-DE" sz="1400" b="1" dirty="0"/>
              </a:p>
              <a:p>
                <a:pPr algn="ctr">
                  <a:defRPr/>
                </a:pPr>
                <a14:m>
                  <m:oMathPara xmlns:m="http://schemas.openxmlformats.org/officeDocument/2006/math">
                    <m:oMathParaPr>
                      <m:jc m:val="centerGroup"/>
                    </m:oMathParaPr>
                    <m:oMath xmlns:m="http://schemas.openxmlformats.org/officeDocument/2006/math">
                      <m:r>
                        <a:rPr lang="de-DE" sz="1400" b="0" i="1">
                          <a:latin typeface="Cambria Math"/>
                        </a:rPr>
                        <m:t>𝑉𝑎𝑟</m:t>
                      </m:r>
                      <m:d>
                        <m:dPr>
                          <m:ctrlPr>
                            <a:rPr lang="de-DE" sz="1400" b="0" i="1">
                              <a:latin typeface="Cambria Math" panose="02040503050406030204" pitchFamily="18" charset="0"/>
                              <a:ea typeface="Cambria Math"/>
                              <a:cs typeface="Cambria Math"/>
                            </a:rPr>
                          </m:ctrlPr>
                        </m:dPr>
                        <m:e>
                          <m:r>
                            <a:rPr lang="de-DE" sz="1400" b="0" i="1">
                              <a:latin typeface="Cambria Math"/>
                            </a:rPr>
                            <m:t>𝑌</m:t>
                          </m:r>
                        </m:e>
                      </m:d>
                      <m:r>
                        <a:rPr lang="de-DE" sz="1400" b="0" i="1">
                          <a:latin typeface="Cambria Math"/>
                        </a:rPr>
                        <m:t>=</m:t>
                      </m:r>
                      <m:r>
                        <a:rPr lang="de-DE" sz="1400" b="0" i="1">
                          <a:latin typeface="Cambria Math"/>
                        </a:rPr>
                        <m:t>𝐶𝑜𝑣</m:t>
                      </m:r>
                      <m:r>
                        <a:rPr lang="de-DE" sz="1400" b="0" i="1">
                          <a:latin typeface="Cambria Math"/>
                        </a:rPr>
                        <m:t>(</m:t>
                      </m:r>
                      <m:r>
                        <a:rPr lang="de-DE" sz="1400" b="0" i="1">
                          <a:latin typeface="Cambria Math"/>
                        </a:rPr>
                        <m:t>𝑌</m:t>
                      </m:r>
                      <m:r>
                        <a:rPr lang="de-DE" sz="1400" b="0" i="1">
                          <a:latin typeface="Cambria Math"/>
                        </a:rPr>
                        <m:t>,</m:t>
                      </m:r>
                      <m:r>
                        <a:rPr lang="de-DE" sz="1400" b="0" i="1">
                          <a:latin typeface="Cambria Math"/>
                        </a:rPr>
                        <m:t>𝑌</m:t>
                      </m:r>
                      <m:r>
                        <a:rPr lang="de-DE" sz="1400" b="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21</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21</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21</m:t>
                          </m:r>
                        </m:sub>
                        <m:sup>
                          <m:r>
                            <a:rPr lang="de-DE" sz="1400" i="1">
                              <a:solidFill>
                                <a:schemeClr val="accent3">
                                  <a:lumMod val="50000"/>
                                </a:schemeClr>
                              </a:solidFill>
                              <a:latin typeface="Cambria Math"/>
                            </a:rPr>
                            <m:t>2</m:t>
                          </m:r>
                        </m:sup>
                      </m:sSubSup>
                      <m:r>
                        <a:rPr lang="de-DE" sz="1400" i="1">
                          <a:solidFill>
                            <a:srgbClr val="C00000"/>
                          </a:solidFill>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22</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22</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22</m:t>
                          </m:r>
                        </m:sub>
                        <m:sup>
                          <m:r>
                            <a:rPr lang="de-DE" sz="1400" i="1">
                              <a:solidFill>
                                <a:schemeClr val="accent3">
                                  <a:lumMod val="50000"/>
                                </a:schemeClr>
                              </a:solidFill>
                              <a:latin typeface="Cambria Math"/>
                            </a:rPr>
                            <m:t>2</m:t>
                          </m:r>
                        </m:sup>
                      </m:sSubSup>
                    </m:oMath>
                  </m:oMathPara>
                </a14:m>
                <a:endParaRPr lang="de-DE" sz="1400" dirty="0"/>
              </a:p>
              <a:p>
                <a:pPr algn="ctr">
                  <a:defRPr/>
                </a:pPr>
                <a:endParaRPr lang="de-DE" sz="1400" dirty="0"/>
              </a:p>
              <a:p>
                <a:pPr algn="ctr">
                  <a:defRPr/>
                </a:pPr>
                <a:endParaRPr lang="de-DE" sz="1400" dirty="0"/>
              </a:p>
              <a:p>
                <a:pPr algn="ctr">
                  <a:defRPr/>
                </a:pPr>
                <a:endParaRPr lang="de-DE" sz="1400" dirty="0"/>
              </a:p>
              <a:p>
                <a:pPr algn="ctr">
                  <a:defRPr/>
                </a:pPr>
                <a:r>
                  <a:rPr lang="de-DE" sz="1400" dirty="0"/>
                  <a:t> </a:t>
                </a:r>
                <a:endParaRPr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16496" y="762965"/>
                <a:ext cx="8829384" cy="5332485"/>
              </a:xfrm>
              <a:prstGeom prst="rect">
                <a:avLst/>
              </a:prstGeom>
              <a:blipFill>
                <a:blip r:embed="rId2"/>
                <a:stretch>
                  <a:fillRect l="-207"/>
                </a:stretch>
              </a:blipFill>
            </p:spPr>
            <p:txBody>
              <a:bodyPr/>
              <a:lstStyle/>
              <a:p>
                <a:r>
                  <a:rPr lang="de-DE">
                    <a:noFill/>
                  </a:rPr>
                  <a:t> </a:t>
                </a:r>
              </a:p>
            </p:txBody>
          </p:sp>
        </mc:Fallback>
      </mc:AlternateContent>
      <p:sp>
        <p:nvSpPr>
          <p:cNvPr id="1776203546"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592966"/>
          </a:xfrm>
        </p:spPr>
        <p:txBody>
          <a:bodyPr vertOverflow="overflow" horzOverflow="clip" vert="horz" wrap="square" lIns="91440" tIns="45720" rIns="91440" bIns="45720" numCol="1" spcCol="0" rtlCol="0" fromWordArt="0" anchor="ctr" anchorCtr="0" forceAA="0" compatLnSpc="0">
            <a:noAutofit/>
          </a:bodyPr>
          <a:lstStyle/>
          <a:p>
            <a:pPr>
              <a:defRPr/>
            </a:pPr>
            <a:r>
              <a:rPr lang="de-DE" sz="2800">
                <a:latin typeface="Calibri"/>
                <a:cs typeface="Arial"/>
              </a:rPr>
              <a:t>Appendix: Path tracing rules and covariance algebra</a:t>
            </a:r>
            <a:endParaRPr lang="de-DE" sz="2800"/>
          </a:p>
        </p:txBody>
      </p:sp>
      <p:sp>
        <p:nvSpPr>
          <p:cNvPr id="6" name="Foliennummernplatzhalter 4"/>
          <p:cNvSpPr>
            <a:spLocks noGrp="1"/>
          </p:cNvSpPr>
          <p:nvPr>
            <p:ph type="sldNum" sz="quarter" idx="12"/>
          </p:nvPr>
        </p:nvSpPr>
        <p:spPr bwMode="auto">
          <a:xfrm>
            <a:off x="6977874" y="6194201"/>
            <a:ext cx="2311399" cy="365125"/>
          </a:xfrm>
        </p:spPr>
        <p:txBody>
          <a:bodyPr/>
          <a:lstStyle/>
          <a:p>
            <a:pPr>
              <a:defRPr/>
            </a:pPr>
            <a:fld id="{F26D89EF-3C3A-4E06-893E-1B74ABA00C59}" type="slidenum">
              <a:rPr lang="de-DE"/>
              <a:t>39</a:t>
            </a:fld>
            <a:endParaRPr lang="de-DE"/>
          </a:p>
        </p:txBody>
      </p:sp>
      <mc:AlternateContent xmlns:mc="http://schemas.openxmlformats.org/markup-compatibility/2006" xmlns:a14="http://schemas.microsoft.com/office/drawing/2010/main">
        <mc:Choice Requires="a14">
          <p:sp>
            <p:nvSpPr>
              <p:cNvPr id="5" name="Textfeld 4"/>
              <p:cNvSpPr txBox="1"/>
              <p:nvPr/>
            </p:nvSpPr>
            <p:spPr bwMode="auto">
              <a:xfrm>
                <a:off x="416496" y="762965"/>
                <a:ext cx="8829384" cy="4711803"/>
              </a:xfrm>
              <a:prstGeom prst="rect">
                <a:avLst/>
              </a:prstGeom>
              <a:noFill/>
            </p:spPr>
            <p:txBody>
              <a:bodyPr wrap="square" rtlCol="0">
                <a:spAutoFit/>
              </a:bodyPr>
              <a:lstStyle/>
              <a:p>
                <a:pPr>
                  <a:defRPr/>
                </a:pPr>
                <a:endParaRPr lang="de-DE" sz="1400" dirty="0"/>
              </a:p>
              <a:p>
                <a:pPr>
                  <a:defRPr/>
                </a:pPr>
                <a:r>
                  <a:rPr lang="de-DE" sz="1400" dirty="0" err="1"/>
                  <a:t>Putting</a:t>
                </a:r>
                <a:r>
                  <a:rPr lang="de-DE" sz="1400" dirty="0"/>
                  <a:t> </a:t>
                </a:r>
                <a:r>
                  <a:rPr lang="de-DE" sz="1400" dirty="0" err="1"/>
                  <a:t>everything</a:t>
                </a:r>
                <a:r>
                  <a:rPr lang="de-DE" sz="1400" dirty="0"/>
                  <a:t> </a:t>
                </a:r>
                <a:r>
                  <a:rPr lang="de-DE" sz="1400" dirty="0" err="1"/>
                  <a:t>together</a:t>
                </a:r>
                <a:endParaRPr lang="de-DE" sz="1400" dirty="0"/>
              </a:p>
              <a:p>
                <a:pPr>
                  <a:defRPr/>
                </a:pPr>
                <a:endParaRPr lang="de-DE" sz="1400" dirty="0"/>
              </a:p>
              <a:p>
                <a:pPr>
                  <a:defRPr/>
                </a:pPr>
                <a:r>
                  <a:rPr lang="de-DE" sz="1400" dirty="0"/>
                  <a:t>Genetic, </a:t>
                </a:r>
                <a:r>
                  <a:rPr lang="de-DE" sz="1400" dirty="0" err="1"/>
                  <a:t>shared</a:t>
                </a:r>
                <a:r>
                  <a:rPr lang="de-DE" sz="1400" dirty="0"/>
                  <a:t> and non-</a:t>
                </a:r>
                <a:r>
                  <a:rPr lang="de-DE" sz="1400" dirty="0" err="1"/>
                  <a:t>shared</a:t>
                </a:r>
                <a:r>
                  <a:rPr lang="de-DE" sz="1400" dirty="0"/>
                  <a:t> environmental </a:t>
                </a:r>
                <a:r>
                  <a:rPr lang="de-DE" sz="1400" dirty="0" err="1"/>
                  <a:t>correlations</a:t>
                </a:r>
                <a:r>
                  <a:rPr lang="de-DE" sz="1400" dirty="0"/>
                  <a:t>:</a:t>
                </a:r>
                <a:endParaRPr dirty="0"/>
              </a:p>
              <a:p>
                <a:pPr>
                  <a:defRPr/>
                </a:pPr>
                <a:endParaRPr lang="de-DE" sz="1400" dirty="0">
                  <a:solidFill>
                    <a:schemeClr val="tx1"/>
                  </a:solidFill>
                </a:endParaRPr>
              </a:p>
              <a:p>
                <a:pPr>
                  <a:defRPr/>
                </a:pPr>
                <a:endParaRPr lang="de-DE" sz="1400" dirty="0">
                  <a:solidFill>
                    <a:schemeClr val="tx1"/>
                  </a:solidFill>
                </a:endParaRPr>
              </a:p>
              <a:p>
                <a:pPr algn="ctr">
                  <a:defRPr/>
                </a:pPr>
                <a14:m>
                  <m:oMathPara xmlns:m="http://schemas.openxmlformats.org/officeDocument/2006/math">
                    <m:oMathParaPr>
                      <m:jc m:val="centerGroup"/>
                    </m:oMathParaPr>
                    <m:oMath xmlns:m="http://schemas.openxmlformats.org/officeDocument/2006/math">
                      <m:r>
                        <a:rPr lang="de-DE" sz="1400" b="0" i="1">
                          <a:solidFill>
                            <a:schemeClr val="tx1"/>
                          </a:solidFill>
                          <a:latin typeface="Cambria Math"/>
                        </a:rPr>
                        <m:t>𝑟</m:t>
                      </m:r>
                      <m:r>
                        <a:rPr lang="de-DE" sz="1400" b="0" i="1">
                          <a:solidFill>
                            <a:schemeClr val="tx1"/>
                          </a:solidFill>
                          <a:latin typeface="Cambria Math"/>
                        </a:rPr>
                        <m:t>=</m:t>
                      </m:r>
                      <m:f>
                        <m:fPr>
                          <m:ctrlPr>
                            <a:rPr lang="de-DE" sz="1400" b="0" i="1">
                              <a:solidFill>
                                <a:schemeClr val="tx1"/>
                              </a:solidFill>
                              <a:latin typeface="Cambria Math" panose="02040503050406030204" pitchFamily="18" charset="0"/>
                              <a:ea typeface="Cambria Math"/>
                              <a:cs typeface="Cambria Math"/>
                            </a:rPr>
                          </m:ctrlPr>
                        </m:fPr>
                        <m:num>
                          <m:r>
                            <a:rPr lang="de-DE" sz="1400" i="1">
                              <a:latin typeface="Cambria Math"/>
                            </a:rPr>
                            <m:t>𝐶𝑜𝑣</m:t>
                          </m:r>
                          <m:d>
                            <m:dPr>
                              <m:ctrlPr>
                                <a:rPr lang="de-DE" sz="1400" i="1">
                                  <a:solidFill>
                                    <a:schemeClr val="tx1"/>
                                  </a:solidFill>
                                  <a:latin typeface="Cambria Math" panose="02040503050406030204" pitchFamily="18" charset="0"/>
                                  <a:ea typeface="Cambria Math"/>
                                  <a:cs typeface="Cambria Math"/>
                                </a:rPr>
                              </m:ctrlPr>
                            </m:dPr>
                            <m:e>
                              <m:r>
                                <a:rPr lang="de-DE" sz="1400" i="1">
                                  <a:solidFill>
                                    <a:schemeClr val="tx1"/>
                                  </a:solidFill>
                                  <a:latin typeface="Cambria Math"/>
                                </a:rPr>
                                <m:t>𝑋</m:t>
                              </m:r>
                              <m:r>
                                <a:rPr lang="de-DE" sz="1400" i="1">
                                  <a:solidFill>
                                    <a:schemeClr val="tx1"/>
                                  </a:solidFill>
                                  <a:latin typeface="Cambria Math"/>
                                </a:rPr>
                                <m:t>,</m:t>
                              </m:r>
                              <m:r>
                                <a:rPr lang="de-DE" sz="1400" i="1">
                                  <a:solidFill>
                                    <a:schemeClr val="tx1"/>
                                  </a:solidFill>
                                  <a:latin typeface="Cambria Math"/>
                                </a:rPr>
                                <m:t>𝑌</m:t>
                              </m:r>
                            </m:e>
                          </m:d>
                        </m:num>
                        <m:den>
                          <m:rad>
                            <m:radPr>
                              <m:degHide m:val="on"/>
                              <m:ctrlPr>
                                <a:rPr lang="de-DE" sz="1400" b="0" i="1">
                                  <a:solidFill>
                                    <a:schemeClr val="tx1"/>
                                  </a:solidFill>
                                  <a:latin typeface="Cambria Math" panose="02040503050406030204" pitchFamily="18" charset="0"/>
                                  <a:ea typeface="Cambria Math"/>
                                  <a:cs typeface="Cambria Math"/>
                                </a:rPr>
                              </m:ctrlPr>
                            </m:radPr>
                            <m:deg/>
                            <m:e>
                              <m:r>
                                <a:rPr lang="de-DE" sz="1400" b="0" i="1">
                                  <a:solidFill>
                                    <a:schemeClr val="tx1"/>
                                  </a:solidFill>
                                  <a:latin typeface="Cambria Math"/>
                                </a:rPr>
                                <m:t>𝑉𝑎𝑟</m:t>
                              </m:r>
                              <m:d>
                                <m:dPr>
                                  <m:ctrlPr>
                                    <a:rPr lang="de-DE" sz="1400" i="1">
                                      <a:solidFill>
                                        <a:schemeClr val="tx1"/>
                                      </a:solidFill>
                                      <a:latin typeface="Cambria Math" panose="02040503050406030204" pitchFamily="18" charset="0"/>
                                      <a:ea typeface="Cambria Math"/>
                                      <a:cs typeface="Cambria Math"/>
                                    </a:rPr>
                                  </m:ctrlPr>
                                </m:dPr>
                                <m:e>
                                  <m:r>
                                    <a:rPr lang="de-DE" sz="1400" i="1">
                                      <a:solidFill>
                                        <a:schemeClr val="tx1"/>
                                      </a:solidFill>
                                      <a:latin typeface="Cambria Math"/>
                                    </a:rPr>
                                    <m:t>𝑋</m:t>
                                  </m:r>
                                </m:e>
                              </m:d>
                              <m:r>
                                <a:rPr lang="de-DE" sz="1400" i="1">
                                  <a:solidFill>
                                    <a:schemeClr val="tx1"/>
                                  </a:solidFill>
                                  <a:latin typeface="Cambria Math"/>
                                </a:rPr>
                                <m:t>∗</m:t>
                              </m:r>
                              <m:r>
                                <a:rPr lang="de-DE" sz="1400" b="0" i="1">
                                  <a:solidFill>
                                    <a:schemeClr val="tx1"/>
                                  </a:solidFill>
                                  <a:latin typeface="Cambria Math"/>
                                </a:rPr>
                                <m:t>𝑉𝑎𝑟</m:t>
                              </m:r>
                              <m:r>
                                <a:rPr lang="de-DE" sz="1400" i="1">
                                  <a:solidFill>
                                    <a:schemeClr val="tx1"/>
                                  </a:solidFill>
                                  <a:latin typeface="Cambria Math"/>
                                </a:rPr>
                                <m:t>(</m:t>
                              </m:r>
                              <m:r>
                                <a:rPr lang="de-DE" sz="1400" i="1">
                                  <a:solidFill>
                                    <a:schemeClr val="tx1"/>
                                  </a:solidFill>
                                  <a:latin typeface="Cambria Math"/>
                                </a:rPr>
                                <m:t>𝑌</m:t>
                              </m:r>
                              <m:r>
                                <a:rPr lang="de-DE" sz="1400" i="1">
                                  <a:solidFill>
                                    <a:schemeClr val="tx1"/>
                                  </a:solidFill>
                                  <a:latin typeface="Cambria Math"/>
                                </a:rPr>
                                <m:t>)</m:t>
                              </m:r>
                            </m:e>
                          </m:rad>
                        </m:den>
                      </m:f>
                      <m:r>
                        <a:rPr lang="de-DE" sz="1400" b="0" i="1">
                          <a:solidFill>
                            <a:schemeClr val="tx1"/>
                          </a:solidFill>
                          <a:latin typeface="Cambria Math"/>
                        </a:rPr>
                        <m:t>=</m:t>
                      </m:r>
                      <m:f>
                        <m:fPr>
                          <m:ctrlPr>
                            <a:rPr lang="de-DE" sz="1400" i="1">
                              <a:latin typeface="Cambria Math" panose="02040503050406030204" pitchFamily="18" charset="0"/>
                              <a:ea typeface="Cambria Math"/>
                              <a:cs typeface="Cambria Math"/>
                            </a:rPr>
                          </m:ctrlPr>
                        </m:fPr>
                        <m:num>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i="1">
                                  <a:solidFill>
                                    <a:srgbClr val="C00000"/>
                                  </a:solidFill>
                                  <a:latin typeface="Cambria Math"/>
                                </a:rPr>
                                <m:t>11</m:t>
                              </m:r>
                            </m:sub>
                          </m:sSub>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i="1">
                                  <a:solidFill>
                                    <a:srgbClr val="C00000"/>
                                  </a:solidFill>
                                  <a:latin typeface="Cambria Math"/>
                                </a:rPr>
                                <m:t>21</m:t>
                              </m:r>
                            </m:sub>
                          </m:sSub>
                          <m:r>
                            <a:rPr lang="de-DE" sz="1400" i="1">
                              <a:solidFill>
                                <a:schemeClr val="tx2"/>
                              </a:solidFill>
                              <a:latin typeface="Cambria Math"/>
                            </a:rPr>
                            <m:t>+</m:t>
                          </m:r>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i="1">
                                  <a:solidFill>
                                    <a:schemeClr val="tx2"/>
                                  </a:solidFill>
                                  <a:latin typeface="Cambria Math"/>
                                </a:rPr>
                                <m:t>21</m:t>
                              </m:r>
                            </m:sub>
                          </m:sSub>
                          <m:r>
                            <m:rPr>
                              <m:nor/>
                            </m:rPr>
                            <a:rPr lang="de-DE" sz="1400">
                              <a:solidFill>
                                <a:schemeClr val="accent3">
                                  <a:lumMod val="50000"/>
                                </a:schemeClr>
                              </a:solidFill>
                            </a:rPr>
                            <m:t>+</m:t>
                          </m:r>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21</m:t>
                              </m:r>
                            </m:sub>
                          </m:sSub>
                        </m:num>
                        <m:den>
                          <m:rad>
                            <m:radPr>
                              <m:degHide m:val="on"/>
                              <m:ctrlPr>
                                <a:rPr lang="de-DE" sz="1400" i="1">
                                  <a:latin typeface="Cambria Math" panose="02040503050406030204" pitchFamily="18" charset="0"/>
                                  <a:ea typeface="Cambria Math"/>
                                  <a:cs typeface="Cambria Math"/>
                                </a:rPr>
                              </m:ctrlPr>
                            </m:radPr>
                            <m:deg/>
                            <m:e>
                              <m:r>
                                <a:rPr lang="de-DE" sz="1400" b="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11</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11</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up>
                                  <m:r>
                                    <a:rPr lang="de-DE" sz="1400" i="1">
                                      <a:solidFill>
                                        <a:schemeClr val="accent3">
                                          <a:lumMod val="50000"/>
                                        </a:schemeClr>
                                      </a:solidFill>
                                      <a:latin typeface="Cambria Math"/>
                                    </a:rPr>
                                    <m:t>2</m:t>
                                  </m:r>
                                </m:sup>
                              </m:sSubSup>
                              <m:r>
                                <a:rPr lang="de-DE" sz="1400" b="0" i="1">
                                  <a:latin typeface="Cambria Math"/>
                                </a:rPr>
                                <m:t>)</m:t>
                              </m:r>
                              <m:r>
                                <a:rPr lang="de-DE" sz="1400" i="1">
                                  <a:latin typeface="Cambria Math"/>
                                </a:rPr>
                                <m:t>∗</m:t>
                              </m:r>
                              <m:r>
                                <a:rPr lang="de-DE" sz="1400" b="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21</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21</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21</m:t>
                                  </m:r>
                                </m:sub>
                                <m:sup>
                                  <m:r>
                                    <a:rPr lang="de-DE" sz="1400" i="1">
                                      <a:solidFill>
                                        <a:schemeClr val="accent3">
                                          <a:lumMod val="50000"/>
                                        </a:schemeClr>
                                      </a:solidFill>
                                      <a:latin typeface="Cambria Math"/>
                                    </a:rPr>
                                    <m:t>2</m:t>
                                  </m:r>
                                </m:sup>
                              </m:sSubSup>
                              <m:r>
                                <a:rPr lang="de-DE" sz="1400" i="1">
                                  <a:solidFill>
                                    <a:srgbClr val="C00000"/>
                                  </a:solidFill>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22</m:t>
                                  </m:r>
                                </m:sub>
                                <m:sup>
                                  <m:r>
                                    <a:rPr lang="de-DE" sz="1400" i="1">
                                      <a:solidFill>
                                        <a:srgbClr val="C00000"/>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22</m:t>
                                  </m:r>
                                </m:sub>
                                <m:sup>
                                  <m:r>
                                    <a:rPr lang="de-DE" sz="1400" i="1">
                                      <a:solidFill>
                                        <a:schemeClr val="tx2"/>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22</m:t>
                                  </m:r>
                                </m:sub>
                                <m:sup>
                                  <m:r>
                                    <a:rPr lang="de-DE" sz="1400" i="1">
                                      <a:solidFill>
                                        <a:schemeClr val="accent3">
                                          <a:lumMod val="50000"/>
                                        </a:schemeClr>
                                      </a:solidFill>
                                      <a:latin typeface="Cambria Math"/>
                                    </a:rPr>
                                    <m:t>2</m:t>
                                  </m:r>
                                </m:sup>
                              </m:sSubSup>
                              <m:r>
                                <a:rPr lang="de-DE" sz="1400" i="1">
                                  <a:latin typeface="Cambria Math"/>
                                </a:rPr>
                                <m:t>)</m:t>
                              </m:r>
                            </m:e>
                          </m:rad>
                        </m:den>
                      </m:f>
                    </m:oMath>
                  </m:oMathPara>
                </a14:m>
                <a:endParaRPr lang="de-DE" sz="1400" dirty="0">
                  <a:solidFill>
                    <a:schemeClr val="tx1"/>
                  </a:solidFill>
                </a:endParaRPr>
              </a:p>
              <a:p>
                <a:pPr algn="ctr">
                  <a:defRPr/>
                </a:pPr>
                <a:endParaRPr lang="de-DE" sz="1400" dirty="0">
                  <a:solidFill>
                    <a:schemeClr val="tx1"/>
                  </a:solidFill>
                </a:endParaRPr>
              </a:p>
              <a:p>
                <a:pPr algn="ctr">
                  <a:defRPr/>
                </a:pPr>
                <a:endParaRPr lang="de-DE" sz="1400" dirty="0">
                  <a:solidFill>
                    <a:schemeClr val="tx1"/>
                  </a:solidFill>
                </a:endParaRPr>
              </a:p>
              <a:p>
                <a:pPr algn="ctr">
                  <a:defRPr/>
                </a:pPr>
                <a14:m>
                  <m:oMathPara xmlns:m="http://schemas.openxmlformats.org/officeDocument/2006/math">
                    <m:oMathParaPr>
                      <m:jc m:val="centerGroup"/>
                    </m:oMathParaPr>
                    <m:oMath xmlns:m="http://schemas.openxmlformats.org/officeDocument/2006/math">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𝑟</m:t>
                          </m:r>
                        </m:e>
                        <m:sub>
                          <m:r>
                            <a:rPr lang="de-DE" sz="1400" i="1">
                              <a:solidFill>
                                <a:schemeClr val="tx1"/>
                              </a:solidFill>
                              <a:latin typeface="Cambria Math"/>
                            </a:rPr>
                            <m:t>𝐴</m:t>
                          </m:r>
                        </m:sub>
                      </m:sSub>
                      <m:r>
                        <a:rPr lang="de-DE" sz="1400" b="0" i="1">
                          <a:solidFill>
                            <a:schemeClr val="tx1"/>
                          </a:solidFill>
                          <a:latin typeface="Cambria Math"/>
                        </a:rPr>
                        <m:t>=</m:t>
                      </m:r>
                      <m:f>
                        <m:fPr>
                          <m:ctrlPr>
                            <a:rPr lang="de-DE" sz="1400" b="0" i="1">
                              <a:solidFill>
                                <a:schemeClr val="tx1"/>
                              </a:solidFill>
                              <a:latin typeface="Cambria Math" panose="02040503050406030204" pitchFamily="18" charset="0"/>
                              <a:ea typeface="Cambria Math"/>
                              <a:cs typeface="Cambria Math"/>
                            </a:rPr>
                          </m:ctrlPr>
                        </m:fPr>
                        <m:num>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𝐶𝑜𝑣</m:t>
                              </m:r>
                            </m:e>
                            <m:sub>
                              <m:r>
                                <a:rPr lang="de-DE" sz="1400" i="1">
                                  <a:solidFill>
                                    <a:schemeClr val="tx1"/>
                                  </a:solidFill>
                                  <a:latin typeface="Cambria Math"/>
                                </a:rPr>
                                <m:t>𝐴</m:t>
                              </m:r>
                            </m:sub>
                          </m:sSub>
                          <m:d>
                            <m:dPr>
                              <m:ctrlPr>
                                <a:rPr lang="de-DE" sz="1400" i="1">
                                  <a:solidFill>
                                    <a:schemeClr val="tx1"/>
                                  </a:solidFill>
                                  <a:latin typeface="Cambria Math" panose="02040503050406030204" pitchFamily="18" charset="0"/>
                                  <a:ea typeface="Cambria Math"/>
                                  <a:cs typeface="Cambria Math"/>
                                </a:rPr>
                              </m:ctrlPr>
                            </m:dPr>
                            <m:e>
                              <m:r>
                                <a:rPr lang="de-DE" sz="1400" i="1">
                                  <a:solidFill>
                                    <a:schemeClr val="tx1"/>
                                  </a:solidFill>
                                  <a:latin typeface="Cambria Math"/>
                                </a:rPr>
                                <m:t>𝑋</m:t>
                              </m:r>
                              <m:r>
                                <a:rPr lang="de-DE" sz="1400" i="1">
                                  <a:solidFill>
                                    <a:schemeClr val="tx1"/>
                                  </a:solidFill>
                                  <a:latin typeface="Cambria Math"/>
                                </a:rPr>
                                <m:t>,</m:t>
                              </m:r>
                              <m:r>
                                <a:rPr lang="de-DE" sz="1400" i="1">
                                  <a:solidFill>
                                    <a:schemeClr val="tx1"/>
                                  </a:solidFill>
                                  <a:latin typeface="Cambria Math"/>
                                </a:rPr>
                                <m:t>𝑌</m:t>
                              </m:r>
                            </m:e>
                          </m:d>
                        </m:num>
                        <m:den>
                          <m:rad>
                            <m:radPr>
                              <m:degHide m:val="on"/>
                              <m:ctrlPr>
                                <a:rPr lang="de-DE" sz="1400" b="0" i="1">
                                  <a:solidFill>
                                    <a:schemeClr val="tx1"/>
                                  </a:solidFill>
                                  <a:latin typeface="Cambria Math" panose="02040503050406030204" pitchFamily="18" charset="0"/>
                                  <a:ea typeface="Cambria Math"/>
                                  <a:cs typeface="Cambria Math"/>
                                </a:rPr>
                              </m:ctrlPr>
                            </m:radPr>
                            <m:deg/>
                            <m:e>
                              <m:sSub>
                                <m:sSubPr>
                                  <m:ctrlPr>
                                    <a:rPr lang="de-DE" sz="1400" b="0" i="1">
                                      <a:solidFill>
                                        <a:schemeClr val="tx1"/>
                                      </a:solidFill>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𝑋</m:t>
                                      </m:r>
                                    </m:e>
                                  </m:d>
                                </m:e>
                                <m:sub>
                                  <m:r>
                                    <a:rPr lang="de-DE" sz="1400" b="0" i="1">
                                      <a:solidFill>
                                        <a:schemeClr val="tx1"/>
                                      </a:solidFill>
                                      <a:latin typeface="Cambria Math"/>
                                    </a:rPr>
                                    <m:t>𝐴</m:t>
                                  </m:r>
                                </m:sub>
                              </m:sSub>
                              <m:r>
                                <a:rPr lang="de-DE" sz="1400" i="1">
                                  <a:solidFill>
                                    <a:schemeClr val="tx1"/>
                                  </a:solidFill>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b="0" i="1">
                                          <a:latin typeface="Cambria Math"/>
                                        </a:rPr>
                                        <m:t>𝑌</m:t>
                                      </m:r>
                                    </m:e>
                                  </m:d>
                                </m:e>
                                <m:sub>
                                  <m:r>
                                    <a:rPr lang="de-DE" sz="1400" i="1">
                                      <a:latin typeface="Cambria Math"/>
                                    </a:rPr>
                                    <m:t>𝐴</m:t>
                                  </m:r>
                                </m:sub>
                              </m:sSub>
                            </m:e>
                          </m:rad>
                        </m:den>
                      </m:f>
                      <m:r>
                        <a:rPr lang="de-DE" sz="1400" b="0" i="1">
                          <a:solidFill>
                            <a:schemeClr val="tx1"/>
                          </a:solidFill>
                          <a:latin typeface="Cambria Math"/>
                        </a:rPr>
                        <m:t>=</m:t>
                      </m:r>
                      <m:f>
                        <m:fPr>
                          <m:ctrlPr>
                            <a:rPr lang="de-DE" sz="1400" i="1">
                              <a:latin typeface="Cambria Math" panose="02040503050406030204" pitchFamily="18" charset="0"/>
                              <a:ea typeface="Cambria Math"/>
                              <a:cs typeface="Cambria Math"/>
                            </a:rPr>
                          </m:ctrlPr>
                        </m:fPr>
                        <m:num>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i="1">
                                  <a:solidFill>
                                    <a:srgbClr val="C00000"/>
                                  </a:solidFill>
                                  <a:latin typeface="Cambria Math"/>
                                </a:rPr>
                                <m:t>11</m:t>
                              </m:r>
                            </m:sub>
                          </m:sSub>
                          <m:sSub>
                            <m:sSubPr>
                              <m:ctrlPr>
                                <a:rPr lang="de-DE" sz="1400" i="1">
                                  <a:solidFill>
                                    <a:srgbClr val="C00000"/>
                                  </a:solidFill>
                                  <a:latin typeface="Cambria Math" panose="02040503050406030204" pitchFamily="18" charset="0"/>
                                  <a:ea typeface="Cambria Math"/>
                                  <a:cs typeface="Cambria Math"/>
                                </a:rPr>
                              </m:ctrlPr>
                            </m:sSubPr>
                            <m:e>
                              <m:r>
                                <a:rPr lang="de-DE" sz="1400" i="1">
                                  <a:solidFill>
                                    <a:srgbClr val="C00000"/>
                                  </a:solidFill>
                                  <a:latin typeface="Cambria Math"/>
                                </a:rPr>
                                <m:t>𝑎</m:t>
                              </m:r>
                            </m:e>
                            <m:sub>
                              <m:r>
                                <a:rPr lang="de-DE" sz="1400" i="1">
                                  <a:solidFill>
                                    <a:srgbClr val="C00000"/>
                                  </a:solidFill>
                                  <a:latin typeface="Cambria Math"/>
                                </a:rPr>
                                <m:t>21</m:t>
                              </m:r>
                            </m:sub>
                          </m:sSub>
                        </m:num>
                        <m:den>
                          <m:rad>
                            <m:radPr>
                              <m:degHide m:val="on"/>
                              <m:ctrlPr>
                                <a:rPr lang="de-DE" sz="1400" i="1">
                                  <a:latin typeface="Cambria Math" panose="02040503050406030204" pitchFamily="18" charset="0"/>
                                  <a:ea typeface="Cambria Math"/>
                                  <a:cs typeface="Cambria Math"/>
                                </a:rPr>
                              </m:ctrlPr>
                            </m:radPr>
                            <m:deg/>
                            <m:e>
                              <m:r>
                                <a:rPr lang="de-DE" sz="140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11</m:t>
                                  </m:r>
                                </m:sub>
                                <m:sup>
                                  <m:r>
                                    <a:rPr lang="de-DE" sz="1400" i="1">
                                      <a:solidFill>
                                        <a:srgbClr val="C00000"/>
                                      </a:solidFill>
                                      <a:latin typeface="Cambria Math"/>
                                    </a:rPr>
                                    <m:t>2</m:t>
                                  </m:r>
                                </m:sup>
                              </m:sSubSup>
                              <m:r>
                                <a:rPr lang="de-DE" sz="1400" i="1">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21</m:t>
                                  </m:r>
                                </m:sub>
                                <m:sup>
                                  <m:r>
                                    <a:rPr lang="de-DE" sz="1400" i="1">
                                      <a:solidFill>
                                        <a:srgbClr val="C00000"/>
                                      </a:solidFill>
                                      <a:latin typeface="Cambria Math"/>
                                    </a:rPr>
                                    <m:t>2</m:t>
                                  </m:r>
                                </m:sup>
                              </m:sSubSup>
                              <m:r>
                                <a:rPr lang="de-DE" sz="1400" i="1">
                                  <a:solidFill>
                                    <a:srgbClr val="C00000"/>
                                  </a:solidFill>
                                  <a:latin typeface="Cambria Math"/>
                                </a:rPr>
                                <m:t>+</m:t>
                              </m:r>
                              <m:sSubSup>
                                <m:sSubSupPr>
                                  <m:ctrlPr>
                                    <a:rPr lang="de-DE" sz="1400" i="1">
                                      <a:solidFill>
                                        <a:srgbClr val="C00000"/>
                                      </a:solidFill>
                                      <a:latin typeface="Cambria Math" panose="02040503050406030204" pitchFamily="18" charset="0"/>
                                      <a:ea typeface="Cambria Math"/>
                                      <a:cs typeface="Cambria Math"/>
                                    </a:rPr>
                                  </m:ctrlPr>
                                </m:sSubSupPr>
                                <m:e>
                                  <m:r>
                                    <a:rPr lang="de-DE" sz="1400" i="1">
                                      <a:solidFill>
                                        <a:srgbClr val="C00000"/>
                                      </a:solidFill>
                                      <a:latin typeface="Cambria Math"/>
                                    </a:rPr>
                                    <m:t>𝑎</m:t>
                                  </m:r>
                                </m:e>
                                <m:sub>
                                  <m:r>
                                    <a:rPr lang="de-DE" sz="1400" i="1">
                                      <a:solidFill>
                                        <a:srgbClr val="C00000"/>
                                      </a:solidFill>
                                      <a:latin typeface="Cambria Math"/>
                                    </a:rPr>
                                    <m:t>22</m:t>
                                  </m:r>
                                </m:sub>
                                <m:sup>
                                  <m:r>
                                    <a:rPr lang="de-DE" sz="1400" i="1">
                                      <a:solidFill>
                                        <a:srgbClr val="C00000"/>
                                      </a:solidFill>
                                      <a:latin typeface="Cambria Math"/>
                                    </a:rPr>
                                    <m:t>2</m:t>
                                  </m:r>
                                </m:sup>
                              </m:sSubSup>
                              <m:r>
                                <a:rPr lang="de-DE" sz="1400" i="1">
                                  <a:latin typeface="Cambria Math"/>
                                </a:rPr>
                                <m:t>)</m:t>
                              </m:r>
                            </m:e>
                          </m:rad>
                        </m:den>
                      </m:f>
                    </m:oMath>
                  </m:oMathPara>
                </a14:m>
                <a:endParaRPr lang="de-DE" sz="1400" dirty="0"/>
              </a:p>
              <a:p>
                <a:pPr algn="ctr">
                  <a:defRPr/>
                </a:pPr>
                <a:endParaRPr lang="de-DE" sz="1400" dirty="0"/>
              </a:p>
              <a:p>
                <a:pPr algn="ctr">
                  <a:defRPr/>
                </a:pPr>
                <a14:m>
                  <m:oMathPara xmlns:m="http://schemas.openxmlformats.org/officeDocument/2006/math">
                    <m:oMathParaPr>
                      <m:jc m:val="centerGroup"/>
                    </m:oMathParaPr>
                    <m:oMath xmlns:m="http://schemas.openxmlformats.org/officeDocument/2006/math">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𝑟</m:t>
                          </m:r>
                        </m:e>
                        <m:sub>
                          <m:r>
                            <a:rPr lang="de-DE" sz="1400" b="0" i="1">
                              <a:solidFill>
                                <a:schemeClr val="tx1"/>
                              </a:solidFill>
                              <a:latin typeface="Cambria Math"/>
                            </a:rPr>
                            <m:t>𝐶</m:t>
                          </m:r>
                        </m:sub>
                      </m:sSub>
                      <m:r>
                        <a:rPr lang="de-DE" sz="1400" b="0" i="1">
                          <a:solidFill>
                            <a:schemeClr val="tx1"/>
                          </a:solidFill>
                          <a:latin typeface="Cambria Math"/>
                        </a:rPr>
                        <m:t>=</m:t>
                      </m:r>
                      <m:f>
                        <m:fPr>
                          <m:ctrlPr>
                            <a:rPr lang="de-DE" sz="1400" b="0" i="1">
                              <a:solidFill>
                                <a:schemeClr val="tx1"/>
                              </a:solidFill>
                              <a:latin typeface="Cambria Math" panose="02040503050406030204" pitchFamily="18" charset="0"/>
                              <a:ea typeface="Cambria Math"/>
                              <a:cs typeface="Cambria Math"/>
                            </a:rPr>
                          </m:ctrlPr>
                        </m:fPr>
                        <m:num>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𝐶𝑜𝑣</m:t>
                              </m:r>
                            </m:e>
                            <m:sub>
                              <m:r>
                                <a:rPr lang="de-DE" sz="1400" b="0" i="1">
                                  <a:solidFill>
                                    <a:schemeClr val="tx1"/>
                                  </a:solidFill>
                                  <a:latin typeface="Cambria Math"/>
                                </a:rPr>
                                <m:t>𝐶</m:t>
                              </m:r>
                            </m:sub>
                          </m:sSub>
                          <m:d>
                            <m:dPr>
                              <m:ctrlPr>
                                <a:rPr lang="de-DE" sz="1400" i="1">
                                  <a:solidFill>
                                    <a:schemeClr val="tx1"/>
                                  </a:solidFill>
                                  <a:latin typeface="Cambria Math" panose="02040503050406030204" pitchFamily="18" charset="0"/>
                                  <a:ea typeface="Cambria Math"/>
                                  <a:cs typeface="Cambria Math"/>
                                </a:rPr>
                              </m:ctrlPr>
                            </m:dPr>
                            <m:e>
                              <m:r>
                                <a:rPr lang="de-DE" sz="1400" i="1">
                                  <a:solidFill>
                                    <a:schemeClr val="tx1"/>
                                  </a:solidFill>
                                  <a:latin typeface="Cambria Math"/>
                                </a:rPr>
                                <m:t>𝑋</m:t>
                              </m:r>
                              <m:r>
                                <a:rPr lang="de-DE" sz="1400" i="1">
                                  <a:solidFill>
                                    <a:schemeClr val="tx1"/>
                                  </a:solidFill>
                                  <a:latin typeface="Cambria Math"/>
                                </a:rPr>
                                <m:t>,</m:t>
                              </m:r>
                              <m:r>
                                <a:rPr lang="de-DE" sz="1400" i="1">
                                  <a:solidFill>
                                    <a:schemeClr val="tx1"/>
                                  </a:solidFill>
                                  <a:latin typeface="Cambria Math"/>
                                </a:rPr>
                                <m:t>𝑌</m:t>
                              </m:r>
                            </m:e>
                          </m:d>
                        </m:num>
                        <m:den>
                          <m:rad>
                            <m:radPr>
                              <m:degHide m:val="on"/>
                              <m:ctrlPr>
                                <a:rPr lang="de-DE" sz="1400" b="0" i="1">
                                  <a:solidFill>
                                    <a:schemeClr val="tx1"/>
                                  </a:solidFill>
                                  <a:latin typeface="Cambria Math" panose="02040503050406030204" pitchFamily="18" charset="0"/>
                                  <a:ea typeface="Cambria Math"/>
                                  <a:cs typeface="Cambria Math"/>
                                </a:rPr>
                              </m:ctrlPr>
                            </m:radPr>
                            <m:deg/>
                            <m:e>
                              <m:sSub>
                                <m:sSubPr>
                                  <m:ctrlPr>
                                    <a:rPr lang="de-DE" sz="1400" i="1">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𝑋</m:t>
                                      </m:r>
                                    </m:e>
                                  </m:d>
                                </m:e>
                                <m:sub>
                                  <m:r>
                                    <a:rPr lang="de-DE" sz="1400" b="0" i="1">
                                      <a:latin typeface="Cambria Math"/>
                                    </a:rPr>
                                    <m:t>𝐶</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𝑌</m:t>
                                      </m:r>
                                    </m:e>
                                  </m:d>
                                </m:e>
                                <m:sub>
                                  <m:r>
                                    <a:rPr lang="de-DE" sz="1400" b="0" i="1">
                                      <a:latin typeface="Cambria Math"/>
                                    </a:rPr>
                                    <m:t>𝐶</m:t>
                                  </m:r>
                                </m:sub>
                              </m:sSub>
                            </m:e>
                          </m:rad>
                        </m:den>
                      </m:f>
                      <m:r>
                        <a:rPr lang="de-DE" sz="1400" b="0" i="1">
                          <a:solidFill>
                            <a:schemeClr val="tx1"/>
                          </a:solidFill>
                          <a:latin typeface="Cambria Math"/>
                        </a:rPr>
                        <m:t>=</m:t>
                      </m:r>
                      <m:f>
                        <m:fPr>
                          <m:ctrlPr>
                            <a:rPr lang="de-DE" sz="1400" i="1">
                              <a:latin typeface="Cambria Math" panose="02040503050406030204" pitchFamily="18" charset="0"/>
                              <a:ea typeface="Cambria Math"/>
                              <a:cs typeface="Cambria Math"/>
                            </a:rPr>
                          </m:ctrlPr>
                        </m:fPr>
                        <m:num>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i="1">
                                  <a:solidFill>
                                    <a:schemeClr val="tx2"/>
                                  </a:solidFill>
                                  <a:latin typeface="Cambria Math"/>
                                </a:rPr>
                                <m:t>11</m:t>
                              </m:r>
                            </m:sub>
                          </m:sSub>
                          <m:sSub>
                            <m:sSubPr>
                              <m:ctrlPr>
                                <a:rPr lang="de-DE" sz="1400" i="1">
                                  <a:solidFill>
                                    <a:schemeClr val="tx2"/>
                                  </a:solidFill>
                                  <a:latin typeface="Cambria Math" panose="02040503050406030204" pitchFamily="18" charset="0"/>
                                  <a:ea typeface="Cambria Math"/>
                                  <a:cs typeface="Cambria Math"/>
                                </a:rPr>
                              </m:ctrlPr>
                            </m:sSubPr>
                            <m:e>
                              <m:r>
                                <a:rPr lang="de-DE" sz="1400" i="1">
                                  <a:solidFill>
                                    <a:schemeClr val="tx2"/>
                                  </a:solidFill>
                                  <a:latin typeface="Cambria Math"/>
                                </a:rPr>
                                <m:t>𝑐</m:t>
                              </m:r>
                            </m:e>
                            <m:sub>
                              <m:r>
                                <a:rPr lang="de-DE" sz="1400" i="1">
                                  <a:solidFill>
                                    <a:schemeClr val="tx2"/>
                                  </a:solidFill>
                                  <a:latin typeface="Cambria Math"/>
                                </a:rPr>
                                <m:t>21</m:t>
                              </m:r>
                            </m:sub>
                          </m:sSub>
                        </m:num>
                        <m:den>
                          <m:rad>
                            <m:radPr>
                              <m:degHide m:val="on"/>
                              <m:ctrlPr>
                                <a:rPr lang="de-DE" sz="1400" i="1">
                                  <a:latin typeface="Cambria Math" panose="02040503050406030204" pitchFamily="18" charset="0"/>
                                  <a:ea typeface="Cambria Math"/>
                                  <a:cs typeface="Cambria Math"/>
                                </a:rPr>
                              </m:ctrlPr>
                            </m:radPr>
                            <m:deg/>
                            <m:e>
                              <m:r>
                                <a:rPr lang="de-DE" sz="1400" i="1">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11</m:t>
                                  </m:r>
                                </m:sub>
                                <m:sup>
                                  <m:r>
                                    <a:rPr lang="de-DE" sz="1400" i="1">
                                      <a:solidFill>
                                        <a:schemeClr val="tx2"/>
                                      </a:solidFill>
                                      <a:latin typeface="Cambria Math"/>
                                    </a:rPr>
                                    <m:t>2</m:t>
                                  </m:r>
                                </m:sup>
                              </m:sSubSup>
                              <m:r>
                                <a:rPr lang="de-DE" sz="1400" i="1">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21</m:t>
                                  </m:r>
                                </m:sub>
                                <m:sup>
                                  <m:r>
                                    <a:rPr lang="de-DE" sz="1400" i="1">
                                      <a:solidFill>
                                        <a:schemeClr val="tx2"/>
                                      </a:solidFill>
                                      <a:latin typeface="Cambria Math"/>
                                    </a:rPr>
                                    <m:t>2</m:t>
                                  </m:r>
                                </m:sup>
                              </m:sSubSup>
                              <m:r>
                                <a:rPr lang="de-DE" sz="1400" i="1">
                                  <a:solidFill>
                                    <a:schemeClr val="tx2"/>
                                  </a:solidFill>
                                  <a:latin typeface="Cambria Math"/>
                                </a:rPr>
                                <m:t>+</m:t>
                              </m:r>
                              <m:sSubSup>
                                <m:sSubSupPr>
                                  <m:ctrlPr>
                                    <a:rPr lang="de-DE" sz="1400" i="1">
                                      <a:solidFill>
                                        <a:schemeClr val="tx2"/>
                                      </a:solidFill>
                                      <a:latin typeface="Cambria Math" panose="02040503050406030204" pitchFamily="18" charset="0"/>
                                      <a:ea typeface="Cambria Math"/>
                                      <a:cs typeface="Cambria Math"/>
                                    </a:rPr>
                                  </m:ctrlPr>
                                </m:sSubSupPr>
                                <m:e>
                                  <m:r>
                                    <a:rPr lang="de-DE" sz="1400" i="1">
                                      <a:solidFill>
                                        <a:schemeClr val="tx2"/>
                                      </a:solidFill>
                                      <a:latin typeface="Cambria Math"/>
                                    </a:rPr>
                                    <m:t>𝑐</m:t>
                                  </m:r>
                                </m:e>
                                <m:sub>
                                  <m:r>
                                    <a:rPr lang="de-DE" sz="1400" i="1">
                                      <a:solidFill>
                                        <a:schemeClr val="tx2"/>
                                      </a:solidFill>
                                      <a:latin typeface="Cambria Math"/>
                                    </a:rPr>
                                    <m:t>22</m:t>
                                  </m:r>
                                </m:sub>
                                <m:sup>
                                  <m:r>
                                    <a:rPr lang="de-DE" sz="1400" i="1">
                                      <a:solidFill>
                                        <a:schemeClr val="tx2"/>
                                      </a:solidFill>
                                      <a:latin typeface="Cambria Math"/>
                                    </a:rPr>
                                    <m:t>2</m:t>
                                  </m:r>
                                </m:sup>
                              </m:sSubSup>
                              <m:r>
                                <a:rPr lang="de-DE" sz="1400" i="1">
                                  <a:latin typeface="Cambria Math"/>
                                </a:rPr>
                                <m:t>)</m:t>
                              </m:r>
                            </m:e>
                          </m:rad>
                        </m:den>
                      </m:f>
                    </m:oMath>
                  </m:oMathPara>
                </a14:m>
                <a:endParaRPr lang="de-DE" sz="1400" dirty="0">
                  <a:solidFill>
                    <a:schemeClr val="tx1"/>
                  </a:solidFill>
                </a:endParaRPr>
              </a:p>
              <a:p>
                <a:pPr algn="ctr">
                  <a:defRPr/>
                </a:pPr>
                <a:endParaRPr lang="de-DE" sz="1400" dirty="0">
                  <a:solidFill>
                    <a:schemeClr val="tx1"/>
                  </a:solidFill>
                </a:endParaRPr>
              </a:p>
              <a:p>
                <a:pPr algn="ctr">
                  <a:defRPr/>
                </a:pPr>
                <a14:m>
                  <m:oMathPara xmlns:m="http://schemas.openxmlformats.org/officeDocument/2006/math">
                    <m:oMathParaPr>
                      <m:jc m:val="centerGroup"/>
                    </m:oMathParaPr>
                    <m:oMath xmlns:m="http://schemas.openxmlformats.org/officeDocument/2006/math">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𝑟</m:t>
                          </m:r>
                        </m:e>
                        <m:sub>
                          <m:r>
                            <a:rPr lang="de-DE" sz="1400" b="0" i="1">
                              <a:solidFill>
                                <a:schemeClr val="tx1"/>
                              </a:solidFill>
                              <a:latin typeface="Cambria Math"/>
                            </a:rPr>
                            <m:t>𝐸</m:t>
                          </m:r>
                        </m:sub>
                      </m:sSub>
                      <m:r>
                        <a:rPr lang="de-DE" sz="1400" b="0" i="1">
                          <a:solidFill>
                            <a:schemeClr val="tx1"/>
                          </a:solidFill>
                          <a:latin typeface="Cambria Math"/>
                        </a:rPr>
                        <m:t>=</m:t>
                      </m:r>
                      <m:f>
                        <m:fPr>
                          <m:ctrlPr>
                            <a:rPr lang="de-DE" sz="1400" b="0" i="1">
                              <a:solidFill>
                                <a:schemeClr val="tx1"/>
                              </a:solidFill>
                              <a:latin typeface="Cambria Math" panose="02040503050406030204" pitchFamily="18" charset="0"/>
                              <a:ea typeface="Cambria Math"/>
                              <a:cs typeface="Cambria Math"/>
                            </a:rPr>
                          </m:ctrlPr>
                        </m:fPr>
                        <m:num>
                          <m:sSub>
                            <m:sSubPr>
                              <m:ctrlPr>
                                <a:rPr lang="de-DE" sz="1400" i="1">
                                  <a:solidFill>
                                    <a:schemeClr val="tx1"/>
                                  </a:solidFill>
                                  <a:latin typeface="Cambria Math" panose="02040503050406030204" pitchFamily="18" charset="0"/>
                                  <a:ea typeface="Cambria Math"/>
                                  <a:cs typeface="Cambria Math"/>
                                </a:rPr>
                              </m:ctrlPr>
                            </m:sSubPr>
                            <m:e>
                              <m:r>
                                <a:rPr lang="de-DE" sz="1400" i="1">
                                  <a:solidFill>
                                    <a:schemeClr val="tx1"/>
                                  </a:solidFill>
                                  <a:latin typeface="Cambria Math"/>
                                </a:rPr>
                                <m:t>𝐶𝑜𝑣</m:t>
                              </m:r>
                            </m:e>
                            <m:sub>
                              <m:r>
                                <a:rPr lang="de-DE" sz="1400" b="0" i="1">
                                  <a:solidFill>
                                    <a:schemeClr val="tx1"/>
                                  </a:solidFill>
                                  <a:latin typeface="Cambria Math"/>
                                </a:rPr>
                                <m:t>𝐸</m:t>
                              </m:r>
                            </m:sub>
                          </m:sSub>
                          <m:d>
                            <m:dPr>
                              <m:ctrlPr>
                                <a:rPr lang="de-DE" sz="1400" i="1">
                                  <a:solidFill>
                                    <a:schemeClr val="tx1"/>
                                  </a:solidFill>
                                  <a:latin typeface="Cambria Math" panose="02040503050406030204" pitchFamily="18" charset="0"/>
                                  <a:ea typeface="Cambria Math"/>
                                  <a:cs typeface="Cambria Math"/>
                                </a:rPr>
                              </m:ctrlPr>
                            </m:dPr>
                            <m:e>
                              <m:r>
                                <a:rPr lang="de-DE" sz="1400" i="1">
                                  <a:solidFill>
                                    <a:schemeClr val="tx1"/>
                                  </a:solidFill>
                                  <a:latin typeface="Cambria Math"/>
                                </a:rPr>
                                <m:t>𝑋</m:t>
                              </m:r>
                              <m:r>
                                <a:rPr lang="de-DE" sz="1400" i="1">
                                  <a:solidFill>
                                    <a:schemeClr val="tx1"/>
                                  </a:solidFill>
                                  <a:latin typeface="Cambria Math"/>
                                </a:rPr>
                                <m:t>,</m:t>
                              </m:r>
                              <m:r>
                                <a:rPr lang="de-DE" sz="1400" i="1">
                                  <a:solidFill>
                                    <a:schemeClr val="tx1"/>
                                  </a:solidFill>
                                  <a:latin typeface="Cambria Math"/>
                                </a:rPr>
                                <m:t>𝑌</m:t>
                              </m:r>
                            </m:e>
                          </m:d>
                        </m:num>
                        <m:den>
                          <m:rad>
                            <m:radPr>
                              <m:degHide m:val="on"/>
                              <m:ctrlPr>
                                <a:rPr lang="de-DE" sz="1400" b="0" i="1">
                                  <a:solidFill>
                                    <a:schemeClr val="tx1"/>
                                  </a:solidFill>
                                  <a:latin typeface="Cambria Math" panose="02040503050406030204" pitchFamily="18" charset="0"/>
                                  <a:ea typeface="Cambria Math"/>
                                  <a:cs typeface="Cambria Math"/>
                                </a:rPr>
                              </m:ctrlPr>
                            </m:radPr>
                            <m:deg/>
                            <m:e>
                              <m:sSub>
                                <m:sSubPr>
                                  <m:ctrlPr>
                                    <a:rPr lang="de-DE" sz="1400" i="1">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𝑋</m:t>
                                      </m:r>
                                    </m:e>
                                  </m:d>
                                </m:e>
                                <m:sub>
                                  <m:r>
                                    <a:rPr lang="de-DE" sz="1400" b="0" i="1">
                                      <a:latin typeface="Cambria Math"/>
                                    </a:rPr>
                                    <m:t>𝐸</m:t>
                                  </m:r>
                                </m:sub>
                              </m:sSub>
                              <m:r>
                                <a:rPr lang="de-DE" sz="1400" i="1">
                                  <a:latin typeface="Cambria Math"/>
                                </a:rPr>
                                <m:t>∗</m:t>
                              </m:r>
                              <m:sSub>
                                <m:sSubPr>
                                  <m:ctrlPr>
                                    <a:rPr lang="de-DE" sz="1400" i="1">
                                      <a:latin typeface="Cambria Math" panose="02040503050406030204" pitchFamily="18" charset="0"/>
                                      <a:ea typeface="Cambria Math"/>
                                      <a:cs typeface="Cambria Math"/>
                                    </a:rPr>
                                  </m:ctrlPr>
                                </m:sSubPr>
                                <m:e>
                                  <m:r>
                                    <a:rPr lang="de-DE" sz="1400" i="1">
                                      <a:latin typeface="Cambria Math"/>
                                    </a:rPr>
                                    <m:t>𝑉𝑎𝑟</m:t>
                                  </m:r>
                                  <m:d>
                                    <m:dPr>
                                      <m:ctrlPr>
                                        <a:rPr lang="de-DE" sz="1400" i="1">
                                          <a:latin typeface="Cambria Math" panose="02040503050406030204" pitchFamily="18" charset="0"/>
                                          <a:ea typeface="Cambria Math"/>
                                          <a:cs typeface="Cambria Math"/>
                                        </a:rPr>
                                      </m:ctrlPr>
                                    </m:dPr>
                                    <m:e>
                                      <m:r>
                                        <a:rPr lang="de-DE" sz="1400" i="1">
                                          <a:latin typeface="Cambria Math"/>
                                        </a:rPr>
                                        <m:t>𝑌</m:t>
                                      </m:r>
                                    </m:e>
                                  </m:d>
                                </m:e>
                                <m:sub>
                                  <m:r>
                                    <a:rPr lang="de-DE" sz="1400" b="0" i="1">
                                      <a:latin typeface="Cambria Math"/>
                                    </a:rPr>
                                    <m:t>𝐸</m:t>
                                  </m:r>
                                </m:sub>
                              </m:sSub>
                            </m:e>
                          </m:rad>
                        </m:den>
                      </m:f>
                      <m:r>
                        <a:rPr lang="de-DE" sz="1400" b="0" i="1">
                          <a:solidFill>
                            <a:schemeClr val="tx1"/>
                          </a:solidFill>
                          <a:latin typeface="Cambria Math"/>
                        </a:rPr>
                        <m:t>=</m:t>
                      </m:r>
                      <m:f>
                        <m:fPr>
                          <m:ctrlPr>
                            <a:rPr lang="de-DE" sz="1400" i="1">
                              <a:latin typeface="Cambria Math" panose="02040503050406030204" pitchFamily="18" charset="0"/>
                              <a:ea typeface="Cambria Math"/>
                              <a:cs typeface="Cambria Math"/>
                            </a:rPr>
                          </m:ctrlPr>
                        </m:fPr>
                        <m:num>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Sub>
                          <m:sSub>
                            <m:sSubPr>
                              <m:ctrlPr>
                                <a:rPr lang="de-DE" sz="1400" i="1">
                                  <a:solidFill>
                                    <a:schemeClr val="accent3">
                                      <a:lumMod val="50000"/>
                                    </a:schemeClr>
                                  </a:solidFill>
                                  <a:latin typeface="Cambria Math" panose="02040503050406030204" pitchFamily="18" charset="0"/>
                                  <a:ea typeface="Cambria Math"/>
                                  <a:cs typeface="Cambria Math"/>
                                </a:rPr>
                              </m:ctrlPr>
                            </m:sSub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21</m:t>
                              </m:r>
                            </m:sub>
                          </m:sSub>
                        </m:num>
                        <m:den>
                          <m:rad>
                            <m:radPr>
                              <m:degHide m:val="on"/>
                              <m:ctrlPr>
                                <a:rPr lang="de-DE" sz="1400" i="1">
                                  <a:latin typeface="Cambria Math" panose="02040503050406030204" pitchFamily="18" charset="0"/>
                                  <a:ea typeface="Cambria Math"/>
                                  <a:cs typeface="Cambria Math"/>
                                </a:rPr>
                              </m:ctrlPr>
                            </m:radPr>
                            <m:deg/>
                            <m:e>
                              <m:r>
                                <a:rPr lang="de-DE" sz="1400" i="1">
                                  <a:latin typeface="Cambria Math"/>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11</m:t>
                                  </m:r>
                                </m:sub>
                                <m:sup>
                                  <m:r>
                                    <a:rPr lang="de-DE" sz="1400" i="1">
                                      <a:solidFill>
                                        <a:schemeClr val="accent3">
                                          <a:lumMod val="50000"/>
                                        </a:schemeClr>
                                      </a:solidFill>
                                      <a:latin typeface="Cambria Math"/>
                                    </a:rPr>
                                    <m:t>2</m:t>
                                  </m:r>
                                </m:sup>
                              </m:sSubSup>
                              <m:r>
                                <a:rPr lang="de-DE" sz="1400" i="1">
                                  <a:latin typeface="Cambria Math"/>
                                </a:rPr>
                                <m:t>)∗(</m:t>
                              </m:r>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21</m:t>
                                  </m:r>
                                </m:sub>
                                <m:sup>
                                  <m:r>
                                    <a:rPr lang="de-DE" sz="1400" i="1">
                                      <a:solidFill>
                                        <a:schemeClr val="accent3">
                                          <a:lumMod val="50000"/>
                                        </a:schemeClr>
                                      </a:solidFill>
                                      <a:latin typeface="Cambria Math"/>
                                    </a:rPr>
                                    <m:t>2</m:t>
                                  </m:r>
                                </m:sup>
                              </m:sSubSup>
                              <m:r>
                                <m:rPr>
                                  <m:nor/>
                                </m:rPr>
                                <a:rPr lang="de-DE" sz="1400">
                                  <a:solidFill>
                                    <a:schemeClr val="accent3">
                                      <a:lumMod val="50000"/>
                                    </a:schemeClr>
                                  </a:solidFill>
                                </a:rPr>
                                <m:t>+</m:t>
                              </m:r>
                              <m:sSubSup>
                                <m:sSubSupPr>
                                  <m:ctrlPr>
                                    <a:rPr lang="de-DE" sz="1400" i="1">
                                      <a:solidFill>
                                        <a:schemeClr val="accent3">
                                          <a:lumMod val="50000"/>
                                        </a:schemeClr>
                                      </a:solidFill>
                                      <a:latin typeface="Cambria Math" panose="02040503050406030204" pitchFamily="18" charset="0"/>
                                      <a:ea typeface="Cambria Math"/>
                                      <a:cs typeface="Cambria Math"/>
                                    </a:rPr>
                                  </m:ctrlPr>
                                </m:sSubSupPr>
                                <m:e>
                                  <m:r>
                                    <a:rPr lang="de-DE" sz="1400" i="1">
                                      <a:solidFill>
                                        <a:schemeClr val="accent3">
                                          <a:lumMod val="50000"/>
                                        </a:schemeClr>
                                      </a:solidFill>
                                      <a:latin typeface="Cambria Math"/>
                                    </a:rPr>
                                    <m:t>𝑒</m:t>
                                  </m:r>
                                </m:e>
                                <m:sub>
                                  <m:r>
                                    <a:rPr lang="de-DE" sz="1400" i="1">
                                      <a:solidFill>
                                        <a:schemeClr val="accent3">
                                          <a:lumMod val="50000"/>
                                        </a:schemeClr>
                                      </a:solidFill>
                                      <a:latin typeface="Cambria Math"/>
                                    </a:rPr>
                                    <m:t>22</m:t>
                                  </m:r>
                                </m:sub>
                                <m:sup>
                                  <m:r>
                                    <a:rPr lang="de-DE" sz="1400" i="1">
                                      <a:solidFill>
                                        <a:schemeClr val="accent3">
                                          <a:lumMod val="50000"/>
                                        </a:schemeClr>
                                      </a:solidFill>
                                      <a:latin typeface="Cambria Math"/>
                                    </a:rPr>
                                    <m:t>2</m:t>
                                  </m:r>
                                </m:sup>
                              </m:sSubSup>
                              <m:r>
                                <a:rPr lang="de-DE" sz="1400" i="1">
                                  <a:latin typeface="Cambria Math"/>
                                </a:rPr>
                                <m:t>)</m:t>
                              </m:r>
                            </m:e>
                          </m:rad>
                        </m:den>
                      </m:f>
                    </m:oMath>
                  </m:oMathPara>
                </a14:m>
                <a:endParaRPr lang="de-DE" sz="1400" dirty="0"/>
              </a:p>
              <a:p>
                <a:pPr algn="ctr">
                  <a:defRPr/>
                </a:pPr>
                <a:endParaRPr lang="de-DE" sz="1400" dirty="0"/>
              </a:p>
              <a:p>
                <a:pPr algn="ctr">
                  <a:defRPr/>
                </a:pPr>
                <a:endParaRPr lang="de-DE" sz="1400" dirty="0"/>
              </a:p>
            </p:txBody>
          </p:sp>
        </mc:Choice>
        <mc:Fallback xmlns="">
          <p:sp>
            <p:nvSpPr>
              <p:cNvPr id="5" name="Textfeld 4"/>
              <p:cNvSpPr txBox="1">
                <a:spLocks noRot="1" noChangeAspect="1" noMove="1" noResize="1" noEditPoints="1" noAdjustHandles="1" noChangeArrowheads="1" noChangeShapeType="1" noTextEdit="1"/>
              </p:cNvSpPr>
              <p:nvPr/>
            </p:nvSpPr>
            <p:spPr bwMode="auto">
              <a:xfrm>
                <a:off x="416496" y="762965"/>
                <a:ext cx="8829384" cy="4711803"/>
              </a:xfrm>
              <a:prstGeom prst="rect">
                <a:avLst/>
              </a:prstGeom>
              <a:blipFill>
                <a:blip r:embed="rId2"/>
                <a:stretch>
                  <a:fillRect l="-207"/>
                </a:stretch>
              </a:blipFill>
            </p:spPr>
            <p:txBody>
              <a:bodyPr/>
              <a:lstStyle/>
              <a:p>
                <a:r>
                  <a:rPr lang="de-DE">
                    <a:noFill/>
                  </a:rPr>
                  <a:t> </a:t>
                </a:r>
              </a:p>
            </p:txBody>
          </p:sp>
        </mc:Fallback>
      </mc:AlternateContent>
      <p:sp>
        <p:nvSpPr>
          <p:cNvPr id="289104498"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dirty="0">
                <a:solidFill>
                  <a:schemeClr val="tx1"/>
                </a:solidFill>
                <a:latin typeface="Calibri"/>
                <a:ea typeface="Arial"/>
                <a:cs typeface="Arial"/>
              </a:rPr>
              <a:t>The bivariate </a:t>
            </a:r>
            <a:r>
              <a:rPr lang="de-DE" sz="3800" b="0" i="0" u="none" strike="noStrike" cap="none" spc="0" dirty="0" err="1">
                <a:solidFill>
                  <a:schemeClr val="tx1"/>
                </a:solidFill>
                <a:latin typeface="Calibri"/>
                <a:ea typeface="Arial"/>
                <a:cs typeface="Arial"/>
              </a:rPr>
              <a:t>twin</a:t>
            </a:r>
            <a:r>
              <a:rPr lang="de-DE" sz="3800" b="0" i="0" u="none" strike="noStrike" cap="none" spc="0" dirty="0">
                <a:solidFill>
                  <a:schemeClr val="tx1"/>
                </a:solidFill>
                <a:latin typeface="Calibri"/>
                <a:ea typeface="Arial"/>
                <a:cs typeface="Arial"/>
              </a:rPr>
              <a:t> </a:t>
            </a:r>
            <a:r>
              <a:rPr lang="de-DE" sz="3800" b="0" i="0" u="none" strike="noStrike" cap="none" spc="0" dirty="0" err="1">
                <a:solidFill>
                  <a:schemeClr val="tx1"/>
                </a:solidFill>
                <a:latin typeface="Calibri"/>
                <a:ea typeface="Arial"/>
                <a:cs typeface="Arial"/>
              </a:rPr>
              <a:t>model</a:t>
            </a:r>
            <a:endParaRPr dirty="0"/>
          </a:p>
        </p:txBody>
      </p:sp>
      <mc:AlternateContent xmlns:mc="http://schemas.openxmlformats.org/markup-compatibility/2006" xmlns:a14="http://schemas.microsoft.com/office/drawing/2010/main">
        <mc:Choice Requires="a14">
          <p:sp>
            <p:nvSpPr>
              <p:cNvPr id="5" name="Inhaltsplatzhalter 2"/>
              <p:cNvSpPr>
                <a:spLocks noGrp="1"/>
              </p:cNvSpPr>
              <p:nvPr>
                <p:ph idx="1"/>
              </p:nvPr>
            </p:nvSpPr>
            <p:spPr bwMode="auto">
              <a:xfrm>
                <a:off x="409764" y="4757398"/>
                <a:ext cx="9153349" cy="1587096"/>
              </a:xfrm>
            </p:spPr>
            <p:txBody>
              <a:bodyPr vertOverflow="overflow" horzOverflow="clip" vert="horz" wrap="square" lIns="91440" tIns="45720" rIns="91440" bIns="45720" numCol="1" spcCol="0" rtlCol="0" fromWordArt="0" anchor="t" anchorCtr="0" forceAA="0" compatLnSpc="0">
                <a:normAutofit fontScale="25000" lnSpcReduction="20000"/>
              </a:bodyPr>
              <a:lstStyle/>
              <a:p>
                <a:pPr marL="0" indent="0">
                  <a:lnSpc>
                    <a:spcPct val="114999"/>
                  </a:lnSpc>
                  <a:buNone/>
                  <a:defRPr/>
                </a:pPr>
                <a:r>
                  <a:rPr lang="de-DE" sz="7200" b="1" dirty="0"/>
                  <a:t>The bivariate ACE </a:t>
                </a:r>
                <a:r>
                  <a:rPr lang="de-DE" sz="7200" b="1" dirty="0" err="1"/>
                  <a:t>model</a:t>
                </a:r>
                <a:r>
                  <a:rPr lang="de-DE" sz="7200" b="1" dirty="0"/>
                  <a:t> </a:t>
                </a:r>
                <a:r>
                  <a:rPr lang="de-DE" sz="7200" b="1" dirty="0" err="1"/>
                  <a:t>with</a:t>
                </a:r>
                <a:r>
                  <a:rPr lang="de-DE" sz="7200" b="1" dirty="0"/>
                  <a:t> </a:t>
                </a:r>
                <a:r>
                  <a:rPr lang="de-DE" sz="7200" b="1" dirty="0" err="1"/>
                  <a:t>the</a:t>
                </a:r>
                <a:r>
                  <a:rPr lang="de-DE" sz="7200" b="1" dirty="0"/>
                  <a:t> </a:t>
                </a:r>
                <a:r>
                  <a:rPr lang="de-DE" sz="7200" b="1" dirty="0" err="1"/>
                  <a:t>Cholesky</a:t>
                </a:r>
                <a:r>
                  <a:rPr lang="de-DE" sz="7200" b="1" dirty="0"/>
                  <a:t> </a:t>
                </a:r>
                <a:r>
                  <a:rPr lang="de-DE" sz="7200" b="1" dirty="0" err="1"/>
                  <a:t>parametrization</a:t>
                </a:r>
                <a:r>
                  <a:rPr lang="de-DE" sz="7200" b="1" dirty="0"/>
                  <a:t> (</a:t>
                </a:r>
                <a:r>
                  <a:rPr lang="de-DE" sz="7200" b="1" dirty="0" err="1"/>
                  <a:t>see</a:t>
                </a:r>
                <a:r>
                  <a:rPr lang="de-DE" sz="7200" b="1" dirty="0"/>
                  <a:t> </a:t>
                </a:r>
                <a:r>
                  <a:rPr lang="de-DE" sz="7200" b="1" dirty="0" err="1"/>
                  <a:t>Loehlin</a:t>
                </a:r>
                <a:r>
                  <a:rPr lang="de-DE" sz="7200" b="1" dirty="0"/>
                  <a:t>, 1996)</a:t>
                </a:r>
              </a:p>
              <a:p>
                <a:pPr marL="0" indent="0">
                  <a:lnSpc>
                    <a:spcPct val="114999"/>
                  </a:lnSpc>
                  <a:buNone/>
                  <a:defRPr/>
                </a:pPr>
                <a:r>
                  <a:rPr lang="de-DE" sz="7200" dirty="0"/>
                  <a:t>The </a:t>
                </a:r>
                <a:r>
                  <a:rPr lang="de-DE" sz="7200" dirty="0" err="1"/>
                  <a:t>variance</a:t>
                </a:r>
                <a:r>
                  <a:rPr lang="de-DE" sz="7200" dirty="0"/>
                  <a:t> </a:t>
                </a:r>
                <a:r>
                  <a:rPr lang="de-DE" sz="7200" dirty="0" err="1"/>
                  <a:t>of</a:t>
                </a:r>
                <a:r>
                  <a:rPr lang="de-DE" sz="7200" dirty="0"/>
                  <a:t> </a:t>
                </a:r>
                <a:r>
                  <a:rPr lang="de-DE" sz="7200" dirty="0" err="1"/>
                  <a:t>the</a:t>
                </a:r>
                <a:r>
                  <a:rPr lang="de-DE" sz="7200" dirty="0"/>
                  <a:t> </a:t>
                </a:r>
                <a:r>
                  <a:rPr lang="de-DE" sz="7200" dirty="0" err="1"/>
                  <a:t>outcome</a:t>
                </a:r>
                <a:r>
                  <a:rPr lang="de-DE" sz="7200" dirty="0"/>
                  <a:t> Y </a:t>
                </a:r>
                <a:r>
                  <a:rPr lang="de-DE" sz="7200" dirty="0" err="1"/>
                  <a:t>is</a:t>
                </a:r>
                <a:r>
                  <a:rPr lang="de-DE" sz="7200" dirty="0"/>
                  <a:t> </a:t>
                </a:r>
                <a:r>
                  <a:rPr lang="de-DE" sz="7200" dirty="0" err="1"/>
                  <a:t>decomposed</a:t>
                </a:r>
                <a:r>
                  <a:rPr lang="de-DE" sz="7200" dirty="0"/>
                  <a:t> </a:t>
                </a:r>
                <a:r>
                  <a:rPr lang="de-DE" sz="7200" dirty="0" err="1"/>
                  <a:t>into</a:t>
                </a:r>
                <a:r>
                  <a:rPr lang="de-DE" sz="7200" dirty="0"/>
                  <a:t> </a:t>
                </a:r>
                <a:r>
                  <a:rPr lang="de-DE" sz="7200" dirty="0" err="1"/>
                  <a:t>two</a:t>
                </a:r>
                <a:r>
                  <a:rPr lang="de-DE" sz="7200" dirty="0"/>
                  <a:t> </a:t>
                </a:r>
                <a:r>
                  <a:rPr lang="de-DE" sz="7200" dirty="0" err="1"/>
                  <a:t>parts</a:t>
                </a:r>
                <a:r>
                  <a:rPr lang="de-DE" sz="7200" dirty="0"/>
                  <a:t>:</a:t>
                </a:r>
                <a:endParaRPr sz="7200" dirty="0"/>
              </a:p>
              <a:p>
                <a:pPr marL="514350" indent="-514350">
                  <a:lnSpc>
                    <a:spcPct val="114999"/>
                  </a:lnSpc>
                  <a:buAutoNum type="arabicParenR"/>
                  <a:defRPr/>
                </a:pPr>
                <a:r>
                  <a:rPr lang="de-DE" sz="7200" dirty="0"/>
                  <a:t>ACE </a:t>
                </a:r>
                <a:r>
                  <a:rPr lang="de-DE" sz="7200" dirty="0" err="1"/>
                  <a:t>components</a:t>
                </a:r>
                <a:r>
                  <a:rPr lang="de-DE" sz="7200" dirty="0"/>
                  <a:t> </a:t>
                </a:r>
                <a:r>
                  <a:rPr lang="de-DE" sz="7200" dirty="0" err="1"/>
                  <a:t>shared</a:t>
                </a:r>
                <a:r>
                  <a:rPr lang="de-DE" sz="7200" dirty="0"/>
                  <a:t> </a:t>
                </a:r>
                <a:r>
                  <a:rPr lang="de-DE" sz="7200" dirty="0" err="1"/>
                  <a:t>with</a:t>
                </a:r>
                <a:r>
                  <a:rPr lang="de-DE" sz="7200" dirty="0"/>
                  <a:t> </a:t>
                </a:r>
                <a:r>
                  <a:rPr lang="de-DE" sz="7200" dirty="0" err="1"/>
                  <a:t>the</a:t>
                </a:r>
                <a:r>
                  <a:rPr lang="de-DE" sz="7200" dirty="0"/>
                  <a:t> </a:t>
                </a:r>
                <a:r>
                  <a:rPr lang="de-DE" sz="7200" dirty="0" err="1"/>
                  <a:t>predictor</a:t>
                </a:r>
                <a:r>
                  <a:rPr lang="de-DE" sz="7200" dirty="0"/>
                  <a:t> X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rPr>
                          <m:t>1</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rPr>
                          <m:t>1</m:t>
                        </m:r>
                      </m:sub>
                    </m:sSub>
                  </m:oMath>
                </a14:m>
                <a:r>
                  <a:rPr lang="de-DE" sz="7200" dirty="0"/>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rPr>
                          <m:t>1</m:t>
                        </m:r>
                      </m:sub>
                    </m:sSub>
                  </m:oMath>
                </a14:m>
                <a:r>
                  <a:rPr lang="de-DE" sz="7200" dirty="0"/>
                  <a:t>)</a:t>
                </a:r>
                <a:endParaRPr sz="7200" dirty="0"/>
              </a:p>
              <a:p>
                <a:pPr marL="514350" indent="-514350">
                  <a:lnSpc>
                    <a:spcPct val="114999"/>
                  </a:lnSpc>
                  <a:buFont typeface="Arial"/>
                  <a:buAutoNum type="arabicParenR"/>
                  <a:defRPr/>
                </a:pPr>
                <a:r>
                  <a:rPr lang="de-DE" sz="7200" dirty="0"/>
                  <a:t>ACE </a:t>
                </a:r>
                <a:r>
                  <a:rPr lang="de-DE" sz="7200" dirty="0" err="1"/>
                  <a:t>components</a:t>
                </a:r>
                <a:r>
                  <a:rPr lang="de-DE" sz="7200" dirty="0"/>
                  <a:t> </a:t>
                </a:r>
                <a:r>
                  <a:rPr lang="de-DE" sz="7200" dirty="0" err="1"/>
                  <a:t>independent</a:t>
                </a:r>
                <a:r>
                  <a:rPr lang="de-DE" sz="7200" dirty="0"/>
                  <a:t> </a:t>
                </a:r>
                <a:r>
                  <a:rPr lang="de-DE" sz="7200" dirty="0" err="1"/>
                  <a:t>of</a:t>
                </a:r>
                <a:r>
                  <a:rPr lang="de-DE" sz="7200" dirty="0"/>
                  <a:t> </a:t>
                </a:r>
                <a:r>
                  <a:rPr lang="de-DE" sz="7200" dirty="0" err="1"/>
                  <a:t>the</a:t>
                </a:r>
                <a:r>
                  <a:rPr lang="de-DE" sz="7200" dirty="0"/>
                  <a:t> </a:t>
                </a:r>
                <a:r>
                  <a:rPr lang="de-DE" sz="7200" dirty="0" err="1"/>
                  <a:t>predictor</a:t>
                </a:r>
                <a:r>
                  <a:rPr lang="de-DE" sz="7200" dirty="0"/>
                  <a:t> and </a:t>
                </a:r>
                <a:r>
                  <a:rPr lang="de-DE" sz="7200" dirty="0" err="1"/>
                  <a:t>unique</a:t>
                </a:r>
                <a:r>
                  <a:rPr lang="de-DE" sz="7200" dirty="0"/>
                  <a:t> </a:t>
                </a:r>
                <a:r>
                  <a:rPr lang="de-DE" sz="7200" dirty="0" err="1"/>
                  <a:t>to</a:t>
                </a:r>
                <a:r>
                  <a:rPr lang="de-DE" sz="7200" dirty="0"/>
                  <a:t> </a:t>
                </a:r>
                <a:r>
                  <a:rPr lang="de-DE" sz="7200" dirty="0" err="1"/>
                  <a:t>the</a:t>
                </a:r>
                <a:r>
                  <a:rPr lang="de-DE" sz="7200" dirty="0"/>
                  <a:t> </a:t>
                </a:r>
                <a:r>
                  <a:rPr lang="de-DE" sz="7200" dirty="0" err="1"/>
                  <a:t>outcome</a:t>
                </a:r>
                <a:r>
                  <a:rPr lang="de-DE" sz="7200" dirty="0"/>
                  <a:t> Y</a:t>
                </a:r>
                <a:r>
                  <a:rPr lang="de-DE" sz="7200" b="0" i="0" u="none" strike="noStrike" cap="none" spc="0" dirty="0">
                    <a:solidFill>
                      <a:schemeClr val="tx1"/>
                    </a:solidFill>
                    <a:latin typeface="+mn-lt"/>
                    <a:ea typeface="+mn-ea"/>
                    <a:cs typeface="+mn-cs"/>
                  </a:rPr>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ea typeface="Cambria Math"/>
                            <a:cs typeface="Cambria Math"/>
                          </a:rPr>
                          <m:t>2</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ea typeface="Cambria Math"/>
                            <a:cs typeface="Cambria Math"/>
                          </a:rPr>
                          <m:t>2</m:t>
                        </m:r>
                      </m:sub>
                    </m:sSub>
                  </m:oMath>
                </a14:m>
                <a:r>
                  <a:rPr lang="de-DE" sz="7200" b="0" i="0" u="none" strike="noStrike" cap="none" spc="0" dirty="0">
                    <a:solidFill>
                      <a:schemeClr val="tx1"/>
                    </a:solidFill>
                    <a:latin typeface="+mn-lt"/>
                    <a:ea typeface="+mn-ea"/>
                    <a:cs typeface="+mn-cs"/>
                  </a:rPr>
                  <a:t>, </a:t>
                </a:r>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ea typeface="Cambria Math"/>
                            <a:cs typeface="Cambria Math"/>
                          </a:rPr>
                          <m:t>2</m:t>
                        </m:r>
                      </m:sub>
                    </m:sSub>
                  </m:oMath>
                </a14:m>
                <a:r>
                  <a:rPr lang="de-DE" sz="7200" b="0" i="0" u="none" strike="noStrike" cap="none" spc="0" dirty="0">
                    <a:solidFill>
                      <a:schemeClr val="tx1"/>
                    </a:solidFill>
                    <a:latin typeface="+mn-lt"/>
                    <a:ea typeface="+mn-ea"/>
                    <a:cs typeface="+mn-cs"/>
                  </a:rPr>
                  <a:t>)</a:t>
                </a:r>
                <a:endParaRPr sz="7200" dirty="0"/>
              </a:p>
              <a:p>
                <a:pPr marL="514350" indent="-514350">
                  <a:lnSpc>
                    <a:spcPct val="114999"/>
                  </a:lnSpc>
                  <a:buAutoNum type="arabicParenR"/>
                  <a:defRPr/>
                </a:pPr>
                <a:endParaRPr sz="8000" dirty="0"/>
              </a:p>
              <a:p>
                <a:pPr marL="0" indent="0">
                  <a:buNone/>
                  <a:defRPr/>
                </a:pPr>
                <a:endParaRPr sz="8000" dirty="0"/>
              </a:p>
              <a:p>
                <a:pPr marL="0" indent="0">
                  <a:buNone/>
                  <a:defRPr/>
                </a:pPr>
                <a:endParaRPr lang="de-DE" dirty="0"/>
              </a:p>
              <a:p>
                <a:pPr marL="0" indent="0">
                  <a:buNone/>
                  <a:defRPr/>
                </a:pPr>
                <a:endParaRPr lang="de-DE" dirty="0"/>
              </a:p>
            </p:txBody>
          </p:sp>
        </mc:Choice>
        <mc:Fallback xmlns="">
          <p:sp>
            <p:nvSpPr>
              <p:cNvPr id="5" name="Inhaltsplatzhalter 2"/>
              <p:cNvSpPr>
                <a:spLocks noGrp="1" noRot="1" noChangeAspect="1" noMove="1" noResize="1" noEditPoints="1" noAdjustHandles="1" noChangeArrowheads="1" noChangeShapeType="1" noTextEdit="1"/>
              </p:cNvSpPr>
              <p:nvPr>
                <p:ph idx="1"/>
              </p:nvPr>
            </p:nvSpPr>
            <p:spPr bwMode="auto">
              <a:xfrm>
                <a:off x="409764" y="4757398"/>
                <a:ext cx="9153349" cy="1587096"/>
              </a:xfrm>
              <a:blipFill>
                <a:blip r:embed="rId2"/>
                <a:stretch>
                  <a:fillRect t="-2682"/>
                </a:stretch>
              </a:blipFill>
            </p:spPr>
            <p:txBody>
              <a:bodyPr/>
              <a:lstStyle/>
              <a:p>
                <a:r>
                  <a:rPr lang="de-DE">
                    <a:noFill/>
                  </a:rPr>
                  <a:t> </a:t>
                </a:r>
              </a:p>
            </p:txBody>
          </p:sp>
        </mc:Fallback>
      </mc:AlternateContent>
      <p:sp>
        <p:nvSpPr>
          <p:cNvPr id="6" name="Foliennummernplatzhalter 4"/>
          <p:cNvSpPr>
            <a:spLocks noGrp="1"/>
          </p:cNvSpPr>
          <p:nvPr>
            <p:ph type="sldNum" sz="quarter" idx="12"/>
          </p:nvPr>
        </p:nvSpPr>
        <p:spPr bwMode="auto"/>
        <p:txBody>
          <a:bodyPr/>
          <a:lstStyle/>
          <a:p>
            <a:pPr>
              <a:defRPr/>
            </a:pPr>
            <a:fld id="{F26D89EF-3C3A-4E06-893E-1B74ABA00C59}" type="slidenum">
              <a:rPr lang="de-DE"/>
              <a:t>4</a:t>
            </a:fld>
            <a:endParaRPr lang="de-DE"/>
          </a:p>
        </p:txBody>
      </p:sp>
      <p:grpSp>
        <p:nvGrpSpPr>
          <p:cNvPr id="11" name="Group 4"/>
          <p:cNvGrpSpPr>
            <a:grpSpLocks noChangeAspect="1"/>
          </p:cNvGrpSpPr>
          <p:nvPr/>
        </p:nvGrpSpPr>
        <p:grpSpPr bwMode="auto">
          <a:xfrm>
            <a:off x="1396983" y="1062609"/>
            <a:ext cx="7056686" cy="3576777"/>
            <a:chOff x="0" y="0"/>
            <a:chExt cx="7056686" cy="3576777"/>
          </a:xfrm>
        </p:grpSpPr>
        <p:sp>
          <p:nvSpPr>
            <p:cNvPr id="12" name="AutoShape 3"/>
            <p:cNvSpPr>
              <a:spLocks noChangeAspect="1" noChangeArrowheads="1" noTextEdit="1"/>
            </p:cNvSpPr>
            <p:nvPr/>
          </p:nvSpPr>
          <p:spPr bwMode="auto">
            <a:xfrm>
              <a:off x="129590" y="0"/>
              <a:ext cx="6927094" cy="35723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3" name="Picture 5"/>
            <p:cNvPicPr>
              <a:picLocks noChangeAspect="1" noChangeArrowheads="1"/>
            </p:cNvPicPr>
            <p:nvPr/>
          </p:nvPicPr>
          <p:blipFill>
            <a:blip r:embed="rId3"/>
            <a:stretch/>
          </p:blipFill>
          <p:spPr bwMode="auto">
            <a:xfrm>
              <a:off x="0" y="0"/>
              <a:ext cx="6931535" cy="3576777"/>
            </a:xfrm>
            <a:prstGeom prst="rect">
              <a:avLst/>
            </a:prstGeom>
            <a:noFill/>
            <a:ln>
              <a:noFill/>
            </a:ln>
          </p:spPr>
        </p:pic>
      </p:grpSp>
      <p:sp>
        <p:nvSpPr>
          <p:cNvPr id="1087529233"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extLst>
      <p:ext uri="{BB962C8B-B14F-4D97-AF65-F5344CB8AC3E}">
        <p14:creationId xmlns:p14="http://schemas.microsoft.com/office/powerpoint/2010/main" val="332480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7559988"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marL="570251" indent="-570251">
              <a:buAutoNum type="arabicPeriod"/>
              <a:defRPr/>
            </a:pPr>
            <a:r>
              <a:rPr lang="de-DE" sz="3800" b="0" i="0" u="none" strike="noStrike" cap="none" spc="0">
                <a:solidFill>
                  <a:schemeClr val="tx1"/>
                </a:solidFill>
                <a:latin typeface="Calibri"/>
                <a:ea typeface="Arial"/>
                <a:cs typeface="Arial"/>
              </a:rPr>
              <a:t>Introduction to the bivariate twin model</a:t>
            </a:r>
            <a:endParaRPr sz="3800"/>
          </a:p>
        </p:txBody>
      </p:sp>
      <p:sp>
        <p:nvSpPr>
          <p:cNvPr id="142668200"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marL="0" indent="0">
              <a:buNone/>
              <a:defRPr/>
            </a:pPr>
            <a:r>
              <a:rPr lang="de-DE" sz="2800"/>
              <a:t>Why do we need bi-/multivariate ACE models?</a:t>
            </a:r>
          </a:p>
          <a:p>
            <a:pPr>
              <a:defRPr/>
            </a:pPr>
            <a:endParaRPr sz="2800"/>
          </a:p>
          <a:p>
            <a:pPr>
              <a:defRPr/>
            </a:pPr>
            <a:r>
              <a:rPr sz="2600"/>
              <a:t>Covariation between two (or more) traits is decomposed into genetic and environmental components in addition to trait specific variance decomoposition </a:t>
            </a:r>
          </a:p>
          <a:p>
            <a:pPr marL="0" indent="0">
              <a:buFont typeface="Arial"/>
              <a:buNone/>
              <a:defRPr/>
            </a:pPr>
            <a:endParaRPr sz="2200"/>
          </a:p>
          <a:p>
            <a:pPr lvl="1">
              <a:buFont typeface="Wingdings"/>
              <a:buChar char="Ø"/>
              <a:defRPr/>
            </a:pPr>
            <a:r>
              <a:rPr sz="2600"/>
              <a:t>How much of the phenotypic correlation between traits is accounted for by genetic and environmental factors?</a:t>
            </a:r>
            <a:endParaRPr sz="3600"/>
          </a:p>
          <a:p>
            <a:pPr>
              <a:defRPr/>
            </a:pPr>
            <a:endParaRPr sz="2600"/>
          </a:p>
          <a:p>
            <a:pPr>
              <a:defRPr/>
            </a:pPr>
            <a:r>
              <a:rPr sz="2600" i="1"/>
              <a:t>Bivariate heritability</a:t>
            </a:r>
            <a:r>
              <a:rPr sz="2600"/>
              <a:t> = proportion of covariance explained by genetic factors (de Vries et al. 2021)</a:t>
            </a:r>
          </a:p>
          <a:p>
            <a:pPr marL="0" indent="0">
              <a:buFont typeface="Arial"/>
              <a:buNone/>
              <a:defRPr/>
            </a:pPr>
            <a:endParaRPr sz="2200"/>
          </a:p>
        </p:txBody>
      </p:sp>
      <p:sp>
        <p:nvSpPr>
          <p:cNvPr id="839257672" name="Foliennummernplatzhalter 4"/>
          <p:cNvSpPr>
            <a:spLocks noGrp="1"/>
          </p:cNvSpPr>
          <p:nvPr>
            <p:ph type="sldNum" sz="quarter" idx="12"/>
          </p:nvPr>
        </p:nvSpPr>
        <p:spPr bwMode="auto"/>
        <p:txBody>
          <a:bodyPr/>
          <a:lstStyle/>
          <a:p>
            <a:pPr>
              <a:defRPr/>
            </a:pPr>
            <a:fld id="{834FB2BF-628D-7845-A320-93054E3D87DB}" type="slidenum">
              <a:rPr lang="de-DE"/>
              <a:t>5</a:t>
            </a:fld>
            <a:endParaRPr lang="de-DE"/>
          </a:p>
        </p:txBody>
      </p:sp>
      <p:sp>
        <p:nvSpPr>
          <p:cNvPr id="419776323"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2238166" name="Titel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marL="570251" indent="-570251">
              <a:buAutoNum type="arabicPeriod"/>
              <a:defRPr/>
            </a:pPr>
            <a:r>
              <a:rPr lang="de-DE" sz="3800" b="0" i="0" u="none" strike="noStrike" cap="none" spc="0">
                <a:solidFill>
                  <a:schemeClr val="tx1"/>
                </a:solidFill>
                <a:latin typeface="Calibri"/>
                <a:ea typeface="Arial"/>
                <a:cs typeface="Arial"/>
              </a:rPr>
              <a:t>Introduction to the bivariate twin model</a:t>
            </a:r>
            <a:endParaRPr sz="3800"/>
          </a:p>
        </p:txBody>
      </p:sp>
      <p:sp>
        <p:nvSpPr>
          <p:cNvPr id="2056983847" name="Inhaltsplatzhalter 2"/>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marL="0" indent="0">
              <a:buNone/>
              <a:defRPr/>
            </a:pPr>
            <a:r>
              <a:rPr lang="de-DE" sz="2500"/>
              <a:t>Hence, we can adress the following questions with a multivariate twin model:</a:t>
            </a:r>
            <a:endParaRPr sz="2500"/>
          </a:p>
          <a:p>
            <a:pPr marL="0" indent="0">
              <a:buNone/>
              <a:defRPr/>
            </a:pPr>
            <a:endParaRPr sz="2500"/>
          </a:p>
          <a:p>
            <a:pPr>
              <a:defRPr/>
            </a:pPr>
            <a:r>
              <a:rPr lang="de-DE" sz="2500"/>
              <a:t>Why do traits covary?  </a:t>
            </a:r>
            <a:endParaRPr sz="2500"/>
          </a:p>
          <a:p>
            <a:pPr lvl="1">
              <a:buFont typeface="Wingdings"/>
              <a:buChar char="Ø"/>
              <a:defRPr/>
            </a:pPr>
            <a:r>
              <a:rPr lang="de-DE" sz="2500"/>
              <a:t> Trait Covariation/ Bivariate Heritability ( = genetic factors explaining trait covariation)</a:t>
            </a:r>
            <a:endParaRPr sz="2500"/>
          </a:p>
          <a:p>
            <a:pPr>
              <a:defRPr/>
            </a:pPr>
            <a:endParaRPr sz="2500"/>
          </a:p>
          <a:p>
            <a:pPr>
              <a:defRPr/>
            </a:pPr>
            <a:r>
              <a:rPr lang="de-DE" sz="2500"/>
              <a:t>What factors account for/explain the heritability of Y? </a:t>
            </a:r>
            <a:endParaRPr sz="2500"/>
          </a:p>
          <a:p>
            <a:pPr lvl="1">
              <a:buFont typeface="Wingdings"/>
              <a:buChar char="Ø"/>
              <a:defRPr/>
            </a:pPr>
            <a:r>
              <a:rPr lang="de-DE" sz="2500"/>
              <a:t> Trait correlation </a:t>
            </a:r>
            <a:endParaRPr sz="2500"/>
          </a:p>
          <a:p>
            <a:pPr>
              <a:buFont typeface="Wingdings"/>
              <a:buChar char="Ø"/>
              <a:defRPr/>
            </a:pPr>
            <a:endParaRPr sz="2500"/>
          </a:p>
          <a:p>
            <a:pPr marL="0" indent="0">
              <a:buNone/>
              <a:defRPr/>
            </a:pPr>
            <a:r>
              <a:rPr lang="de-DE" sz="2500"/>
              <a:t>...and many more questions, but let‘s concentrate on these two</a:t>
            </a:r>
            <a:endParaRPr sz="2500"/>
          </a:p>
        </p:txBody>
      </p:sp>
      <p:sp>
        <p:nvSpPr>
          <p:cNvPr id="164644099" name="Foliennummernplatzhalter 4"/>
          <p:cNvSpPr>
            <a:spLocks noGrp="1"/>
          </p:cNvSpPr>
          <p:nvPr>
            <p:ph type="sldNum" sz="quarter" idx="12"/>
          </p:nvPr>
        </p:nvSpPr>
        <p:spPr bwMode="auto"/>
        <p:txBody>
          <a:bodyPr/>
          <a:lstStyle/>
          <a:p>
            <a:pPr>
              <a:defRPr/>
            </a:pPr>
            <a:fld id="{3FE0B3BD-B352-ECAB-04F6-9C85E9537609}" type="slidenum">
              <a:rPr lang="de-DE"/>
              <a:t>6</a:t>
            </a:fld>
            <a:endParaRPr lang="de-DE"/>
          </a:p>
        </p:txBody>
      </p:sp>
      <p:sp>
        <p:nvSpPr>
          <p:cNvPr id="1297717562"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a:bodyPr>
          <a:lstStyle/>
          <a:p>
            <a:pPr>
              <a:defRPr/>
            </a:pPr>
            <a:r>
              <a:rPr lang="de-DE" sz="3800" b="0" i="0" u="none" strike="noStrike" cap="none" spc="0">
                <a:solidFill>
                  <a:schemeClr val="tx1"/>
                </a:solidFill>
                <a:latin typeface="Calibri"/>
                <a:ea typeface="Arial"/>
                <a:cs typeface="Arial"/>
              </a:rPr>
              <a:t>2. Trait Covariation and Trait Correlation</a:t>
            </a:r>
            <a:endParaRPr/>
          </a:p>
        </p:txBody>
      </p:sp>
      <mc:AlternateContent xmlns:mc="http://schemas.openxmlformats.org/markup-compatibility/2006" xmlns:a14="http://schemas.microsoft.com/office/drawing/2010/main">
        <mc:Choice Requires="a14">
          <p:sp>
            <p:nvSpPr>
              <p:cNvPr id="5" name="Inhaltsplatzhalter 2"/>
              <p:cNvSpPr>
                <a:spLocks noGrp="1"/>
              </p:cNvSpPr>
              <p:nvPr>
                <p:ph idx="1"/>
              </p:nvPr>
            </p:nvSpPr>
            <p:spPr bwMode="auto">
              <a:xfrm>
                <a:off x="409764" y="4757398"/>
                <a:ext cx="9153349" cy="1587096"/>
              </a:xfrm>
            </p:spPr>
            <p:txBody>
              <a:bodyPr vertOverflow="overflow" horzOverflow="clip" vert="horz" wrap="square" lIns="91440" tIns="45720" rIns="91440" bIns="45720" numCol="1" spcCol="0" rtlCol="0" fromWordArt="0" anchor="t" anchorCtr="0" forceAA="0" compatLnSpc="0">
                <a:normAutofit fontScale="25000" lnSpcReduction="20000"/>
              </a:bodyPr>
              <a:lstStyle/>
              <a:p>
                <a:pPr marL="0" indent="0">
                  <a:lnSpc>
                    <a:spcPct val="114999"/>
                  </a:lnSpc>
                  <a:buNone/>
                  <a:defRPr/>
                </a:pPr>
                <a:r>
                  <a:rPr lang="de-DE" sz="7200" b="1"/>
                  <a:t>The bivariate ACE model with the Cholesky parametrization (see Loehlin, 1996)</a:t>
                </a:r>
              </a:p>
              <a:p>
                <a:pPr marL="0" indent="0">
                  <a:lnSpc>
                    <a:spcPct val="114999"/>
                  </a:lnSpc>
                  <a:buNone/>
                  <a:defRPr/>
                </a:pPr>
                <a:r>
                  <a:rPr lang="de-DE" sz="7200"/>
                  <a:t>The variance of the outcome Y is decomposed into two parts:</a:t>
                </a:r>
                <a:endParaRPr sz="7200"/>
              </a:p>
              <a:p>
                <a:pPr marL="514350" indent="-514350">
                  <a:lnSpc>
                    <a:spcPct val="114999"/>
                  </a:lnSpc>
                  <a:buAutoNum type="arabicParenR"/>
                  <a:defRPr/>
                </a:pPr>
                <a:r>
                  <a:rPr lang="de-DE" sz="7200"/>
                  <a:t>ACE components shared with the predictor X (</a:t>
                </a:r>
                <mc:AlternateContent>
                  <mc:Choice Requires="a14">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rPr>
                              <m:t>1</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rPr>
                              <m:t>1</m:t>
                            </m:r>
                          </m:sub>
                        </m:sSub>
                      </m:oMath>
                    </a14:m>
                  </mc:Choice>
                  <mc:Fallback xmlns:m="http://schemas.openxmlformats.org/officeDocument/2006/math" xmlns:w="http://schemas.openxmlformats.org/wordprocessingml/2006/main" xmlns=""/>
                </mc:AlternateContent>
                <a:r>
                  <a:rPr lang="de-DE" sz="7200"/>
                  <a:t>, </a:t>
                </a:r>
                <mc:AlternateContent>
                  <mc:Choice Requires="a14">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rPr>
                              <m:t>1</m:t>
                            </m:r>
                          </m:sub>
                        </m:sSub>
                      </m:oMath>
                    </a14:m>
                  </mc:Choice>
                  <mc:Fallback xmlns:m="http://schemas.openxmlformats.org/officeDocument/2006/math" xmlns:w="http://schemas.openxmlformats.org/wordprocessingml/2006/main" xmlns=""/>
                </mc:AlternateContent>
                <a:r>
                  <a:rPr lang="de-DE" sz="7200"/>
                  <a:t>)</a:t>
                </a:r>
                <a:endParaRPr sz="7200"/>
              </a:p>
              <a:p>
                <a:pPr marL="514350" indent="-514350">
                  <a:lnSpc>
                    <a:spcPct val="114999"/>
                  </a:lnSpc>
                  <a:buFont typeface="Arial"/>
                  <a:buAutoNum type="arabicParenR"/>
                  <a:defRPr/>
                </a:pPr>
                <a:r>
                  <a:rPr lang="de-DE" sz="7200"/>
                  <a:t>ACE components independent of the predictor and unique to the outcome Y</a:t>
                </a:r>
                <a:r>
                  <a:rPr lang="de-DE" sz="7200" b="0" i="0" u="none" strike="noStrike" cap="none" spc="0">
                    <a:solidFill>
                      <a:schemeClr val="tx1"/>
                    </a:solidFill>
                    <a:latin typeface="+mn-lt"/>
                    <a:ea typeface="+mn-ea"/>
                    <a:cs typeface="+mn-cs"/>
                  </a:rPr>
                  <a:t> (</a:t>
                </a:r>
                <mc:AlternateContent>
                  <mc:Choice Requires="a14">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𝐴</m:t>
                            </m:r>
                          </m:e>
                          <m:sub>
                            <m:r>
                              <a:rPr lang="de-DE" sz="7200" b="0" i="1">
                                <a:latin typeface="Cambria Math"/>
                                <a:ea typeface="Cambria Math"/>
                                <a:cs typeface="Cambria Math"/>
                              </a:rPr>
                              <m:t>2</m:t>
                            </m:r>
                          </m:sub>
                        </m:sSub>
                        <m:r>
                          <a:rPr lang="de-DE" sz="7200" b="0" i="1">
                            <a:latin typeface="Cambria Math"/>
                          </a:rPr>
                          <m:t>,</m:t>
                        </m:r>
                        <m:sSub>
                          <m:sSubPr>
                            <m:ctrlPr>
                              <a:rPr lang="de-DE" sz="7200" i="1">
                                <a:latin typeface="Cambria Math" panose="02040503050406030204" pitchFamily="18" charset="0"/>
                                <a:ea typeface="Cambria Math"/>
                                <a:cs typeface="Cambria Math"/>
                              </a:rPr>
                            </m:ctrlPr>
                          </m:sSubPr>
                          <m:e>
                            <m:r>
                              <a:rPr lang="de-DE" sz="7200" b="0" i="1">
                                <a:latin typeface="Cambria Math"/>
                              </a:rPr>
                              <m:t>𝐶</m:t>
                            </m:r>
                          </m:e>
                          <m:sub>
                            <m:r>
                              <a:rPr lang="de-DE" sz="7200" i="1">
                                <a:latin typeface="Cambria Math"/>
                                <a:ea typeface="Cambria Math"/>
                                <a:cs typeface="Cambria Math"/>
                              </a:rPr>
                              <m:t>2</m:t>
                            </m:r>
                          </m:sub>
                        </m:sSub>
                      </m:oMath>
                    </a14:m>
                  </mc:Choice>
                  <mc:Fallback xmlns:m="http://schemas.openxmlformats.org/officeDocument/2006/math" xmlns:w="http://schemas.openxmlformats.org/wordprocessingml/2006/main" xmlns=""/>
                </mc:AlternateContent>
                <a:r>
                  <a:rPr lang="de-DE" sz="7200" b="0" i="0" u="none" strike="noStrike" cap="none" spc="0">
                    <a:solidFill>
                      <a:schemeClr val="tx1"/>
                    </a:solidFill>
                    <a:latin typeface="+mn-lt"/>
                    <a:ea typeface="+mn-ea"/>
                    <a:cs typeface="+mn-cs"/>
                  </a:rPr>
                  <a:t>, </a:t>
                </a:r>
                <mc:AlternateContent>
                  <mc:Choice Requires="a14">
                    <a14:m>
                      <m:oMath xmlns:m="http://schemas.openxmlformats.org/officeDocument/2006/math">
                        <m:sSub>
                          <m:sSubPr>
                            <m:ctrlPr>
                              <a:rPr lang="de-DE" sz="7200" i="1">
                                <a:latin typeface="Cambria Math" panose="02040503050406030204" pitchFamily="18" charset="0"/>
                                <a:ea typeface="Cambria Math"/>
                                <a:cs typeface="Cambria Math"/>
                              </a:rPr>
                            </m:ctrlPr>
                          </m:sSubPr>
                          <m:e>
                            <m:r>
                              <a:rPr lang="de-DE" sz="7200" b="0" i="1">
                                <a:latin typeface="Cambria Math"/>
                              </a:rPr>
                              <m:t>𝐸</m:t>
                            </m:r>
                          </m:e>
                          <m:sub>
                            <m:r>
                              <a:rPr lang="de-DE" sz="7200" i="1">
                                <a:latin typeface="Cambria Math"/>
                                <a:ea typeface="Cambria Math"/>
                                <a:cs typeface="Cambria Math"/>
                              </a:rPr>
                              <m:t>2</m:t>
                            </m:r>
                          </m:sub>
                        </m:sSub>
                      </m:oMath>
                    </a14:m>
                  </mc:Choice>
                  <mc:Fallback xmlns:m="http://schemas.openxmlformats.org/officeDocument/2006/math" xmlns:w="http://schemas.openxmlformats.org/wordprocessingml/2006/main" xmlns=""/>
                </mc:AlternateContent>
                <a:r>
                  <a:rPr lang="de-DE" sz="7200" b="0" i="0" u="none" strike="noStrike" cap="none" spc="0">
                    <a:solidFill>
                      <a:schemeClr val="tx1"/>
                    </a:solidFill>
                    <a:latin typeface="+mn-lt"/>
                    <a:ea typeface="+mn-ea"/>
                    <a:cs typeface="+mn-cs"/>
                  </a:rPr>
                  <a:t>)</a:t>
                </a:r>
                <a:endParaRPr sz="7200"/>
              </a:p>
              <a:p>
                <a:pPr marL="514350" indent="-514350">
                  <a:lnSpc>
                    <a:spcPct val="114999"/>
                  </a:lnSpc>
                  <a:buAutoNum type="arabicParenR"/>
                  <a:defRPr/>
                </a:pPr>
                <a:endParaRPr sz="8000"/>
              </a:p>
              <a:p>
                <a:pPr marL="0" indent="0">
                  <a:buNone/>
                  <a:defRPr/>
                </a:pPr>
                <a:endParaRPr sz="8000"/>
              </a:p>
              <a:p>
                <a:pPr marL="0" indent="0">
                  <a:buNone/>
                  <a:defRPr/>
                </a:pPr>
                <a:endParaRPr lang="de-DE"/>
              </a:p>
              <a:p>
                <a:pPr marL="0" indent="0">
                  <a:buNone/>
                  <a:defRPr/>
                </a:pPr>
                <a:endParaRPr lang="de-DE"/>
              </a:p>
            </p:txBody>
          </p:sp>
        </mc:Choice>
        <mc:Fallback xmlns="">
          <p:sp>
            <p:nvSpPr>
              <p:cNvPr id="5" name="Inhaltsplatzhalter 2"/>
              <p:cNvSpPr>
                <a:spLocks noGrp="1" noRot="1" noChangeAspect="1" noMove="1" noResize="1" noEditPoints="1" noAdjustHandles="1" noChangeArrowheads="1" noChangeShapeType="1" noTextEdit="1"/>
              </p:cNvSpPr>
              <p:nvPr>
                <p:ph idx="1"/>
              </p:nvPr>
            </p:nvSpPr>
            <p:spPr bwMode="auto">
              <a:xfrm>
                <a:off x="409764" y="4757398"/>
                <a:ext cx="9153349" cy="1587096"/>
              </a:xfrm>
              <a:blipFill>
                <a:blip r:embed="rId2"/>
                <a:stretch>
                  <a:fillRect t="-2682"/>
                </a:stretch>
              </a:blipFill>
            </p:spPr>
            <p:txBody>
              <a:bodyPr/>
              <a:lstStyle/>
              <a:p>
                <a:r>
                  <a:rPr lang="de-DE">
                    <a:noFill/>
                  </a:rPr>
                  <a:t> </a:t>
                </a:r>
              </a:p>
            </p:txBody>
          </p:sp>
        </mc:Fallback>
      </mc:AlternateContent>
      <p:sp>
        <p:nvSpPr>
          <p:cNvPr id="6" name="Foliennummernplatzhalter 4"/>
          <p:cNvSpPr>
            <a:spLocks noGrp="1"/>
          </p:cNvSpPr>
          <p:nvPr>
            <p:ph type="sldNum" sz="quarter" idx="12"/>
          </p:nvPr>
        </p:nvSpPr>
        <p:spPr bwMode="auto"/>
        <p:txBody>
          <a:bodyPr/>
          <a:lstStyle/>
          <a:p>
            <a:pPr>
              <a:defRPr/>
            </a:pPr>
            <a:fld id="{F26D89EF-3C3A-4E06-893E-1B74ABA00C59}" type="slidenum">
              <a:rPr lang="de-DE"/>
              <a:t>7</a:t>
            </a:fld>
            <a:endParaRPr lang="de-DE"/>
          </a:p>
        </p:txBody>
      </p:sp>
      <p:grpSp>
        <p:nvGrpSpPr>
          <p:cNvPr id="11" name="Group 4"/>
          <p:cNvGrpSpPr>
            <a:grpSpLocks noChangeAspect="1"/>
          </p:cNvGrpSpPr>
          <p:nvPr/>
        </p:nvGrpSpPr>
        <p:grpSpPr bwMode="auto">
          <a:xfrm>
            <a:off x="1396983" y="1062609"/>
            <a:ext cx="7056686" cy="3576777"/>
            <a:chOff x="0" y="0"/>
            <a:chExt cx="7056686" cy="3576777"/>
          </a:xfrm>
        </p:grpSpPr>
        <p:sp>
          <p:nvSpPr>
            <p:cNvPr id="12" name="AutoShape 3"/>
            <p:cNvSpPr>
              <a:spLocks noChangeAspect="1" noChangeArrowheads="1" noTextEdit="1"/>
            </p:cNvSpPr>
            <p:nvPr/>
          </p:nvSpPr>
          <p:spPr bwMode="auto">
            <a:xfrm>
              <a:off x="129590" y="0"/>
              <a:ext cx="6927094" cy="35723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3" name="Picture 5"/>
            <p:cNvPicPr>
              <a:picLocks noChangeAspect="1" noChangeArrowheads="1"/>
            </p:cNvPicPr>
            <p:nvPr/>
          </p:nvPicPr>
          <p:blipFill>
            <a:blip r:embed="rId3"/>
            <a:stretch/>
          </p:blipFill>
          <p:spPr bwMode="auto">
            <a:xfrm>
              <a:off x="0" y="0"/>
              <a:ext cx="6931535" cy="3576777"/>
            </a:xfrm>
            <a:prstGeom prst="rect">
              <a:avLst/>
            </a:prstGeom>
            <a:noFill/>
            <a:ln>
              <a:noFill/>
            </a:ln>
          </p:spPr>
        </p:pic>
      </p:grpSp>
      <p:sp>
        <p:nvSpPr>
          <p:cNvPr id="1087529233" name="Fußzeilenplatzhalter 3"/>
          <p:cNvSpPr>
            <a:spLocks noGrp="1"/>
          </p:cNvSpPr>
          <p:nvPr>
            <p:ph type="ftr" sz="quarter" idx="11"/>
          </p:nvPr>
        </p:nvSpPr>
        <p:spPr bwMode="auto">
          <a:xfrm>
            <a:off x="3384549" y="6356351"/>
            <a:ext cx="3136898" cy="365123"/>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2"/>
          <p:cNvSpPr>
            <a:spLocks noGrp="1"/>
          </p:cNvSpPr>
          <p:nvPr>
            <p:ph idx="1"/>
          </p:nvPr>
        </p:nvSpPr>
        <p:spPr bwMode="auto">
          <a:xfrm>
            <a:off x="495299" y="4425477"/>
            <a:ext cx="7013357" cy="902064"/>
          </a:xfrm>
        </p:spPr>
        <p:txBody>
          <a:bodyPr vertOverflow="overflow" horzOverflow="clip" vert="horz" wrap="square" lIns="91440" tIns="45720" rIns="91440" bIns="45720" numCol="1" spcCol="0" rtlCol="0" fromWordArt="0" anchor="t" anchorCtr="0" forceAA="0" compatLnSpc="0">
            <a:normAutofit fontScale="25000" lnSpcReduction="20000"/>
          </a:bodyPr>
          <a:lstStyle/>
          <a:p>
            <a:pPr marL="0" indent="0">
              <a:buNone/>
              <a:defRPr/>
            </a:pPr>
            <a:r>
              <a:rPr lang="de-DE" sz="7200" dirty="0" err="1"/>
              <a:t>Example</a:t>
            </a:r>
            <a:r>
              <a:rPr lang="de-DE" sz="7200" dirty="0"/>
              <a:t>: </a:t>
            </a:r>
            <a:r>
              <a:rPr lang="de-DE" sz="7200" dirty="0" err="1"/>
              <a:t>Using</a:t>
            </a:r>
            <a:r>
              <a:rPr lang="de-DE" sz="7200" dirty="0"/>
              <a:t> </a:t>
            </a:r>
            <a:r>
              <a:rPr lang="de-DE" sz="7200" dirty="0" err="1"/>
              <a:t>path</a:t>
            </a:r>
            <a:r>
              <a:rPr lang="de-DE" sz="7200" dirty="0"/>
              <a:t> </a:t>
            </a:r>
            <a:r>
              <a:rPr lang="de-DE" sz="7200" dirty="0" err="1"/>
              <a:t>tracing</a:t>
            </a:r>
            <a:r>
              <a:rPr lang="de-DE" sz="7200" dirty="0"/>
              <a:t> </a:t>
            </a:r>
            <a:r>
              <a:rPr lang="de-DE" sz="7200" dirty="0" err="1"/>
              <a:t>rules</a:t>
            </a:r>
            <a:r>
              <a:rPr lang="de-DE" sz="7200" dirty="0"/>
              <a:t> </a:t>
            </a:r>
            <a:r>
              <a:rPr lang="de-DE" sz="7200" dirty="0" err="1"/>
              <a:t>or</a:t>
            </a:r>
            <a:r>
              <a:rPr lang="de-DE" sz="7200" dirty="0"/>
              <a:t> </a:t>
            </a:r>
            <a:r>
              <a:rPr lang="de-DE" sz="7200" dirty="0" err="1"/>
              <a:t>covariance</a:t>
            </a:r>
            <a:r>
              <a:rPr lang="de-DE" sz="7200" dirty="0"/>
              <a:t> </a:t>
            </a:r>
            <a:r>
              <a:rPr lang="de-DE" sz="7200" dirty="0" err="1"/>
              <a:t>algebra</a:t>
            </a:r>
            <a:r>
              <a:rPr lang="de-DE" sz="7200" dirty="0"/>
              <a:t> (</a:t>
            </a:r>
            <a:r>
              <a:rPr lang="de-DE" sz="7200" dirty="0" err="1"/>
              <a:t>see</a:t>
            </a:r>
            <a:r>
              <a:rPr lang="de-DE" sz="7200" dirty="0"/>
              <a:t> </a:t>
            </a:r>
            <a:r>
              <a:rPr lang="de-DE" sz="7200" dirty="0" err="1"/>
              <a:t>appendix</a:t>
            </a:r>
            <a:r>
              <a:rPr lang="de-DE" sz="7200" dirty="0"/>
              <a:t>), </a:t>
            </a:r>
            <a:r>
              <a:rPr lang="de-DE" sz="7200" dirty="0" err="1"/>
              <a:t>we</a:t>
            </a:r>
            <a:r>
              <a:rPr lang="de-DE" sz="7200" dirty="0"/>
              <a:t> </a:t>
            </a:r>
            <a:r>
              <a:rPr lang="de-DE" sz="7200" dirty="0" err="1"/>
              <a:t>can</a:t>
            </a:r>
            <a:r>
              <a:rPr lang="de-DE" sz="7200" dirty="0"/>
              <a:t> </a:t>
            </a:r>
            <a:r>
              <a:rPr lang="de-DE" sz="7200" dirty="0" err="1"/>
              <a:t>show</a:t>
            </a:r>
            <a:r>
              <a:rPr lang="de-DE" sz="7200" dirty="0"/>
              <a:t> </a:t>
            </a:r>
            <a:r>
              <a:rPr lang="de-DE" sz="7200" dirty="0" err="1"/>
              <a:t>that</a:t>
            </a:r>
            <a:r>
              <a:rPr lang="de-DE" sz="7200" dirty="0"/>
              <a:t> </a:t>
            </a:r>
            <a:r>
              <a:rPr lang="de-DE" sz="7200" dirty="0" err="1"/>
              <a:t>the</a:t>
            </a:r>
            <a:r>
              <a:rPr lang="de-DE" sz="7200" dirty="0"/>
              <a:t> </a:t>
            </a:r>
            <a:r>
              <a:rPr lang="de-DE" sz="7200" dirty="0" err="1"/>
              <a:t>genetic</a:t>
            </a:r>
            <a:r>
              <a:rPr lang="de-DE" sz="7200" dirty="0"/>
              <a:t> </a:t>
            </a:r>
            <a:r>
              <a:rPr lang="de-DE" sz="7200" dirty="0" err="1"/>
              <a:t>correlation</a:t>
            </a:r>
            <a:r>
              <a:rPr lang="de-DE" sz="7200" dirty="0"/>
              <a:t> </a:t>
            </a:r>
            <a:r>
              <a:rPr lang="de-DE" sz="7200" dirty="0" err="1"/>
              <a:t>is</a:t>
            </a:r>
            <a:r>
              <a:rPr lang="de-DE" sz="7200" dirty="0"/>
              <a:t> </a:t>
            </a:r>
            <a:r>
              <a:rPr lang="de-DE" sz="7200" dirty="0" err="1"/>
              <a:t>formally</a:t>
            </a:r>
            <a:r>
              <a:rPr lang="de-DE" sz="7200" dirty="0"/>
              <a:t> </a:t>
            </a:r>
            <a:r>
              <a:rPr lang="de-DE" sz="7200" dirty="0" err="1"/>
              <a:t>defined</a:t>
            </a:r>
            <a:r>
              <a:rPr lang="de-DE" sz="7200" dirty="0"/>
              <a:t> </a:t>
            </a:r>
            <a:r>
              <a:rPr lang="de-DE" sz="7200" dirty="0" err="1"/>
              <a:t>as</a:t>
            </a:r>
            <a:r>
              <a:rPr lang="de-DE" sz="7200" dirty="0"/>
              <a:t>:</a:t>
            </a:r>
          </a:p>
          <a:p>
            <a:pPr marL="0" indent="0">
              <a:buNone/>
              <a:defRPr/>
            </a:pPr>
            <a:r>
              <a:rPr sz="7200" dirty="0"/>
              <a:t>                      </a:t>
            </a:r>
            <a:endParaRPr lang="de-DE" sz="7200" dirty="0"/>
          </a:p>
          <a:p>
            <a:pPr marL="0" indent="0">
              <a:buNone/>
              <a:defRPr/>
            </a:pPr>
            <a:endParaRPr lang="de-DE" sz="7200" dirty="0"/>
          </a:p>
          <a:p>
            <a:pPr marL="0" indent="0">
              <a:buNone/>
              <a:defRPr/>
            </a:pPr>
            <a:endParaRPr lang="de-DE" sz="7200" dirty="0"/>
          </a:p>
          <a:p>
            <a:pPr marL="0" indent="0">
              <a:buNone/>
              <a:defRPr/>
            </a:pPr>
            <a:endParaRPr lang="de-DE" sz="7200" dirty="0"/>
          </a:p>
          <a:p>
            <a:pPr marL="0" indent="0">
              <a:buNone/>
              <a:defRPr/>
            </a:pPr>
            <a:r>
              <a:rPr lang="de-DE" sz="7200" i="1" dirty="0" err="1"/>
              <a:t>r</a:t>
            </a:r>
            <a:r>
              <a:rPr lang="de-DE" sz="7200" i="1" baseline="-25000" dirty="0" err="1"/>
              <a:t>A</a:t>
            </a:r>
            <a:r>
              <a:rPr lang="de-DE" sz="7200" i="1" dirty="0"/>
              <a:t> </a:t>
            </a:r>
            <a:r>
              <a:rPr lang="de-DE" sz="7200" dirty="0"/>
              <a:t>= </a:t>
            </a:r>
            <a:r>
              <a:rPr lang="de-DE" sz="7200" dirty="0" err="1"/>
              <a:t>Covariance</a:t>
            </a:r>
            <a:r>
              <a:rPr lang="de-DE" sz="7200" dirty="0"/>
              <a:t> due </a:t>
            </a:r>
            <a:r>
              <a:rPr lang="de-DE" sz="7200" dirty="0" err="1"/>
              <a:t>to</a:t>
            </a:r>
            <a:r>
              <a:rPr lang="de-DE" sz="7200" dirty="0"/>
              <a:t> </a:t>
            </a:r>
            <a:r>
              <a:rPr lang="de-DE" sz="7200" dirty="0" err="1"/>
              <a:t>shared</a:t>
            </a:r>
            <a:r>
              <a:rPr lang="de-DE" sz="7200" dirty="0"/>
              <a:t> </a:t>
            </a:r>
            <a:r>
              <a:rPr lang="de-DE" sz="7200" dirty="0" err="1"/>
              <a:t>genetic</a:t>
            </a:r>
            <a:r>
              <a:rPr lang="de-DE" sz="7200" dirty="0"/>
              <a:t> </a:t>
            </a:r>
            <a:r>
              <a:rPr lang="de-DE" sz="7200" dirty="0" err="1"/>
              <a:t>factors</a:t>
            </a:r>
            <a:r>
              <a:rPr lang="de-DE" sz="7200" dirty="0"/>
              <a:t> </a:t>
            </a:r>
            <a:r>
              <a:rPr lang="de-DE" sz="7200" dirty="0" err="1"/>
              <a:t>divided</a:t>
            </a:r>
            <a:r>
              <a:rPr lang="de-DE" sz="7200" dirty="0"/>
              <a:t> </a:t>
            </a:r>
            <a:r>
              <a:rPr lang="de-DE" sz="7200" dirty="0" err="1"/>
              <a:t>by</a:t>
            </a:r>
            <a:r>
              <a:rPr lang="de-DE" sz="7200" dirty="0"/>
              <a:t> </a:t>
            </a:r>
            <a:r>
              <a:rPr lang="de-DE" sz="7200" dirty="0" err="1"/>
              <a:t>the</a:t>
            </a:r>
            <a:r>
              <a:rPr lang="de-DE" sz="7200" dirty="0"/>
              <a:t> </a:t>
            </a:r>
            <a:r>
              <a:rPr lang="de-DE" sz="7200" dirty="0" err="1"/>
              <a:t>square</a:t>
            </a:r>
            <a:r>
              <a:rPr lang="de-DE" sz="7200" dirty="0"/>
              <a:t> root </a:t>
            </a:r>
            <a:r>
              <a:rPr lang="de-DE" sz="7200" dirty="0" err="1"/>
              <a:t>of</a:t>
            </a:r>
            <a:r>
              <a:rPr lang="de-DE" sz="7200" dirty="0"/>
              <a:t> </a:t>
            </a:r>
            <a:r>
              <a:rPr lang="de-DE" sz="7200" dirty="0" err="1"/>
              <a:t>the</a:t>
            </a:r>
            <a:r>
              <a:rPr lang="de-DE" sz="7200" dirty="0"/>
              <a:t> </a:t>
            </a:r>
            <a:r>
              <a:rPr lang="de-DE" sz="7200" dirty="0" err="1"/>
              <a:t>product</a:t>
            </a:r>
            <a:r>
              <a:rPr lang="de-DE" sz="7200" dirty="0"/>
              <a:t> </a:t>
            </a:r>
            <a:r>
              <a:rPr lang="de-DE" sz="7200" dirty="0" err="1"/>
              <a:t>of</a:t>
            </a:r>
            <a:r>
              <a:rPr lang="de-DE" sz="7200" dirty="0"/>
              <a:t> </a:t>
            </a:r>
            <a:r>
              <a:rPr lang="de-DE" sz="7200" dirty="0" err="1"/>
              <a:t>the</a:t>
            </a:r>
            <a:r>
              <a:rPr lang="de-DE" sz="7200" dirty="0"/>
              <a:t> </a:t>
            </a:r>
            <a:r>
              <a:rPr lang="de-DE" sz="7200" dirty="0" err="1"/>
              <a:t>genetic</a:t>
            </a:r>
            <a:r>
              <a:rPr lang="de-DE" sz="7200" dirty="0"/>
              <a:t> </a:t>
            </a:r>
            <a:r>
              <a:rPr lang="de-DE" sz="7200" dirty="0" err="1"/>
              <a:t>variances</a:t>
            </a:r>
            <a:r>
              <a:rPr lang="de-DE" sz="7200" dirty="0"/>
              <a:t> (</a:t>
            </a:r>
            <a:r>
              <a:rPr lang="de-DE" sz="7200" dirty="0" err="1"/>
              <a:t>see</a:t>
            </a:r>
            <a:r>
              <a:rPr lang="de-DE" sz="7200" dirty="0"/>
              <a:t> </a:t>
            </a:r>
            <a:r>
              <a:rPr lang="de-DE" sz="7200" dirty="0" err="1"/>
              <a:t>appendix</a:t>
            </a:r>
            <a:r>
              <a:rPr lang="de-DE" sz="7200" dirty="0"/>
              <a:t>!)</a:t>
            </a:r>
            <a:endParaRPr sz="7200" dirty="0"/>
          </a:p>
          <a:p>
            <a:pPr marL="0" indent="0">
              <a:buNone/>
              <a:defRPr/>
            </a:pPr>
            <a:endParaRPr lang="de-DE" dirty="0"/>
          </a:p>
          <a:p>
            <a:pPr marL="0" indent="0">
              <a:buNone/>
              <a:defRPr/>
            </a:pPr>
            <a:endParaRPr lang="de-DE" dirty="0"/>
          </a:p>
        </p:txBody>
      </p:sp>
      <p:sp>
        <p:nvSpPr>
          <p:cNvPr id="6" name="Foliennummernplatzhalter 4"/>
          <p:cNvSpPr>
            <a:spLocks noGrp="1"/>
          </p:cNvSpPr>
          <p:nvPr>
            <p:ph type="sldNum" sz="quarter" idx="12"/>
          </p:nvPr>
        </p:nvSpPr>
        <p:spPr bwMode="auto"/>
        <p:txBody>
          <a:bodyPr/>
          <a:lstStyle/>
          <a:p>
            <a:pPr>
              <a:defRPr/>
            </a:pPr>
            <a:fld id="{F26D89EF-3C3A-4E06-893E-1B74ABA00C59}" type="slidenum">
              <a:rPr lang="de-DE"/>
              <a:t>8</a:t>
            </a:fld>
            <a:endParaRPr lang="de-DE"/>
          </a:p>
        </p:txBody>
      </p:sp>
      <p:grpSp>
        <p:nvGrpSpPr>
          <p:cNvPr id="11" name="Group 4"/>
          <p:cNvGrpSpPr>
            <a:grpSpLocks noChangeAspect="1"/>
          </p:cNvGrpSpPr>
          <p:nvPr/>
        </p:nvGrpSpPr>
        <p:grpSpPr bwMode="auto">
          <a:xfrm>
            <a:off x="1833809" y="1085025"/>
            <a:ext cx="5906191" cy="3045852"/>
            <a:chOff x="0" y="0"/>
            <a:chExt cx="5906191" cy="3045852"/>
          </a:xfrm>
        </p:grpSpPr>
        <p:sp>
          <p:nvSpPr>
            <p:cNvPr id="12" name="AutoShape 3"/>
            <p:cNvSpPr>
              <a:spLocks noChangeAspect="1" noChangeArrowheads="1" noTextEdit="1"/>
            </p:cNvSpPr>
            <p:nvPr/>
          </p:nvSpPr>
          <p:spPr bwMode="auto">
            <a:xfrm>
              <a:off x="0" y="0"/>
              <a:ext cx="5906191" cy="3045852"/>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pic>
          <p:nvPicPr>
            <p:cNvPr id="13" name="Picture 5"/>
            <p:cNvPicPr>
              <a:picLocks noChangeAspect="1" noChangeArrowheads="1"/>
            </p:cNvPicPr>
            <p:nvPr/>
          </p:nvPicPr>
          <p:blipFill>
            <a:blip r:embed="rId3"/>
            <a:stretch/>
          </p:blipFill>
          <p:spPr bwMode="auto">
            <a:xfrm>
              <a:off x="0" y="0"/>
              <a:ext cx="5909977" cy="3049638"/>
            </a:xfrm>
            <a:prstGeom prst="rect">
              <a:avLst/>
            </a:prstGeom>
            <a:noFill/>
            <a:ln>
              <a:noFill/>
            </a:ln>
          </p:spPr>
        </p:pic>
      </p:grpSp>
      <p:sp>
        <p:nvSpPr>
          <p:cNvPr id="14" name="Bogen 13"/>
          <p:cNvSpPr/>
          <p:nvPr/>
        </p:nvSpPr>
        <p:spPr bwMode="auto">
          <a:xfrm rot="21310280">
            <a:off x="2127263" y="2017286"/>
            <a:ext cx="1458372" cy="756084"/>
          </a:xfrm>
          <a:prstGeom prst="arc">
            <a:avLst>
              <a:gd name="adj1" fmla="val 11273147"/>
              <a:gd name="adj2" fmla="val 185299"/>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defRPr/>
            </a:pPr>
            <a:endParaRPr lang="de-DE"/>
          </a:p>
        </p:txBody>
      </p:sp>
      <p:sp>
        <p:nvSpPr>
          <p:cNvPr id="29" name="Bogen 28"/>
          <p:cNvSpPr/>
          <p:nvPr/>
        </p:nvSpPr>
        <p:spPr bwMode="auto">
          <a:xfrm rot="324213">
            <a:off x="5991101" y="2032013"/>
            <a:ext cx="1485254" cy="756084"/>
          </a:xfrm>
          <a:prstGeom prst="arc">
            <a:avLst>
              <a:gd name="adj1" fmla="val 10720793"/>
              <a:gd name="adj2" fmla="val 21325061"/>
            </a:avLst>
          </a:prstGeom>
          <a:ln>
            <a:headEnd type="triangl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defRPr/>
            </a:pPr>
            <a:endParaRPr lang="de-DE"/>
          </a:p>
        </p:txBody>
      </p:sp>
      <mc:AlternateContent xmlns:mc="http://schemas.openxmlformats.org/markup-compatibility/2006" xmlns:a14="http://schemas.microsoft.com/office/drawing/2010/main">
        <mc:Choice Requires="a14">
          <p:sp>
            <p:nvSpPr>
              <p:cNvPr id="30" name="Textfeld 29"/>
              <p:cNvSpPr txBox="1"/>
              <p:nvPr/>
            </p:nvSpPr>
            <p:spPr bwMode="auto">
              <a:xfrm>
                <a:off x="2789983" y="1666217"/>
                <a:ext cx="455813" cy="365795"/>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Cambria Math"/>
                                  <a:cs typeface="Cambria Math"/>
                                </a:rPr>
                              </m:ctrlPr>
                            </m:sSubPr>
                            <m:e>
                              <m:r>
                                <a:rPr lang="de-DE" b="0" i="1">
                                  <a:solidFill>
                                    <a:srgbClr val="C00000"/>
                                  </a:solidFill>
                                  <a:latin typeface="Cambria Math"/>
                                </a:rPr>
                                <m:t>𝑟</m:t>
                              </m:r>
                            </m:e>
                            <m:sub>
                              <m:r>
                                <a:rPr lang="de-DE" b="0" i="1">
                                  <a:solidFill>
                                    <a:srgbClr val="C00000"/>
                                  </a:solidFill>
                                  <a:latin typeface="Cambria Math"/>
                                </a:rPr>
                                <m:t>𝐴</m:t>
                              </m:r>
                            </m:sub>
                          </m:sSub>
                        </m:oMath>
                      </m:oMathPara>
                    </a14:m>
                  </mc:Choice>
                  <mc:Fallback xmlns:m="http://schemas.openxmlformats.org/officeDocument/2006/math" xmlns:w="http://schemas.openxmlformats.org/wordprocessingml/2006/main" xmlns=""/>
                </mc:AlternateContent>
                <a:endParaRPr lang="de-DE"/>
              </a:p>
            </p:txBody>
          </p:sp>
        </mc:Choice>
        <mc:Fallback xmlns="">
          <p:sp>
            <p:nvSpPr>
              <p:cNvPr id="30" name="Textfeld 29"/>
              <p:cNvSpPr txBox="1">
                <a:spLocks noRot="1" noChangeAspect="1" noMove="1" noResize="1" noEditPoints="1" noAdjustHandles="1" noChangeArrowheads="1" noChangeShapeType="1" noTextEdit="1"/>
              </p:cNvSpPr>
              <p:nvPr/>
            </p:nvSpPr>
            <p:spPr bwMode="auto">
              <a:xfrm>
                <a:off x="2789983" y="1666217"/>
                <a:ext cx="455813" cy="36579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bwMode="auto">
              <a:xfrm>
                <a:off x="6537492" y="1708193"/>
                <a:ext cx="464356" cy="365795"/>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Cambria Math"/>
                                  <a:cs typeface="Cambria Math"/>
                                </a:rPr>
                              </m:ctrlPr>
                            </m:sSubPr>
                            <m:e>
                              <m:r>
                                <a:rPr lang="de-DE" b="0" i="1">
                                  <a:solidFill>
                                    <a:srgbClr val="C00000"/>
                                  </a:solidFill>
                                  <a:latin typeface="Cambria Math"/>
                                </a:rPr>
                                <m:t>𝑟</m:t>
                              </m:r>
                            </m:e>
                            <m:sub>
                              <m:r>
                                <a:rPr lang="de-DE" b="0" i="1">
                                  <a:solidFill>
                                    <a:srgbClr val="C00000"/>
                                  </a:solidFill>
                                  <a:latin typeface="Cambria Math"/>
                                </a:rPr>
                                <m:t>𝐴</m:t>
                              </m:r>
                            </m:sub>
                          </m:sSub>
                        </m:oMath>
                      </m:oMathPara>
                    </a14:m>
                  </mc:Choice>
                  <mc:Fallback xmlns:m="http://schemas.openxmlformats.org/officeDocument/2006/math" xmlns:w="http://schemas.openxmlformats.org/wordprocessingml/2006/main" xmlns=""/>
                </mc:AlternateContent>
                <a:endParaRPr lang="de-DE"/>
              </a:p>
            </p:txBody>
          </p:sp>
        </mc:Choice>
        <mc:Fallback xmlns="">
          <p:sp>
            <p:nvSpPr>
              <p:cNvPr id="31" name="Textfeld 30"/>
              <p:cNvSpPr txBox="1">
                <a:spLocks noRot="1" noChangeAspect="1" noMove="1" noResize="1" noEditPoints="1" noAdjustHandles="1" noChangeArrowheads="1" noChangeShapeType="1" noTextEdit="1"/>
              </p:cNvSpPr>
              <p:nvPr/>
            </p:nvSpPr>
            <p:spPr bwMode="auto">
              <a:xfrm>
                <a:off x="6537492" y="1708193"/>
                <a:ext cx="464356" cy="365795"/>
              </a:xfrm>
              <a:prstGeom prst="rect">
                <a:avLst/>
              </a:prstGeom>
              <a:blipFill>
                <a:blip r:embed="rId5"/>
                <a:stretch>
                  <a:fillRect/>
                </a:stretch>
              </a:blipFill>
            </p:spPr>
            <p:txBody>
              <a:bodyPr/>
              <a:lstStyle/>
              <a:p>
                <a:r>
                  <a:rPr lang="de-DE">
                    <a:noFill/>
                  </a:rPr>
                  <a:t> </a:t>
                </a:r>
              </a:p>
            </p:txBody>
          </p:sp>
        </mc:Fallback>
      </mc:AlternateContent>
      <p:sp>
        <p:nvSpPr>
          <p:cNvPr id="1775534194" name="Titel 1"/>
          <p:cNvSpPr>
            <a:spLocks noGrp="1"/>
          </p:cNvSpPr>
          <p:nvPr/>
        </p:nvSpPr>
        <p:spPr bwMode="auto">
          <a:xfrm>
            <a:off x="495299" y="274637"/>
            <a:ext cx="8915400" cy="891108"/>
          </a:xfrm>
        </p:spPr>
        <p:txBody>
          <a:bodyPr vertOverflow="overflow" horzOverflow="clip" vert="horz" wrap="square" lIns="91440" tIns="45720" rIns="91440" bIns="45720" numCol="1" spcCol="0" rtlCol="0" fromWordArt="0" anchor="ctr" anchorCtr="0" forceAA="0" compatLnSpc="0">
            <a:normAutofit fontScale="90000" lnSpcReduction="2000"/>
          </a:bodyPr>
          <a:lstStyle>
            <a:lvl1pPr algn="ctr" defTabSz="914400">
              <a:spcBef>
                <a:spcPts val="0"/>
              </a:spcBef>
              <a:buNone/>
              <a:defRPr sz="4400">
                <a:solidFill>
                  <a:schemeClr val="tx1"/>
                </a:solidFill>
                <a:latin typeface="+mj-lt"/>
                <a:ea typeface="+mj-ea"/>
                <a:cs typeface="+mj-cs"/>
              </a:defRPr>
            </a:lvl1pPr>
          </a:lstStyle>
          <a:p>
            <a:pPr>
              <a:defRPr/>
            </a:pPr>
            <a:r>
              <a:rPr lang="de-DE" sz="4400" b="0" i="0" u="none" strike="noStrike" cap="none" spc="0">
                <a:solidFill>
                  <a:schemeClr val="tx1"/>
                </a:solidFill>
                <a:latin typeface="Calibri"/>
                <a:ea typeface="Arial"/>
                <a:cs typeface="Arial"/>
              </a:rPr>
              <a:t>2. Trait Covariation and Trait Correlation</a:t>
            </a:r>
            <a:endParaRPr/>
          </a:p>
        </p:txBody>
      </p:sp>
      <mc:AlternateContent xmlns:mc="http://schemas.openxmlformats.org/markup-compatibility/2006" xmlns:a14="http://schemas.microsoft.com/office/drawing/2010/main">
        <mc:Choice Requires="a14">
          <p:sp>
            <p:nvSpPr>
              <p:cNvPr id="219429805" name="Sprechblase: oval 219429804"/>
              <p:cNvSpPr/>
              <p:nvPr/>
            </p:nvSpPr>
            <p:spPr bwMode="auto">
              <a:xfrm>
                <a:off x="7180020" y="4455762"/>
                <a:ext cx="2308601" cy="1630550"/>
              </a:xfrm>
              <a:prstGeom prst="wedgeEllipseCallout">
                <a:avLst>
                  <a:gd name="adj1" fmla="val -90310"/>
                  <a:gd name="adj2" fmla="val 74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e-DE" sz="1800" b="0" i="0" u="none" strike="noStrike" cap="none" spc="0">
                    <a:solidFill>
                      <a:schemeClr val="tx1"/>
                    </a:solidFill>
                    <a:latin typeface="+mn-lt"/>
                    <a:ea typeface="+mn-ea"/>
                    <a:cs typeface="+mn-cs"/>
                  </a:rPr>
                  <a:t>The same holds for </a:t>
                </a:r>
                <mc:AlternateContent>
                  <mc:Choice Requires="a14">
                    <a14:m>
                      <m:oMath xmlns:m="http://schemas.openxmlformats.org/officeDocument/2006/math">
                        <m:sSub>
                          <m:sSubPr>
                            <m:ctrlPr>
                              <a:rPr lang="de-DE" sz="1800" i="1">
                                <a:solidFill>
                                  <a:schemeClr val="tx1"/>
                                </a:solidFill>
                                <a:latin typeface="Cambria Math" panose="02040503050406030204" pitchFamily="18" charset="0"/>
                                <a:ea typeface="Cambria Math"/>
                                <a:cs typeface="Cambria Math"/>
                              </a:rPr>
                            </m:ctrlPr>
                          </m:sSubPr>
                          <m:e>
                            <m:r>
                              <a:rPr lang="de-DE" sz="1800" b="0" i="1">
                                <a:solidFill>
                                  <a:schemeClr val="tx1"/>
                                </a:solidFill>
                                <a:latin typeface="Cambria Math"/>
                              </a:rPr>
                              <m:t>𝑟</m:t>
                            </m:r>
                          </m:e>
                          <m:sub>
                            <m:r>
                              <a:rPr lang="de-DE" sz="1800" b="0" i="1">
                                <a:solidFill>
                                  <a:schemeClr val="tx1"/>
                                </a:solidFill>
                                <a:latin typeface="Cambria Math"/>
                              </a:rPr>
                              <m:t>𝐶</m:t>
                            </m:r>
                          </m:sub>
                        </m:sSub>
                      </m:oMath>
                    </a14:m>
                  </mc:Choice>
                  <mc:Fallback xmlns:m="http://schemas.openxmlformats.org/officeDocument/2006/math" xmlns:w="http://schemas.openxmlformats.org/wordprocessingml/2006/main" xmlns=""/>
                </mc:AlternateContent>
                <a:r>
                  <a:rPr lang="de-DE" sz="1800" b="0" i="0" u="none" strike="noStrike" cap="none" spc="0">
                    <a:solidFill>
                      <a:schemeClr val="tx1"/>
                    </a:solidFill>
                    <a:latin typeface="+mn-lt"/>
                    <a:ea typeface="+mn-ea"/>
                    <a:cs typeface="+mn-cs"/>
                  </a:rPr>
                  <a:t> and </a:t>
                </a:r>
                <mc:AlternateContent>
                  <mc:Choice Requires="a14">
                    <a14:m>
                      <m:oMath xmlns:m="http://schemas.openxmlformats.org/officeDocument/2006/math">
                        <m:sSub>
                          <m:sSubPr>
                            <m:ctrlPr>
                              <a:rPr lang="de-DE" sz="1800" i="1">
                                <a:solidFill>
                                  <a:schemeClr val="tx1"/>
                                </a:solidFill>
                                <a:latin typeface="Cambria Math" panose="02040503050406030204" pitchFamily="18" charset="0"/>
                                <a:ea typeface="Cambria Math"/>
                                <a:cs typeface="Cambria Math"/>
                              </a:rPr>
                            </m:ctrlPr>
                          </m:sSubPr>
                          <m:e>
                            <m:r>
                              <a:rPr lang="de-DE" sz="1800" i="1">
                                <a:solidFill>
                                  <a:schemeClr val="tx1"/>
                                </a:solidFill>
                                <a:latin typeface="Cambria Math"/>
                              </a:rPr>
                              <m:t>𝑟</m:t>
                            </m:r>
                          </m:e>
                          <m:sub>
                            <m:r>
                              <a:rPr lang="de-DE" sz="1800" b="0" i="1">
                                <a:solidFill>
                                  <a:schemeClr val="tx1"/>
                                </a:solidFill>
                                <a:latin typeface="Cambria Math"/>
                              </a:rPr>
                              <m:t>𝐸</m:t>
                            </m:r>
                          </m:sub>
                        </m:sSub>
                      </m:oMath>
                    </a14:m>
                  </mc:Choice>
                  <mc:Fallback xmlns:m="http://schemas.openxmlformats.org/officeDocument/2006/math" xmlns:w="http://schemas.openxmlformats.org/wordprocessingml/2006/main" xmlns=""/>
                </mc:AlternateContent>
                <a:r>
                  <a:rPr lang="de-DE" sz="1800" b="0" i="0" u="none" strike="noStrike" cap="none" spc="0">
                    <a:solidFill>
                      <a:schemeClr val="tx1"/>
                    </a:solidFill>
                    <a:latin typeface="+mn-lt"/>
                    <a:ea typeface="+mn-ea"/>
                    <a:cs typeface="+mn-cs"/>
                  </a:rPr>
                  <a:t>: Just switch a with c/e</a:t>
                </a:r>
                <a:endParaRPr>
                  <a:solidFill>
                    <a:schemeClr val="tx1"/>
                  </a:solidFill>
                </a:endParaRPr>
              </a:p>
            </p:txBody>
          </p:sp>
        </mc:Choice>
        <mc:Fallback xmlns="">
          <p:sp>
            <p:nvSpPr>
              <p:cNvPr id="219429805" name="Sprechblase: oval 219429804"/>
              <p:cNvSpPr>
                <a:spLocks noRot="1" noChangeAspect="1" noMove="1" noResize="1" noEditPoints="1" noAdjustHandles="1" noChangeArrowheads="1" noChangeShapeType="1" noTextEdit="1"/>
              </p:cNvSpPr>
              <p:nvPr/>
            </p:nvSpPr>
            <p:spPr bwMode="auto">
              <a:xfrm>
                <a:off x="7180020" y="4455762"/>
                <a:ext cx="2308601" cy="1630550"/>
              </a:xfrm>
              <a:prstGeom prst="wedgeEllipseCallout">
                <a:avLst>
                  <a:gd name="adj1" fmla="val -90310"/>
                  <a:gd name="adj2" fmla="val 7425"/>
                </a:avLst>
              </a:prstGeom>
              <a:blipFill>
                <a:blip r:embed="rId6"/>
                <a:stretch>
                  <a:fillRect/>
                </a:stretch>
              </a:blipFill>
            </p:spPr>
            <p:txBody>
              <a:bodyPr/>
              <a:lstStyle/>
              <a:p>
                <a:r>
                  <a:rPr lang="de-DE">
                    <a:noFill/>
                  </a:rPr>
                  <a:t> </a:t>
                </a:r>
              </a:p>
            </p:txBody>
          </p:sp>
        </mc:Fallback>
      </mc:AlternateContent>
      <p:sp>
        <p:nvSpPr>
          <p:cNvPr id="1194103821" name=" 1194103820"/>
          <p:cNvSpPr/>
          <p:nvPr/>
        </p:nvSpPr>
        <p:spPr bwMode="auto">
          <a:xfrm>
            <a:off x="7848635" y="825743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762571388" name="Grafik 1762571387"/>
          <p:cNvPicPr>
            <a:picLocks noChangeAspect="1"/>
          </p:cNvPicPr>
          <p:nvPr/>
        </p:nvPicPr>
        <p:blipFill>
          <a:blip r:embed="rId7"/>
          <a:stretch/>
        </p:blipFill>
        <p:spPr bwMode="auto">
          <a:xfrm>
            <a:off x="2522527" y="4965592"/>
            <a:ext cx="2057400" cy="7238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1937452362" name="Inhaltsplatzhalter 2"/>
              <p:cNvSpPr>
                <a:spLocks noGrp="1"/>
              </p:cNvSpPr>
              <p:nvPr>
                <p:ph idx="1"/>
              </p:nvPr>
            </p:nvSpPr>
            <p:spPr bwMode="auto">
              <a:xfrm>
                <a:off x="495298" y="1265260"/>
                <a:ext cx="8915400" cy="4860903"/>
              </a:xfrm>
            </p:spPr>
            <p:txBody>
              <a:bodyPr vertOverflow="overflow" horzOverflow="clip" vert="horz" wrap="square" lIns="91440" tIns="45720" rIns="91440" bIns="45720" numCol="1" spcCol="0" rtlCol="0" fromWordArt="0" anchor="t" anchorCtr="0" forceAA="0" compatLnSpc="0">
                <a:noAutofit/>
              </a:bodyPr>
              <a:lstStyle/>
              <a:p>
                <a:pPr>
                  <a:defRPr/>
                </a:pPr>
                <a:r>
                  <a:rPr sz="1800" dirty="0"/>
                  <a:t>With the formula of </a:t>
                </a:r>
                <a:r>
                  <a:rPr sz="1800" i="1" dirty="0" err="1"/>
                  <a:t>r</a:t>
                </a:r>
                <a:r>
                  <a:rPr sz="1800" i="1" baseline="-25000" dirty="0" err="1"/>
                  <a:t>A</a:t>
                </a:r>
                <a:r>
                  <a:rPr sz="1800" dirty="0"/>
                  <a:t> we see that the correlation is computed from trait covariation</a:t>
                </a:r>
              </a:p>
              <a:p>
                <a:pPr marL="0" indent="0">
                  <a:buNone/>
                  <a:defRPr/>
                </a:pPr>
                <a:endParaRPr sz="1800" dirty="0"/>
              </a:p>
              <a:p>
                <a:pPr>
                  <a:defRPr/>
                </a:pPr>
                <a:r>
                  <a:rPr lang="de-DE" sz="1800" dirty="0" err="1"/>
                  <a:t>Two</a:t>
                </a:r>
                <a:r>
                  <a:rPr lang="de-DE" sz="1800" dirty="0"/>
                  <a:t> </a:t>
                </a:r>
                <a:r>
                  <a:rPr lang="de-DE" sz="1800" dirty="0" err="1"/>
                  <a:t>traits</a:t>
                </a:r>
                <a:r>
                  <a:rPr lang="de-DE" sz="1800" dirty="0"/>
                  <a:t> </a:t>
                </a:r>
                <a:r>
                  <a:rPr lang="de-DE" sz="1800" dirty="0" err="1"/>
                  <a:t>might</a:t>
                </a:r>
                <a:r>
                  <a:rPr lang="de-DE" sz="1800" dirty="0"/>
                  <a:t> </a:t>
                </a:r>
                <a:r>
                  <a:rPr lang="de-DE" sz="1800" dirty="0" err="1"/>
                  <a:t>be</a:t>
                </a:r>
                <a:r>
                  <a:rPr lang="de-DE" sz="1800" dirty="0"/>
                  <a:t> </a:t>
                </a:r>
                <a:r>
                  <a:rPr lang="de-DE" sz="1800" dirty="0" err="1"/>
                  <a:t>correlated</a:t>
                </a:r>
                <a:r>
                  <a:rPr lang="de-DE" sz="1800" dirty="0"/>
                  <a:t> </a:t>
                </a:r>
                <a:r>
                  <a:rPr lang="de-DE" sz="1800" dirty="0" err="1"/>
                  <a:t>because</a:t>
                </a:r>
                <a:r>
                  <a:rPr lang="de-DE" sz="1800" dirty="0"/>
                  <a:t> </a:t>
                </a:r>
                <a:r>
                  <a:rPr lang="de-DE" sz="1800" dirty="0" err="1"/>
                  <a:t>they</a:t>
                </a:r>
                <a:r>
                  <a:rPr lang="de-DE" sz="1800" dirty="0"/>
                  <a:t> </a:t>
                </a:r>
                <a:r>
                  <a:rPr lang="de-DE" sz="1800" dirty="0" err="1"/>
                  <a:t>share</a:t>
                </a:r>
                <a:r>
                  <a:rPr lang="de-DE" sz="1800" dirty="0"/>
                  <a:t> </a:t>
                </a:r>
                <a:r>
                  <a:rPr lang="de-DE" sz="1800" dirty="0" err="1"/>
                  <a:t>common</a:t>
                </a:r>
                <a:r>
                  <a:rPr lang="de-DE" sz="1800" dirty="0"/>
                  <a:t> genes </a:t>
                </a:r>
                <a:r>
                  <a:rPr lang="de-DE" sz="1800" dirty="0" err="1"/>
                  <a:t>or</a:t>
                </a:r>
                <a:r>
                  <a:rPr lang="de-DE" sz="1800" dirty="0"/>
                  <a:t> </a:t>
                </a:r>
                <a:r>
                  <a:rPr lang="de-DE" sz="1800" dirty="0" err="1"/>
                  <a:t>common</a:t>
                </a:r>
                <a:r>
                  <a:rPr lang="de-DE" sz="1800" dirty="0"/>
                  <a:t> environmental </a:t>
                </a:r>
                <a:r>
                  <a:rPr lang="de-DE" sz="1800" dirty="0" err="1"/>
                  <a:t>factors</a:t>
                </a:r>
                <a:endParaRPr sz="1800" dirty="0"/>
              </a:p>
              <a:p>
                <a:pPr marL="0" indent="0">
                  <a:buNone/>
                  <a:defRPr/>
                </a:pPr>
                <a:endParaRPr sz="1800" dirty="0"/>
              </a:p>
              <a:p>
                <a:pPr>
                  <a:defRPr/>
                </a:pPr>
                <a:r>
                  <a:rPr lang="de-DE" sz="1800" dirty="0" err="1"/>
                  <a:t>Measures</a:t>
                </a:r>
                <a:r>
                  <a:rPr lang="de-DE" sz="1800" dirty="0"/>
                  <a:t> </a:t>
                </a:r>
                <a:r>
                  <a:rPr lang="de-DE" sz="1800" dirty="0" err="1"/>
                  <a:t>for</a:t>
                </a:r>
                <a:r>
                  <a:rPr lang="de-DE" sz="1800" dirty="0"/>
                  <a:t> </a:t>
                </a:r>
                <a:r>
                  <a:rPr lang="de-DE" sz="1800" dirty="0" err="1"/>
                  <a:t>the</a:t>
                </a:r>
                <a:r>
                  <a:rPr lang="de-DE" sz="1800" dirty="0"/>
                  <a:t> </a:t>
                </a:r>
                <a:r>
                  <a:rPr lang="de-DE" sz="1800" dirty="0" err="1"/>
                  <a:t>overlap</a:t>
                </a:r>
                <a:r>
                  <a:rPr lang="de-DE" sz="1800" dirty="0"/>
                  <a:t> </a:t>
                </a:r>
                <a:r>
                  <a:rPr lang="de-DE" sz="1800" dirty="0" err="1"/>
                  <a:t>of</a:t>
                </a:r>
                <a:r>
                  <a:rPr lang="de-DE" sz="1800" dirty="0"/>
                  <a:t> </a:t>
                </a:r>
                <a:r>
                  <a:rPr lang="de-DE" sz="1800" dirty="0" err="1"/>
                  <a:t>the</a:t>
                </a:r>
                <a:r>
                  <a:rPr lang="de-DE" sz="1800" dirty="0"/>
                  <a:t> </a:t>
                </a:r>
                <a:r>
                  <a:rPr lang="de-DE" sz="1800" dirty="0" err="1"/>
                  <a:t>genetic</a:t>
                </a:r>
                <a:r>
                  <a:rPr lang="de-DE" sz="1800" dirty="0"/>
                  <a:t> (A), </a:t>
                </a:r>
                <a:r>
                  <a:rPr lang="de-DE" sz="1800" dirty="0" err="1"/>
                  <a:t>shared</a:t>
                </a:r>
                <a:r>
                  <a:rPr lang="de-DE" sz="1800" dirty="0"/>
                  <a:t> (C) and non-</a:t>
                </a:r>
                <a:r>
                  <a:rPr lang="de-DE" sz="1800" dirty="0" err="1"/>
                  <a:t>shared</a:t>
                </a:r>
                <a:r>
                  <a:rPr lang="de-DE" sz="1800" dirty="0"/>
                  <a:t> (E) environmental </a:t>
                </a:r>
                <a:r>
                  <a:rPr lang="de-DE" sz="1800" dirty="0" err="1"/>
                  <a:t>components</a:t>
                </a:r>
                <a:r>
                  <a:rPr lang="de-DE" sz="1800" dirty="0"/>
                  <a:t> in a multivariate </a:t>
                </a:r>
                <a:r>
                  <a:rPr lang="de-DE" sz="1800" dirty="0" err="1"/>
                  <a:t>model</a:t>
                </a:r>
                <a:r>
                  <a:rPr lang="de-DE" sz="1800" dirty="0"/>
                  <a:t> </a:t>
                </a:r>
                <a:r>
                  <a:rPr lang="de-DE" sz="1800" dirty="0" err="1"/>
                  <a:t>are</a:t>
                </a:r>
                <a:r>
                  <a:rPr lang="de-DE" sz="1800" dirty="0"/>
                  <a:t>:</a:t>
                </a:r>
                <a:endParaRPr sz="1800" dirty="0"/>
              </a:p>
              <a:p>
                <a:pPr lvl="1">
                  <a:buFont typeface="Wingdings"/>
                  <a:buChar char="Ø"/>
                  <a:defRPr/>
                </a:pPr>
                <a:r>
                  <a:rPr lang="de-DE" sz="1800" dirty="0"/>
                  <a:t>Genetic </a:t>
                </a:r>
                <a:r>
                  <a:rPr lang="de-DE" sz="1800" dirty="0" err="1"/>
                  <a:t>correlation</a:t>
                </a:r>
                <a:r>
                  <a:rPr lang="de-DE" sz="1800" dirty="0"/>
                  <a:t> (</a:t>
                </a:r>
                <a14:m>
                  <m:oMath xmlns:m="http://schemas.openxmlformats.org/officeDocument/2006/math">
                    <m:sSub>
                      <m:sSubPr>
                        <m:ctrlPr>
                          <a:rPr lang="de-DE" sz="2000" i="1">
                            <a:latin typeface="Cambria Math" panose="02040503050406030204" pitchFamily="18" charset="0"/>
                            <a:ea typeface="Cambria Math"/>
                            <a:cs typeface="Cambria Math"/>
                          </a:rPr>
                        </m:ctrlPr>
                      </m:sSubPr>
                      <m:e>
                        <m:r>
                          <a:rPr lang="de-DE" sz="2000" b="0" i="1">
                            <a:latin typeface="Cambria Math"/>
                          </a:rPr>
                          <m:t>𝑟</m:t>
                        </m:r>
                      </m:e>
                      <m:sub>
                        <m:r>
                          <a:rPr lang="de-DE" sz="2000" b="0" i="1">
                            <a:latin typeface="Cambria Math"/>
                          </a:rPr>
                          <m:t>𝐴</m:t>
                        </m:r>
                      </m:sub>
                    </m:sSub>
                  </m:oMath>
                </a14:m>
                <a:r>
                  <a:rPr lang="de-DE" sz="1800" dirty="0"/>
                  <a:t>)</a:t>
                </a:r>
                <a:endParaRPr sz="2000" dirty="0"/>
              </a:p>
              <a:p>
                <a:pPr lvl="1">
                  <a:buFont typeface="Wingdings"/>
                  <a:buChar char="Ø"/>
                  <a:defRPr/>
                </a:pPr>
                <a:r>
                  <a:rPr lang="de-DE" sz="1800" dirty="0" err="1"/>
                  <a:t>Shared</a:t>
                </a:r>
                <a:r>
                  <a:rPr lang="de-DE" sz="1800" dirty="0"/>
                  <a:t> environmental </a:t>
                </a:r>
                <a:r>
                  <a:rPr lang="de-DE" sz="1800" dirty="0" err="1"/>
                  <a:t>correlations</a:t>
                </a:r>
                <a:r>
                  <a:rPr lang="de-DE" sz="1800" dirty="0"/>
                  <a:t> (</a:t>
                </a:r>
                <a14:m>
                  <m:oMath xmlns:m="http://schemas.openxmlformats.org/officeDocument/2006/math">
                    <m:sSub>
                      <m:sSubPr>
                        <m:ctrlPr>
                          <a:rPr lang="de-DE" sz="2000" i="1">
                            <a:latin typeface="Cambria Math" panose="02040503050406030204" pitchFamily="18" charset="0"/>
                            <a:ea typeface="Cambria Math"/>
                            <a:cs typeface="Cambria Math"/>
                          </a:rPr>
                        </m:ctrlPr>
                      </m:sSubPr>
                      <m:e>
                        <m:r>
                          <a:rPr lang="de-DE" sz="2000" i="1">
                            <a:latin typeface="Cambria Math"/>
                          </a:rPr>
                          <m:t>𝑟</m:t>
                        </m:r>
                      </m:e>
                      <m:sub>
                        <m:r>
                          <a:rPr lang="de-DE" sz="2000" b="0" i="1">
                            <a:latin typeface="Cambria Math"/>
                          </a:rPr>
                          <m:t>𝐶</m:t>
                        </m:r>
                      </m:sub>
                    </m:sSub>
                  </m:oMath>
                </a14:m>
                <a:r>
                  <a:rPr lang="de-DE" sz="1800" dirty="0"/>
                  <a:t>) </a:t>
                </a:r>
                <a:endParaRPr sz="2000" dirty="0"/>
              </a:p>
              <a:p>
                <a:pPr lvl="1">
                  <a:buFont typeface="Wingdings"/>
                  <a:buChar char="Ø"/>
                  <a:defRPr/>
                </a:pPr>
                <a:r>
                  <a:rPr lang="de-DE" sz="1800" dirty="0"/>
                  <a:t>Non-</a:t>
                </a:r>
                <a:r>
                  <a:rPr lang="de-DE" sz="1800" dirty="0" err="1"/>
                  <a:t>shared</a:t>
                </a:r>
                <a:r>
                  <a:rPr lang="de-DE" sz="1800" dirty="0"/>
                  <a:t> environmental </a:t>
                </a:r>
                <a:r>
                  <a:rPr lang="de-DE" sz="1800" dirty="0" err="1"/>
                  <a:t>correlations</a:t>
                </a:r>
                <a:r>
                  <a:rPr lang="de-DE" sz="1800" dirty="0"/>
                  <a:t> (</a:t>
                </a:r>
                <a14:m>
                  <m:oMath xmlns:m="http://schemas.openxmlformats.org/officeDocument/2006/math">
                    <m:sSub>
                      <m:sSubPr>
                        <m:ctrlPr>
                          <a:rPr lang="de-DE" sz="2000" i="1">
                            <a:latin typeface="Cambria Math" panose="02040503050406030204" pitchFamily="18" charset="0"/>
                            <a:ea typeface="Cambria Math"/>
                            <a:cs typeface="Cambria Math"/>
                          </a:rPr>
                        </m:ctrlPr>
                      </m:sSubPr>
                      <m:e>
                        <m:r>
                          <a:rPr lang="de-DE" sz="2000" i="1">
                            <a:latin typeface="Cambria Math"/>
                          </a:rPr>
                          <m:t>𝑟</m:t>
                        </m:r>
                      </m:e>
                      <m:sub>
                        <m:r>
                          <a:rPr lang="de-DE" sz="2000" b="0" i="1">
                            <a:latin typeface="Cambria Math"/>
                          </a:rPr>
                          <m:t>𝐸</m:t>
                        </m:r>
                      </m:sub>
                    </m:sSub>
                  </m:oMath>
                </a14:m>
                <a:r>
                  <a:rPr lang="de-DE" sz="1800" dirty="0"/>
                  <a:t>)</a:t>
                </a:r>
                <a:endParaRPr sz="2000" dirty="0"/>
              </a:p>
              <a:p>
                <a:pPr marL="0" indent="0">
                  <a:buNone/>
                  <a:defRPr/>
                </a:pPr>
                <a:endParaRPr sz="1800" dirty="0"/>
              </a:p>
              <a:p>
                <a:pPr marL="0" indent="0">
                  <a:buNone/>
                  <a:defRPr/>
                </a:pPr>
                <a:r>
                  <a:rPr lang="de-DE" sz="1800" dirty="0" err="1"/>
                  <a:t>What</a:t>
                </a:r>
                <a:r>
                  <a:rPr lang="de-DE" sz="1800" dirty="0"/>
                  <a:t> do </a:t>
                </a:r>
                <a:r>
                  <a:rPr lang="de-DE" sz="1800" dirty="0" err="1"/>
                  <a:t>they</a:t>
                </a:r>
                <a:r>
                  <a:rPr lang="de-DE" sz="1800" dirty="0"/>
                  <a:t> </a:t>
                </a:r>
                <a:r>
                  <a:rPr lang="de-DE" sz="1800" dirty="0" err="1"/>
                  <a:t>mean</a:t>
                </a:r>
                <a:r>
                  <a:rPr lang="de-DE" sz="1800" dirty="0"/>
                  <a:t>?</a:t>
                </a:r>
                <a:endParaRPr sz="1800" dirty="0"/>
              </a:p>
              <a:p>
                <a:pPr>
                  <a:defRPr/>
                </a:pPr>
                <a:r>
                  <a:rPr lang="de-DE" sz="1800" dirty="0"/>
                  <a:t>A </a:t>
                </a:r>
                <a:r>
                  <a:rPr lang="de-DE" sz="1800" dirty="0" err="1"/>
                  <a:t>correlation</a:t>
                </a:r>
                <a:r>
                  <a:rPr lang="de-DE" sz="1800" dirty="0"/>
                  <a:t> </a:t>
                </a:r>
                <a:r>
                  <a:rPr lang="de-DE" sz="1800" dirty="0" err="1"/>
                  <a:t>of</a:t>
                </a:r>
                <a:r>
                  <a:rPr lang="de-DE" sz="1800" dirty="0"/>
                  <a:t> 1 </a:t>
                </a:r>
                <a:r>
                  <a:rPr lang="de-DE" sz="1800" dirty="0" err="1"/>
                  <a:t>indicates</a:t>
                </a:r>
                <a:r>
                  <a:rPr lang="de-DE" sz="1800" dirty="0"/>
                  <a:t> </a:t>
                </a:r>
                <a:r>
                  <a:rPr lang="de-DE" sz="1800" dirty="0" err="1"/>
                  <a:t>that</a:t>
                </a:r>
                <a:r>
                  <a:rPr lang="de-DE" sz="1800" dirty="0"/>
                  <a:t> </a:t>
                </a:r>
                <a:r>
                  <a:rPr lang="de-DE" sz="1800" dirty="0" err="1"/>
                  <a:t>genetic</a:t>
                </a:r>
                <a:r>
                  <a:rPr lang="de-DE" sz="1800" dirty="0"/>
                  <a:t>/</a:t>
                </a:r>
                <a:r>
                  <a:rPr lang="de-DE" sz="1800" dirty="0" err="1"/>
                  <a:t>shared</a:t>
                </a:r>
                <a:r>
                  <a:rPr lang="de-DE" sz="1800" dirty="0"/>
                  <a:t>/non-</a:t>
                </a:r>
                <a:r>
                  <a:rPr lang="de-DE" sz="1800" dirty="0" err="1"/>
                  <a:t>shared</a:t>
                </a:r>
                <a:r>
                  <a:rPr lang="de-DE" sz="1800" dirty="0"/>
                  <a:t> environmental </a:t>
                </a:r>
                <a:r>
                  <a:rPr lang="de-DE" sz="1800" dirty="0" err="1"/>
                  <a:t>factors</a:t>
                </a:r>
                <a:r>
                  <a:rPr lang="de-DE" sz="1800" dirty="0"/>
                  <a:t> </a:t>
                </a:r>
                <a:r>
                  <a:rPr lang="de-DE" sz="1800" dirty="0" err="1"/>
                  <a:t>influencing</a:t>
                </a:r>
                <a:r>
                  <a:rPr lang="de-DE" sz="1800" dirty="0"/>
                  <a:t> </a:t>
                </a:r>
                <a:r>
                  <a:rPr lang="de-DE" sz="1800" dirty="0" err="1"/>
                  <a:t>both</a:t>
                </a:r>
                <a:r>
                  <a:rPr lang="de-DE" sz="1800" dirty="0"/>
                  <a:t> </a:t>
                </a:r>
                <a:r>
                  <a:rPr lang="de-DE" sz="1800" dirty="0" err="1"/>
                  <a:t>traits</a:t>
                </a:r>
                <a:r>
                  <a:rPr lang="de-DE" sz="1800" dirty="0"/>
                  <a:t> </a:t>
                </a:r>
                <a:r>
                  <a:rPr lang="de-DE" sz="1800" dirty="0" err="1"/>
                  <a:t>are</a:t>
                </a:r>
                <a:r>
                  <a:rPr lang="de-DE" sz="1800" dirty="0"/>
                  <a:t> </a:t>
                </a:r>
                <a:r>
                  <a:rPr lang="de-DE" sz="1800" dirty="0" err="1"/>
                  <a:t>identical</a:t>
                </a:r>
                <a:endParaRPr sz="1800" dirty="0"/>
              </a:p>
              <a:p>
                <a:pPr>
                  <a:defRPr/>
                </a:pPr>
                <a:r>
                  <a:rPr lang="de-DE" sz="1800" dirty="0"/>
                  <a:t>A </a:t>
                </a:r>
                <a:r>
                  <a:rPr lang="de-DE" sz="1800" dirty="0" err="1"/>
                  <a:t>correlation</a:t>
                </a:r>
                <a:r>
                  <a:rPr lang="de-DE" sz="1800" dirty="0"/>
                  <a:t> </a:t>
                </a:r>
                <a:r>
                  <a:rPr lang="de-DE" sz="1800" dirty="0" err="1"/>
                  <a:t>of</a:t>
                </a:r>
                <a:r>
                  <a:rPr lang="de-DE" sz="1800" dirty="0"/>
                  <a:t> 0 </a:t>
                </a:r>
                <a:r>
                  <a:rPr lang="de-DE" sz="1800" dirty="0" err="1"/>
                  <a:t>indicates</a:t>
                </a:r>
                <a:r>
                  <a:rPr lang="de-DE" sz="1800" dirty="0"/>
                  <a:t> </a:t>
                </a:r>
                <a:r>
                  <a:rPr lang="de-DE" sz="1800" dirty="0" err="1"/>
                  <a:t>that</a:t>
                </a:r>
                <a:r>
                  <a:rPr lang="de-DE" sz="1800" dirty="0"/>
                  <a:t> </a:t>
                </a:r>
                <a:r>
                  <a:rPr lang="de-DE" sz="1800" dirty="0" err="1"/>
                  <a:t>genetic</a:t>
                </a:r>
                <a:r>
                  <a:rPr lang="de-DE" sz="1800" dirty="0"/>
                  <a:t>/</a:t>
                </a:r>
                <a:r>
                  <a:rPr lang="de-DE" sz="1800" dirty="0" err="1"/>
                  <a:t>shared</a:t>
                </a:r>
                <a:r>
                  <a:rPr lang="de-DE" sz="1800" dirty="0"/>
                  <a:t>/non-</a:t>
                </a:r>
                <a:r>
                  <a:rPr lang="de-DE" sz="1800" dirty="0" err="1"/>
                  <a:t>shared</a:t>
                </a:r>
                <a:r>
                  <a:rPr lang="de-DE" sz="1800" dirty="0"/>
                  <a:t> environmental </a:t>
                </a:r>
                <a:r>
                  <a:rPr lang="de-DE" sz="1800" dirty="0" err="1"/>
                  <a:t>factors</a:t>
                </a:r>
                <a:r>
                  <a:rPr lang="de-DE" sz="1800" dirty="0"/>
                  <a:t> </a:t>
                </a:r>
                <a:r>
                  <a:rPr lang="de-DE" sz="1800" dirty="0" err="1"/>
                  <a:t>influencing</a:t>
                </a:r>
                <a:r>
                  <a:rPr lang="de-DE" sz="1800" dirty="0"/>
                  <a:t> </a:t>
                </a:r>
                <a:r>
                  <a:rPr lang="de-DE" sz="1800" dirty="0" err="1"/>
                  <a:t>both</a:t>
                </a:r>
                <a:r>
                  <a:rPr lang="de-DE" sz="1800" dirty="0"/>
                  <a:t> </a:t>
                </a:r>
                <a:r>
                  <a:rPr lang="de-DE" sz="1800" dirty="0" err="1"/>
                  <a:t>traits</a:t>
                </a:r>
                <a:r>
                  <a:rPr lang="de-DE" sz="1800" dirty="0"/>
                  <a:t> </a:t>
                </a:r>
                <a:r>
                  <a:rPr lang="de-DE" sz="1800" dirty="0" err="1"/>
                  <a:t>are</a:t>
                </a:r>
                <a:r>
                  <a:rPr lang="de-DE" sz="1800" dirty="0"/>
                  <a:t> </a:t>
                </a:r>
                <a:r>
                  <a:rPr lang="de-DE" sz="1800" dirty="0" err="1"/>
                  <a:t>completely</a:t>
                </a:r>
                <a:r>
                  <a:rPr lang="de-DE" sz="1800" dirty="0"/>
                  <a:t> </a:t>
                </a:r>
                <a:r>
                  <a:rPr lang="de-DE" sz="1800" dirty="0" err="1"/>
                  <a:t>independent</a:t>
                </a:r>
                <a:r>
                  <a:rPr lang="de-DE" sz="1800" dirty="0"/>
                  <a:t> </a:t>
                </a:r>
                <a:r>
                  <a:rPr lang="de-DE" sz="1800" dirty="0" err="1"/>
                  <a:t>from</a:t>
                </a:r>
                <a:r>
                  <a:rPr lang="de-DE" sz="1800" dirty="0"/>
                  <a:t> </a:t>
                </a:r>
                <a:r>
                  <a:rPr lang="de-DE" sz="1800" dirty="0" err="1"/>
                  <a:t>each</a:t>
                </a:r>
                <a:r>
                  <a:rPr lang="de-DE" sz="1800" dirty="0"/>
                  <a:t> </a:t>
                </a:r>
                <a:r>
                  <a:rPr lang="de-DE" sz="1800" dirty="0" err="1"/>
                  <a:t>other</a:t>
                </a:r>
                <a:endParaRPr sz="1800" dirty="0"/>
              </a:p>
              <a:p>
                <a:pPr marL="0" indent="0">
                  <a:buNone/>
                  <a:defRPr/>
                </a:pPr>
                <a:endParaRPr sz="1800" dirty="0"/>
              </a:p>
              <a:p>
                <a:pPr marL="0" indent="0">
                  <a:buNone/>
                  <a:defRPr/>
                </a:pPr>
                <a:endParaRPr lang="de-DE" sz="700" dirty="0"/>
              </a:p>
              <a:p>
                <a:pPr marL="0" indent="0">
                  <a:buNone/>
                  <a:defRPr/>
                </a:pPr>
                <a:endParaRPr lang="de-DE" sz="700" dirty="0"/>
              </a:p>
              <a:p>
                <a:pPr marL="0" indent="0">
                  <a:buNone/>
                  <a:defRPr/>
                </a:pPr>
                <a:endParaRPr lang="de-DE" sz="700" dirty="0"/>
              </a:p>
            </p:txBody>
          </p:sp>
        </mc:Choice>
        <mc:Fallback xmlns="">
          <p:sp>
            <p:nvSpPr>
              <p:cNvPr id="1937452362" name="Inhaltsplatzhalter 2"/>
              <p:cNvSpPr>
                <a:spLocks noGrp="1" noRot="1" noChangeAspect="1" noMove="1" noResize="1" noEditPoints="1" noAdjustHandles="1" noChangeArrowheads="1" noChangeShapeType="1" noTextEdit="1"/>
              </p:cNvSpPr>
              <p:nvPr>
                <p:ph idx="1"/>
              </p:nvPr>
            </p:nvSpPr>
            <p:spPr bwMode="auto">
              <a:xfrm>
                <a:off x="495298" y="1265260"/>
                <a:ext cx="8915400" cy="4860903"/>
              </a:xfrm>
              <a:blipFill>
                <a:blip r:embed="rId3"/>
                <a:stretch>
                  <a:fillRect t="-627"/>
                </a:stretch>
              </a:blipFill>
            </p:spPr>
            <p:txBody>
              <a:bodyPr/>
              <a:lstStyle/>
              <a:p>
                <a:r>
                  <a:rPr lang="de-DE">
                    <a:noFill/>
                  </a:rPr>
                  <a:t> </a:t>
                </a:r>
              </a:p>
            </p:txBody>
          </p:sp>
        </mc:Fallback>
      </mc:AlternateContent>
      <p:sp>
        <p:nvSpPr>
          <p:cNvPr id="2094721244" name="Foliennummernplatzhalter 4"/>
          <p:cNvSpPr>
            <a:spLocks noGrp="1"/>
          </p:cNvSpPr>
          <p:nvPr>
            <p:ph type="sldNum" sz="quarter" idx="12"/>
          </p:nvPr>
        </p:nvSpPr>
        <p:spPr bwMode="auto"/>
        <p:txBody>
          <a:bodyPr/>
          <a:lstStyle/>
          <a:p>
            <a:pPr>
              <a:defRPr/>
            </a:pPr>
            <a:fld id="{03C596E6-4909-B85B-E9B3-9AABF3DDA787}" type="slidenum">
              <a:rPr lang="de-DE"/>
              <a:t>9</a:t>
            </a:fld>
            <a:endParaRPr lang="de-DE"/>
          </a:p>
        </p:txBody>
      </p:sp>
      <p:sp>
        <p:nvSpPr>
          <p:cNvPr id="225928831" name="Fußzeilenplatzhalter 3"/>
          <p:cNvSpPr>
            <a:spLocks noGrp="1"/>
          </p:cNvSpPr>
          <p:nvPr>
            <p:ph type="ftr" sz="quarter" idx="11"/>
          </p:nvPr>
        </p:nvSpPr>
        <p:spPr bwMode="auto">
          <a:xfrm>
            <a:off x="3384549" y="6356350"/>
            <a:ext cx="3136897" cy="365122"/>
          </a:xfrm>
        </p:spPr>
        <p:txBody>
          <a:bodyPr/>
          <a:lstStyle/>
          <a:p>
            <a:pPr>
              <a:defRPr/>
            </a:pPr>
            <a:r>
              <a:rPr lang="it-IT"/>
              <a:t>TwinLife workshop on behavioral genetics </a:t>
            </a:r>
            <a:r>
              <a:rPr lang="en-US" sz="1200">
                <a:solidFill>
                  <a:schemeClr val="bg1">
                    <a:lumMod val="50000"/>
                  </a:schemeClr>
                </a:solidFill>
              </a:rPr>
              <a:t>August 17</a:t>
            </a:r>
            <a:r>
              <a:rPr lang="en-US" sz="1200" baseline="30000">
                <a:solidFill>
                  <a:schemeClr val="bg1">
                    <a:lumMod val="50000"/>
                  </a:schemeClr>
                </a:solidFill>
              </a:rPr>
              <a:t>th</a:t>
            </a:r>
            <a:r>
              <a:rPr lang="en-US" sz="1200">
                <a:solidFill>
                  <a:schemeClr val="bg1">
                    <a:lumMod val="50000"/>
                  </a:schemeClr>
                </a:solidFill>
              </a:rPr>
              <a:t> and 18</a:t>
            </a:r>
            <a:r>
              <a:rPr lang="en-US" sz="1200" baseline="30000">
                <a:solidFill>
                  <a:schemeClr val="bg1">
                    <a:lumMod val="50000"/>
                  </a:schemeClr>
                </a:solidFill>
              </a:rPr>
              <a:t>th</a:t>
            </a:r>
            <a:r>
              <a:rPr lang="en-US" sz="1200">
                <a:solidFill>
                  <a:schemeClr val="bg1">
                    <a:lumMod val="50000"/>
                  </a:schemeClr>
                </a:solidFill>
              </a:rPr>
              <a:t>, 2022</a:t>
            </a:r>
            <a:endParaRPr/>
          </a:p>
        </p:txBody>
      </p:sp>
      <p:sp>
        <p:nvSpPr>
          <p:cNvPr id="1285308445" name="Titel 1"/>
          <p:cNvSpPr>
            <a:spLocks noGrp="1"/>
          </p:cNvSpPr>
          <p:nvPr/>
        </p:nvSpPr>
        <p:spPr bwMode="auto">
          <a:xfrm>
            <a:off x="495298" y="274636"/>
            <a:ext cx="8915400" cy="891108"/>
          </a:xfrm>
        </p:spPr>
        <p:txBody>
          <a:bodyPr vertOverflow="overflow" horzOverflow="clip" vert="horz" wrap="square" lIns="91440" tIns="45720" rIns="91440" bIns="45720" numCol="1" spcCol="0" rtlCol="0" fromWordArt="0" anchor="ctr" anchorCtr="0" forceAA="0" compatLnSpc="0">
            <a:normAutofit fontScale="90000" lnSpcReduction="2000"/>
          </a:bodyPr>
          <a:lstStyle>
            <a:lvl1pPr algn="ctr" defTabSz="914400">
              <a:spcBef>
                <a:spcPts val="0"/>
              </a:spcBef>
              <a:buNone/>
              <a:defRPr sz="4400">
                <a:solidFill>
                  <a:schemeClr val="tx1"/>
                </a:solidFill>
                <a:latin typeface="+mj-lt"/>
                <a:ea typeface="+mj-ea"/>
                <a:cs typeface="+mj-cs"/>
              </a:defRPr>
            </a:lvl1pPr>
          </a:lstStyle>
          <a:p>
            <a:pPr>
              <a:defRPr/>
            </a:pPr>
            <a:r>
              <a:rPr lang="de-DE" sz="4400" b="0" i="0" u="none" strike="noStrike" cap="none" spc="0">
                <a:solidFill>
                  <a:schemeClr val="tx1"/>
                </a:solidFill>
                <a:latin typeface="Calibri"/>
                <a:ea typeface="Arial"/>
                <a:cs typeface="Arial"/>
              </a:rPr>
              <a:t>2. Trait Covariation and Trait Correlation</a:t>
            </a:r>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3506</Words>
  <Application>Microsoft Office PowerPoint</Application>
  <DocSecurity>0</DocSecurity>
  <PresentationFormat>A4-Papier (210 x 297 mm)</PresentationFormat>
  <Paragraphs>526</Paragraphs>
  <Slides>39</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Cambria Math</vt:lpstr>
      <vt:lpstr>Times New Roman</vt:lpstr>
      <vt:lpstr>Wingdings</vt:lpstr>
      <vt:lpstr>Larissa-Design</vt:lpstr>
      <vt:lpstr>PowerPoint-Präsentation</vt:lpstr>
      <vt:lpstr>Content</vt:lpstr>
      <vt:lpstr>Introduction to the bivariate twin model</vt:lpstr>
      <vt:lpstr>The bivariate twin model</vt:lpstr>
      <vt:lpstr>Introduction to the bivariate twin model</vt:lpstr>
      <vt:lpstr>Introduction to the bivariate twin model</vt:lpstr>
      <vt:lpstr>2. Trait Covariation and Trait Correlation</vt:lpstr>
      <vt:lpstr>PowerPoint-Präsentation</vt:lpstr>
      <vt:lpstr>PowerPoint-Präsentation</vt:lpstr>
      <vt:lpstr>PowerPoint-Präsentation</vt:lpstr>
      <vt:lpstr>2. Trait Covariation and Trait Correlation</vt:lpstr>
      <vt:lpstr>PowerPoint-Präsentation</vt:lpstr>
      <vt:lpstr>2. Trait Covariation and Trait Correlation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6. Outlook 1: ACE-beta model</vt:lpstr>
      <vt:lpstr>Outlook 1: ACE-beta model</vt:lpstr>
      <vt:lpstr>Outlook 2: GxE analyses</vt:lpstr>
      <vt:lpstr>PowerPoint-Präsentation</vt:lpstr>
      <vt:lpstr>Literature</vt:lpstr>
      <vt:lpstr>Literature</vt:lpstr>
      <vt:lpstr>Literature</vt:lpstr>
      <vt:lpstr>PowerPoint-Präsentation</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lpstr>Appendix: Path tracing rules and covariance algebra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Einflüsse sozialer und sexueller Entwicklung auf das Entscheidungsverhalten</dc:title>
  <dc:subject/>
  <dc:creator>Franzi</dc:creator>
  <cp:keywords/>
  <dc:description/>
  <cp:lastModifiedBy>Christoph Klatzka</cp:lastModifiedBy>
  <cp:revision>788</cp:revision>
  <dcterms:created xsi:type="dcterms:W3CDTF">2016-05-11T16:59:20Z</dcterms:created>
  <dcterms:modified xsi:type="dcterms:W3CDTF">2023-08-07T14:02:17Z</dcterms:modified>
  <cp:category/>
  <dc:identifier/>
  <cp:contentStatus/>
  <dc:language/>
  <cp:version/>
</cp:coreProperties>
</file>