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90" r:id="rId9"/>
    <p:sldId id="293" r:id="rId10"/>
    <p:sldId id="291" r:id="rId11"/>
    <p:sldId id="292" r:id="rId12"/>
    <p:sldId id="262" r:id="rId13"/>
    <p:sldId id="263" r:id="rId14"/>
    <p:sldId id="264" r:id="rId15"/>
    <p:sldId id="265" r:id="rId16"/>
    <p:sldId id="266" r:id="rId17"/>
    <p:sldId id="269" r:id="rId18"/>
    <p:sldId id="270" r:id="rId19"/>
    <p:sldId id="271" r:id="rId20"/>
    <p:sldId id="272" r:id="rId21"/>
    <p:sldId id="273" r:id="rId22"/>
    <p:sldId id="296" r:id="rId23"/>
    <p:sldId id="301" r:id="rId24"/>
    <p:sldId id="297" r:id="rId25"/>
    <p:sldId id="294" r:id="rId26"/>
    <p:sldId id="299" r:id="rId27"/>
    <p:sldId id="298" r:id="rId28"/>
    <p:sldId id="300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302" r:id="rId43"/>
    <p:sldId id="304" r:id="rId44"/>
  </p:sldIdLst>
  <p:sldSz cx="9906000" cy="6858000" type="A4"/>
  <p:notesSz cx="9906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D0350A8-3705-46E1-99F1-DF3051B8E679}">
          <p14:sldIdLst>
            <p14:sldId id="256"/>
            <p14:sldId id="257"/>
            <p14:sldId id="258"/>
            <p14:sldId id="259"/>
            <p14:sldId id="260"/>
            <p14:sldId id="261"/>
            <p14:sldId id="290"/>
            <p14:sldId id="293"/>
            <p14:sldId id="291"/>
            <p14:sldId id="292"/>
            <p14:sldId id="262"/>
            <p14:sldId id="263"/>
            <p14:sldId id="264"/>
            <p14:sldId id="265"/>
            <p14:sldId id="266"/>
            <p14:sldId id="269"/>
            <p14:sldId id="270"/>
            <p14:sldId id="271"/>
            <p14:sldId id="272"/>
            <p14:sldId id="273"/>
          </p14:sldIdLst>
        </p14:section>
        <p14:section name="Implementation in R using twinflex" id="{5B184A9A-86CA-4677-90F1-E19E127CE8C7}">
          <p14:sldIdLst>
            <p14:sldId id="296"/>
            <p14:sldId id="301"/>
            <p14:sldId id="297"/>
            <p14:sldId id="294"/>
            <p14:sldId id="299"/>
            <p14:sldId id="298"/>
            <p14:sldId id="300"/>
          </p14:sldIdLst>
        </p14:section>
        <p14:section name="Implementation in R using UMX" id="{94B0634E-AC6D-4A22-A555-238F02F93075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302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C916AB-9101-FA23-CE21-D78C95A0AB87}">
  <a:tblStyle styleId="{D9C916AB-9101-FA23-CE21-D78C95A0AB87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165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6C51FD-2F43-454A-BFB5-FE4B5FBA36AC}" type="datetimeFigureOut">
              <a:rPr lang="en-US"/>
              <a:t>9/11/2023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095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F9BF53-289F-4DAF-B87B-CD5338B5088C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TYPE: </a:t>
            </a:r>
            <a:r>
              <a:rPr lang="en-US"/>
              <a:t>multivariate-normal full-information maximum likelihood (FIML); Weighted Least Squares (WLS)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1F9BF53-289F-4DAF-B87B-CD5338B5088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742950" y="2130434"/>
            <a:ext cx="8420100" cy="1470025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485900" y="3886202"/>
            <a:ext cx="69342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/>
              <a:t>11.09.2023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/>
              <a:t>11.09.2023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7181850" y="274643"/>
            <a:ext cx="2228850" cy="5851525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495300" y="274643"/>
            <a:ext cx="6521450" cy="5851525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/>
              <a:t>11.09.2023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742950" y="2130456"/>
            <a:ext cx="8420100" cy="1470025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485900" y="3886221"/>
            <a:ext cx="69342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t>11.09.2023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t>11.09.2023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TwinLife workshop on behavioral genetics </a:t>
            </a:r>
            <a:r>
              <a:rPr lang="en-US">
                <a:solidFill>
                  <a:prstClr val="white">
                    <a:lumMod val="50000"/>
                  </a:prstClr>
                </a:solidFill>
              </a:rPr>
              <a:t>August 18</a:t>
            </a:r>
            <a:r>
              <a:rPr lang="en-US" baseline="3000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>
                <a:solidFill>
                  <a:prstClr val="white">
                    <a:lumMod val="50000"/>
                  </a:prstClr>
                </a:solidFill>
              </a:rPr>
              <a:t> and 19</a:t>
            </a:r>
            <a:r>
              <a:rPr lang="en-US" baseline="3000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>
                <a:solidFill>
                  <a:prstClr val="white">
                    <a:lumMod val="50000"/>
                  </a:prstClr>
                </a:solidFill>
              </a:rPr>
              <a:t>, 2021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eck 6"/>
          <p:cNvSpPr/>
          <p:nvPr userDrawn="1"/>
        </p:nvSpPr>
        <p:spPr bwMode="auto">
          <a:xfrm>
            <a:off x="177391" y="157836"/>
            <a:ext cx="9555000" cy="6588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0" name="Gerade Verbindung 7"/>
          <p:cNvCxnSpPr>
            <a:cxnSpLocks/>
          </p:cNvCxnSpPr>
          <p:nvPr userDrawn="1"/>
        </p:nvCxnSpPr>
        <p:spPr bwMode="auto">
          <a:xfrm>
            <a:off x="350494" y="1412776"/>
            <a:ext cx="9205023" cy="0"/>
          </a:xfrm>
          <a:prstGeom prst="line">
            <a:avLst/>
          </a:prstGeom>
          <a:ln w="57150" cmpd="dbl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0" descr="logo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38741" y="6157333"/>
            <a:ext cx="1329883" cy="5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782506" y="44069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t>11.09.2023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t>11.09.2023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t>11.09.2023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t>11.09.2023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/>
              <a:t>11.09.2023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TwinLife workshop on behavioral genetics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August 18</a:t>
            </a:r>
            <a:r>
              <a:rPr lang="en-US" sz="1200" baseline="3000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 and 19</a:t>
            </a:r>
            <a:r>
              <a:rPr lang="en-US" sz="1200" baseline="3000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, 2021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‹Nr.›</a:t>
            </a:fld>
            <a:endParaRPr lang="de-DE"/>
          </a:p>
        </p:txBody>
      </p:sp>
      <p:sp>
        <p:nvSpPr>
          <p:cNvPr id="9" name="Rechteck 6"/>
          <p:cNvSpPr/>
          <p:nvPr userDrawn="1"/>
        </p:nvSpPr>
        <p:spPr bwMode="auto">
          <a:xfrm>
            <a:off x="177391" y="157836"/>
            <a:ext cx="9555000" cy="6588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 Verbindung 7"/>
          <p:cNvCxnSpPr>
            <a:cxnSpLocks/>
          </p:cNvCxnSpPr>
          <p:nvPr userDrawn="1"/>
        </p:nvCxnSpPr>
        <p:spPr bwMode="auto">
          <a:xfrm>
            <a:off x="350493" y="1412776"/>
            <a:ext cx="9205023" cy="0"/>
          </a:xfrm>
          <a:prstGeom prst="line">
            <a:avLst/>
          </a:prstGeom>
          <a:ln w="57150" cmpd="dbl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0" descr="logo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72480" y="6157311"/>
            <a:ext cx="1329883" cy="5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t>11.09.2023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 txBox="1"/>
          <p:nvPr userDrawn="1"/>
        </p:nvSpPr>
        <p:spPr bwMode="auto">
          <a:xfrm>
            <a:off x="495129" y="6392005"/>
            <a:ext cx="2311399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>
              <a:defRPr sz="1300">
                <a:solidFill>
                  <a:srgbClr val="AD1917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6D89EF-3C3A-4E06-893E-1B74ABA00C59}" type="slidenum">
              <a:rPr lang="de-DE"/>
              <a:t>‹Nr.›</a:t>
            </a:fld>
            <a:endParaRPr lang="de-DE"/>
          </a:p>
        </p:txBody>
      </p:sp>
      <p:pic>
        <p:nvPicPr>
          <p:cNvPr id="8" name="Bild 3" descr="logo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60512" y="6157333"/>
            <a:ext cx="1329883" cy="5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872972" y="27306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t>11.09.2023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t>11.09.2023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t>11.09.2023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7181850" y="274658"/>
            <a:ext cx="2228850" cy="5851525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495300" y="274658"/>
            <a:ext cx="6521450" cy="5851525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t>11.09.2023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/>
              <a:t>11.09.2023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/>
              <a:t>11.09.2023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/>
              <a:t>11.09.2023</a:t>
            </a:fld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/>
              <a:t>11.09.2023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/>
              <a:t>11.09.2023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/>
              <a:t>‹Nr.›</a:t>
            </a:fld>
            <a:endParaRPr lang="de-DE"/>
          </a:p>
        </p:txBody>
      </p:sp>
      <p:sp>
        <p:nvSpPr>
          <p:cNvPr id="7" name="Foliennummernplatzhalter 5"/>
          <p:cNvSpPr txBox="1"/>
          <p:nvPr userDrawn="1"/>
        </p:nvSpPr>
        <p:spPr bwMode="auto">
          <a:xfrm>
            <a:off x="495117" y="6391983"/>
            <a:ext cx="2311399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>
              <a:defRPr sz="1300">
                <a:solidFill>
                  <a:srgbClr val="AD1917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6D89EF-3C3A-4E06-893E-1B74ABA00C59}" type="slidenum">
              <a:rPr lang="de-DE"/>
              <a:t>‹Nr.›</a:t>
            </a:fld>
            <a:endParaRPr lang="de-DE"/>
          </a:p>
        </p:txBody>
      </p:sp>
      <p:pic>
        <p:nvPicPr>
          <p:cNvPr id="8" name="Bild 3" descr="logo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60512" y="6157311"/>
            <a:ext cx="1329883" cy="5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/>
              <a:t>11.09.2023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95CDE6-7D08-45B6-9F69-5EF207C1F905}" type="datetimeFigureOut">
              <a:rPr lang="de-DE"/>
              <a:t>11.09.2023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5C9046-83AA-4383-A1C3-2E4CB316CAD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95304" y="6356359"/>
            <a:ext cx="2311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95CDE6-7D08-45B6-9F69-5EF207C1F905}" type="datetimeFigureOut">
              <a:rPr lang="de-DE"/>
              <a:t>11.09.2023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099304" y="6356359"/>
            <a:ext cx="2311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5C9046-83AA-4383-A1C3-2E4CB316CADB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95316" y="6356381"/>
            <a:ext cx="2311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95CDE6-7D08-45B6-9F69-5EF207C1F90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t>11.09.2023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8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099316" y="6356381"/>
            <a:ext cx="2311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5C9046-83AA-4383-A1C3-2E4CB316CADB}" type="slidenum">
              <a:rPr lang="de-DE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cran.r-project.org/web/packages/umx/umx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5/twin.9.3.403" TargetMode="External"/><Relationship Id="rId2" Type="http://schemas.openxmlformats.org/officeDocument/2006/relationships/hyperlink" Target="https://doi.org/10.1017/thg.2019.2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doi.org/10.20377/jfr-381" TargetMode="External"/><Relationship Id="rId5" Type="http://schemas.openxmlformats.org/officeDocument/2006/relationships/hyperlink" Target="https://doi.org/10.1080/10705511.2020.1789465" TargetMode="External"/><Relationship Id="rId4" Type="http://schemas.openxmlformats.org/officeDocument/2006/relationships/hyperlink" Target="https://doi.org/10.1023/A:1014455812027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.1467-8624.2005.00845.x-i1" TargetMode="External"/><Relationship Id="rId2" Type="http://schemas.openxmlformats.org/officeDocument/2006/relationships/hyperlink" Target="https://doi.org/10.1016/j.rssm.2022.100714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Bild 10" descr="logo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16862" y="441497"/>
            <a:ext cx="4012325" cy="1646082"/>
          </a:xfrm>
          <a:prstGeom prst="rect">
            <a:avLst/>
          </a:prstGeom>
        </p:spPr>
      </p:pic>
      <p:graphicFrame>
        <p:nvGraphicFramePr>
          <p:cNvPr id="6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541801"/>
              </p:ext>
            </p:extLst>
          </p:nvPr>
        </p:nvGraphicFramePr>
        <p:xfrm>
          <a:off x="674550" y="2276872"/>
          <a:ext cx="8496944" cy="3680672"/>
        </p:xfrm>
        <a:graphic>
          <a:graphicData uri="http://schemas.openxmlformats.org/drawingml/2006/table">
            <a:tbl>
              <a:tblPr firstRow="1" bandRow="1">
                <a:tableStyleId>{D9C916AB-9101-FA23-CE21-D78C95A0AB87}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917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/>
                      </a:pPr>
                      <a:r>
                        <a:rPr lang="de-DE" sz="3000" b="1" i="1" cap="small">
                          <a:solidFill>
                            <a:srgbClr val="C00000"/>
                          </a:solidFill>
                        </a:rPr>
                        <a:t>Behavioral Genetic Data Analysis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a workshop on the core concepts and statistical methods of behavioral genetics</a:t>
                      </a:r>
                      <a:endParaRPr/>
                    </a:p>
                  </a:txBody>
                  <a:tcPr marL="324000" marR="32400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solidFill>
                        <a:srgbClr val="AD1917"/>
                      </a:solidFill>
                    </a:lnT>
                    <a:lnB w="381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56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August 17</a:t>
                      </a:r>
                      <a:r>
                        <a:rPr lang="en-US" sz="1800" i="1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and 18</a:t>
                      </a:r>
                      <a:r>
                        <a:rPr lang="en-US" sz="1800" i="1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2022</a:t>
                      </a:r>
                      <a:endParaRPr dirty="0"/>
                    </a:p>
                  </a:txBody>
                  <a:tcPr marL="324000" marR="324000" anchor="b"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626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Lecturers</a:t>
                      </a:r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 Dr. Bastian Mönkediek</a:t>
                      </a:r>
                      <a:r>
                        <a:rPr lang="de-DE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Mirko Ruks</a:t>
                      </a:r>
                      <a:r>
                        <a:rPr lang="de-DE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Theresa Rohm</a:t>
                      </a:r>
                      <a:r>
                        <a:rPr lang="de-DE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Christoph Klatzka</a:t>
                      </a:r>
                      <a:r>
                        <a:rPr lang="de-DE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l">
                        <a:lnSpc>
                          <a:spcPct val="120000"/>
                        </a:lnSpc>
                        <a:defRPr/>
                      </a:pPr>
                      <a:r>
                        <a:rPr lang="de-DE" sz="16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Bielefeld University, Bielefeld, Germany, </a:t>
                      </a:r>
                    </a:p>
                    <a:p>
                      <a:pPr algn="l">
                        <a:lnSpc>
                          <a:spcPct val="120000"/>
                        </a:lnSpc>
                        <a:defRPr/>
                      </a:pPr>
                      <a:r>
                        <a:rPr lang="de-DE" sz="16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University </a:t>
                      </a:r>
                      <a:r>
                        <a:rPr lang="de-DE" sz="16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Bremen, Bremen</a:t>
                      </a:r>
                      <a:endParaRPr dirty="0"/>
                    </a:p>
                    <a:p>
                      <a:pPr algn="l">
                        <a:lnSpc>
                          <a:spcPct val="120000"/>
                        </a:lnSpc>
                        <a:defRPr/>
                      </a:pPr>
                      <a:r>
                        <a:rPr lang="de-DE" sz="16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</a:t>
                      </a:r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Saarland University, </a:t>
                      </a:r>
                      <a:r>
                        <a:rPr lang="de-DE" sz="16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Saarbruecken</a:t>
                      </a:r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Germany</a:t>
                      </a:r>
                      <a:endParaRPr dirty="0"/>
                    </a:p>
                  </a:txBody>
                  <a:tcPr marL="324000" marR="324000" anchor="ctr">
                    <a:lnL w="12700" algn="ctr">
                      <a:noFill/>
                    </a:lnL>
                    <a:lnR w="12700" algn="ctr">
                      <a:noFill/>
                    </a:lnR>
                    <a:lnT w="3175" algn="ctr">
                      <a:noFill/>
                    </a:lnT>
                    <a:lnB w="19050" algn="ctr">
                      <a:solidFill>
                        <a:srgbClr val="AD191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Grafik 4">
            <a:extLst>
              <a:ext uri="{FF2B5EF4-FFF2-40B4-BE49-F238E27FC236}">
                <a16:creationId xmlns:a16="http://schemas.microsoft.com/office/drawing/2014/main" id="{7973FE7F-272C-417C-8F89-EDE698D92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70093" y="6150713"/>
            <a:ext cx="1821229" cy="522382"/>
          </a:xfrm>
          <a:prstGeom prst="rect">
            <a:avLst/>
          </a:prstGeom>
        </p:spPr>
      </p:pic>
      <p:pic>
        <p:nvPicPr>
          <p:cNvPr id="10" name="Picture 2" descr="Datei:Logo-Universität des Saarlandes.svg">
            <a:extLst>
              <a:ext uri="{FF2B5EF4-FFF2-40B4-BE49-F238E27FC236}">
                <a16:creationId xmlns:a16="http://schemas.microsoft.com/office/drawing/2014/main" id="{F1B1625A-1AF1-4196-B6BC-7FE4BCF3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314231" y="6165304"/>
            <a:ext cx="1323025" cy="493200"/>
          </a:xfrm>
          <a:prstGeom prst="rect">
            <a:avLst/>
          </a:prstGeom>
          <a:noFill/>
        </p:spPr>
      </p:pic>
      <p:pic>
        <p:nvPicPr>
          <p:cNvPr id="11" name="Grafik 12">
            <a:extLst>
              <a:ext uri="{FF2B5EF4-FFF2-40B4-BE49-F238E27FC236}">
                <a16:creationId xmlns:a16="http://schemas.microsoft.com/office/drawing/2014/main" id="{B220B128-65BB-4466-B51B-E75968642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075006" y="6267048"/>
            <a:ext cx="1172178" cy="4206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CDF8F-DB46-BF13-E9AF-1937DA1F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Classical</a:t>
            </a:r>
            <a:r>
              <a:rPr lang="de-DE" dirty="0"/>
              <a:t> Univariate Model</a:t>
            </a:r>
            <a:br>
              <a:rPr lang="de-DE" dirty="0"/>
            </a:br>
            <a:r>
              <a:rPr lang="de-DE" sz="2700" dirty="0"/>
              <a:t>(Mönkediek, 2022)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272385-EF33-8F90-A069-504CA860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TwinLife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workshop on behavioral genetics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August 17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and 18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, 2022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401521-9439-62E9-22C7-5E6B9DDB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D89EF-3C3A-4E06-893E-1B74ABA00C59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83D28EA9-A3AF-8703-A9D3-78ABFE4F6F58}"/>
                  </a:ext>
                </a:extLst>
              </p:cNvPr>
              <p:cNvSpPr txBox="1"/>
              <p:nvPr/>
            </p:nvSpPr>
            <p:spPr>
              <a:xfrm>
                <a:off x="2504728" y="2281026"/>
                <a:ext cx="6048672" cy="2627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  <a:tabLst>
                    <a:tab pos="1170305" algn="l"/>
                  </a:tabLs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(3)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𝑟𝑀𝑍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de-DE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tabLst>
                    <a:tab pos="1170305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𝑟𝐷𝑍</m:t>
                    </m:r>
                    <m:r>
                      <a:rPr lang="de-DE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0.5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de-DE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tabLst>
                    <a:tab pos="1170305" algn="l"/>
                  </a:tabLs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(4)	A = 2 * (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rMZ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-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rDZ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de-DE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tabLst>
                    <a:tab pos="1170305" algn="l"/>
                  </a:tabLst>
                </a:pPr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(5)	C = 2 * </a:t>
                </a:r>
                <a:r>
                  <a:rPr lang="de-DE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rDZ</a:t>
                </a:r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- </a:t>
                </a:r>
                <a:r>
                  <a:rPr lang="de-DE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rMZ</a:t>
                </a:r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de-DE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tabLst>
                    <a:tab pos="1170305" algn="l"/>
                  </a:tabLs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(6)	E = 1 –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rMZ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= 	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de-DE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83D28EA9-A3AF-8703-A9D3-78ABFE4F6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728" y="2281026"/>
                <a:ext cx="6048672" cy="2627642"/>
              </a:xfrm>
              <a:prstGeom prst="rect">
                <a:avLst/>
              </a:prstGeom>
              <a:blipFill>
                <a:blip r:embed="rId2"/>
                <a:stretch>
                  <a:fillRect l="-1109" t="-23666" b="-348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>
            <a:extLst>
              <a:ext uri="{FF2B5EF4-FFF2-40B4-BE49-F238E27FC236}">
                <a16:creationId xmlns:a16="http://schemas.microsoft.com/office/drawing/2014/main" id="{EF35E630-83C3-8461-776B-30045D9108AC}"/>
              </a:ext>
            </a:extLst>
          </p:cNvPr>
          <p:cNvSpPr txBox="1"/>
          <p:nvPr/>
        </p:nvSpPr>
        <p:spPr>
          <a:xfrm>
            <a:off x="632520" y="1664666"/>
            <a:ext cx="77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Calculating the twin correlations and the standardized variance components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4635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495300" y="332656"/>
            <a:ext cx="8915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Assumptions of ACE decompositions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06506" y="1556793"/>
            <a:ext cx="9205023" cy="452596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US" sz="2000" dirty="0"/>
              <a:t> Genetic within twin-pair correlation of MZ twins is 1,</a:t>
            </a:r>
            <a:endParaRPr dirty="0"/>
          </a:p>
          <a:p>
            <a:pPr marL="0" indent="0">
              <a:buNone/>
              <a:defRPr/>
            </a:pPr>
            <a:r>
              <a:rPr lang="en-US" sz="2000" dirty="0"/>
              <a:t>  genetic within twin-pair correlation of DZ twins is .5</a:t>
            </a:r>
            <a:endParaRPr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defRPr/>
            </a:pPr>
            <a:r>
              <a:rPr lang="en-US" sz="2000" dirty="0"/>
              <a:t> Genetic effects on phenotype are additive</a:t>
            </a:r>
            <a:endParaRPr dirty="0"/>
          </a:p>
          <a:p>
            <a:pPr marL="0" indent="0">
              <a:buNone/>
              <a:defRPr/>
            </a:pPr>
            <a:r>
              <a:rPr lang="en-US" sz="2000" dirty="0"/>
              <a:t>   = no epistasis, no interactions between effects of different genes</a:t>
            </a:r>
            <a:endParaRPr dirty="0"/>
          </a:p>
          <a:p>
            <a:pPr marL="0" indent="0">
              <a:buNone/>
              <a:defRPr/>
            </a:pPr>
            <a:r>
              <a:rPr lang="en-US" sz="2000" dirty="0"/>
              <a:t>  (otherwise assumed genetic correlation of DZ twins of .5 is wrong)</a:t>
            </a:r>
            <a:endParaRPr dirty="0"/>
          </a:p>
          <a:p>
            <a:pPr marL="0" indent="0">
              <a:defRPr/>
            </a:pPr>
            <a:endParaRPr lang="en-US" sz="2000" dirty="0"/>
          </a:p>
          <a:p>
            <a:pPr marL="0" indent="0">
              <a:defRPr/>
            </a:pPr>
            <a:r>
              <a:rPr lang="en-US" sz="2000" dirty="0"/>
              <a:t> No gene-environment interactions or correlations (</a:t>
            </a:r>
            <a:r>
              <a:rPr lang="en-US" sz="2000" dirty="0" err="1"/>
              <a:t>GxE</a:t>
            </a:r>
            <a:r>
              <a:rPr lang="en-US" sz="2000" dirty="0"/>
              <a:t> or </a:t>
            </a:r>
            <a:r>
              <a:rPr lang="en-US" sz="2000" dirty="0" err="1"/>
              <a:t>GEr</a:t>
            </a:r>
            <a:r>
              <a:rPr lang="en-US" sz="2000" dirty="0"/>
              <a:t>) </a:t>
            </a:r>
            <a:endParaRPr dirty="0"/>
          </a:p>
          <a:p>
            <a:pPr>
              <a:buNone/>
              <a:defRPr/>
            </a:pPr>
            <a:r>
              <a:rPr lang="en-US" sz="2000" dirty="0"/>
              <a:t>   (assumption can be relaxed by more complex </a:t>
            </a:r>
            <a:r>
              <a:rPr lang="en-US" sz="2000" dirty="0" err="1"/>
              <a:t>GxE</a:t>
            </a:r>
            <a:r>
              <a:rPr lang="en-US" sz="2000" dirty="0"/>
              <a:t> models or</a:t>
            </a:r>
            <a:endParaRPr dirty="0"/>
          </a:p>
          <a:p>
            <a:pPr>
              <a:buNone/>
              <a:defRPr/>
            </a:pPr>
            <a:r>
              <a:rPr lang="en-US" sz="2000" dirty="0"/>
              <a:t>   non-</a:t>
            </a:r>
            <a:r>
              <a:rPr lang="en-US" sz="2000" dirty="0" err="1"/>
              <a:t>parameteric</a:t>
            </a:r>
            <a:r>
              <a:rPr lang="en-US" sz="2000" dirty="0"/>
              <a:t> ACE decompositions, Guo and Wang 2002)</a:t>
            </a:r>
            <a:endParaRPr dirty="0"/>
          </a:p>
          <a:p>
            <a:pPr>
              <a:buNone/>
              <a:defRPr/>
            </a:pPr>
            <a:endParaRPr lang="en-US" sz="2000" dirty="0"/>
          </a:p>
          <a:p>
            <a:pPr marL="0" indent="0">
              <a:defRPr/>
            </a:pPr>
            <a:r>
              <a:rPr lang="en-US" sz="2000" dirty="0"/>
              <a:t> Phenotype can be approximated by a normal distribution</a:t>
            </a:r>
            <a:endParaRPr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www.twin-life.de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EF1938-F635-4101-A9C7-630B9062B7F5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72480" y="413792"/>
            <a:ext cx="943904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Assumptions of ACE decompositions (cont.)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06506" y="1556793"/>
            <a:ext cx="9205023" cy="4525963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en-US" sz="2400"/>
              <a:t> </a:t>
            </a:r>
            <a:r>
              <a:rPr lang="en-US" sz="2000"/>
              <a:t>Equal environment assumption (EAA)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= Same environmental influences for MZ and DZ twins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(if environments for MZ twins are more similar, A tends to be    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inflated/overestimated, in case of IQ studies show that violation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of EEA does not inflate A , Derks et al. 2006)</a:t>
            </a:r>
            <a:endParaRPr/>
          </a:p>
          <a:p>
            <a:pPr marL="0" indent="0">
              <a:defRPr/>
            </a:pPr>
            <a:endParaRPr lang="en-US" sz="2000"/>
          </a:p>
          <a:p>
            <a:pPr marL="0" indent="0">
              <a:buNone/>
              <a:defRPr/>
            </a:pPr>
            <a:r>
              <a:rPr lang="en-US" sz="2000"/>
              <a:t>   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www.twin-life.de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EF1938-F635-4101-A9C7-630B9062B7F5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72480" y="413792"/>
            <a:ext cx="943904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Assumptions of ACE decompositions (cont.)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06506" y="1556793"/>
            <a:ext cx="9205023" cy="4525963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en-US" sz="2400"/>
              <a:t> </a:t>
            </a:r>
            <a:r>
              <a:rPr lang="en-US" sz="2000"/>
              <a:t>Equal environment assumption (EAA)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= Same environmental influences for MZ and DZ twins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(if environments for MZ twins are more similar, A tends to be    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inflated/overestimated, in case of IQ studies show that violation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of EEA does not inflate A , Derks et al. 2006)</a:t>
            </a:r>
            <a:endParaRPr/>
          </a:p>
          <a:p>
            <a:pPr marL="0" indent="0">
              <a:defRPr/>
            </a:pPr>
            <a:endParaRPr lang="en-US" sz="2000"/>
          </a:p>
          <a:p>
            <a:pPr marL="0" indent="0">
              <a:buNone/>
              <a:defRPr/>
            </a:pPr>
            <a:r>
              <a:rPr lang="en-US" sz="2000"/>
              <a:t>   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www.twin-life.de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EF1938-F635-4101-A9C7-630B9062B7F5}" type="slidenum">
              <a:rPr lang="de-DE"/>
              <a:t>13</a:t>
            </a:fld>
            <a:endParaRPr lang="de-DE"/>
          </a:p>
        </p:txBody>
      </p:sp>
      <p:sp>
        <p:nvSpPr>
          <p:cNvPr id="8" name="Pfeil nach rechts 5"/>
          <p:cNvSpPr/>
          <p:nvPr/>
        </p:nvSpPr>
        <p:spPr bwMode="auto">
          <a:xfrm>
            <a:off x="1177683" y="3586971"/>
            <a:ext cx="432048" cy="360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hteck 6"/>
          <p:cNvSpPr/>
          <p:nvPr/>
        </p:nvSpPr>
        <p:spPr bwMode="auto">
          <a:xfrm>
            <a:off x="1784648" y="342900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/>
              <a:t>“Even if violations occur, these do not necessarily affect estimations, as long as differential treatment of MZ and DZ twins is unrelated or only weakly related to a trait under study; this is referred to as the ‘trait-relevant’ definition of EEA (LoParo &amp; Waldman 2014: 611).” </a:t>
            </a:r>
            <a:r>
              <a:rPr lang="en-US" sz="2000" i="1"/>
              <a:t>(Mönkediek 2021: 116)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Ways to Test EEA </a:t>
            </a:r>
            <a:r>
              <a:rPr lang="de-DE" sz="2200" i="1"/>
              <a:t>(Mönkediek 2021:121-124)</a:t>
            </a:r>
            <a:endParaRPr lang="en-US" sz="2200" i="1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95300" y="1600205"/>
            <a:ext cx="8915400" cy="4349075"/>
          </a:xfrm>
        </p:spPr>
        <p:txBody>
          <a:bodyPr>
            <a:no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/>
              <a:t>Compare the impact of twins’ actual and perceived zygosity on trait similarity</a:t>
            </a:r>
            <a:br>
              <a:rPr lang="en-US" sz="2800" dirty="0"/>
            </a:br>
            <a:r>
              <a:rPr lang="en-US" sz="2000" i="1" dirty="0"/>
              <a:t>[However: number of misperceived twins  often small]</a:t>
            </a:r>
            <a:endParaRPr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/>
              <a:t>Investigate in how far the physical resemblance between twins leads to differences in how MZ and DZ twins are treated.</a:t>
            </a:r>
            <a:br>
              <a:rPr lang="en-US" sz="2400" dirty="0"/>
            </a:br>
            <a:r>
              <a:rPr lang="en-US" sz="2000" i="1" dirty="0"/>
              <a:t>[However: greater trait similarity in DZ twins can relate to greater genetic similarity  -&gt; gene-environment interplay (</a:t>
            </a:r>
            <a:r>
              <a:rPr lang="en-US" sz="2000" i="1" dirty="0" err="1"/>
              <a:t>GxE</a:t>
            </a:r>
            <a:r>
              <a:rPr lang="en-US" sz="2000" i="1" dirty="0"/>
              <a:t> or </a:t>
            </a:r>
            <a:r>
              <a:rPr lang="en-US" sz="2000" i="1" dirty="0" err="1"/>
              <a:t>rGE</a:t>
            </a:r>
            <a:r>
              <a:rPr lang="en-US" sz="2000" i="1" dirty="0"/>
              <a:t>)]</a:t>
            </a:r>
            <a:endParaRPr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/>
              <a:t>Determine the extent to which environmental similarity in MZ twins is initiated by others. </a:t>
            </a:r>
            <a:r>
              <a:rPr lang="en-US" sz="2000" i="1" dirty="0"/>
              <a:t>[However: requires additional information]</a:t>
            </a:r>
            <a:endParaRPr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14</a:t>
            </a:fld>
            <a:endParaRPr 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B613F614-4DB5-E39D-418E-A6A9D5A8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Ways to Test EEA (cont.) </a:t>
            </a:r>
            <a:r>
              <a:rPr lang="de-DE" sz="2200" i="1">
                <a:solidFill>
                  <a:prstClr val="black"/>
                </a:solidFill>
              </a:rPr>
              <a:t>(Mönkediek 2021:123)</a:t>
            </a:r>
            <a:endParaRPr lang="en-US" sz="2200" i="1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15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en-US" sz="2400"/>
              <a:t>Use multivariate data on DZ twins for more than one trait variable and calculate the shared environmental correlation in DZ twins for these phenotypic traits.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en-US" sz="2400"/>
              <a:t>“[…] evaluate the associations between similarities in twins’ environments and trait similarities within zygosity groups.” (p. 123)</a:t>
            </a:r>
            <a:endParaRPr/>
          </a:p>
          <a:p>
            <a:pPr marL="514350" indent="-514350"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en-US" sz="2400"/>
              <a:t>“[…] compare the similarity of how parents report the way they treat their twins with the similarities in the twins’ traits for MZ and DZ twin pairs” (p. 123)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C4B82993-520B-3317-26DD-06829688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72480" y="413792"/>
            <a:ext cx="943904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Assumptions of ACE decompositions (cont.)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06506" y="1556793"/>
            <a:ext cx="9205023" cy="4525963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en-US" sz="2400"/>
              <a:t> </a:t>
            </a:r>
            <a:r>
              <a:rPr lang="en-US" sz="2000"/>
              <a:t>Equal environment assumption (EAA)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= Same environmental influences for MZ and DZ twins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(if environments for MZ twins are more similar, A tends to be    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inflated/overestimated, in case of IQ studies show that violation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of EEA does not inflate A , Derks et al. 2006)</a:t>
            </a:r>
            <a:endParaRPr/>
          </a:p>
          <a:p>
            <a:pPr marL="0" indent="0">
              <a:defRPr/>
            </a:pPr>
            <a:endParaRPr lang="en-US" sz="2000"/>
          </a:p>
          <a:p>
            <a:pPr marL="0" indent="0">
              <a:defRPr/>
            </a:pPr>
            <a:r>
              <a:rPr lang="en-US" sz="2000"/>
              <a:t> No assortative mating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= no positive correlation of parents regarding the phenotype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(possible correction using parents of twins-model or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correction formula of Loehlin et al., 2009: 0.5 + 0.5 * h</a:t>
            </a:r>
            <a:r>
              <a:rPr lang="en-US" sz="2000" baseline="-25000"/>
              <a:t>0</a:t>
            </a:r>
            <a:r>
              <a:rPr lang="en-US" sz="2000" baseline="30000"/>
              <a:t>2</a:t>
            </a:r>
            <a:r>
              <a:rPr lang="en-US" sz="2000"/>
              <a:t> * r</a:t>
            </a:r>
            <a:r>
              <a:rPr lang="en-US" sz="2000" baseline="-25000"/>
              <a:t>p</a:t>
            </a:r>
          </a:p>
          <a:p>
            <a:pPr marL="0" indent="0">
              <a:buNone/>
              <a:defRPr/>
            </a:pPr>
            <a:r>
              <a:rPr lang="en-US" sz="2000" baseline="-25000"/>
              <a:t> </a:t>
            </a:r>
            <a:r>
              <a:rPr lang="en-US" sz="2000"/>
              <a:t>  with h</a:t>
            </a:r>
            <a:r>
              <a:rPr lang="en-US" sz="2000" baseline="-25000"/>
              <a:t>0</a:t>
            </a:r>
            <a:r>
              <a:rPr lang="en-US" sz="2000" baseline="30000"/>
              <a:t>2</a:t>
            </a:r>
            <a:r>
              <a:rPr lang="en-US" sz="2000"/>
              <a:t> the heritability (share of A) given no assortative mating and</a:t>
            </a:r>
            <a:endParaRPr/>
          </a:p>
          <a:p>
            <a:pPr marL="0" indent="0">
              <a:buNone/>
              <a:defRPr/>
            </a:pPr>
            <a:r>
              <a:rPr lang="en-US" sz="2000"/>
              <a:t>   r</a:t>
            </a:r>
            <a:r>
              <a:rPr lang="en-US" sz="2000" baseline="-25000"/>
              <a:t>p </a:t>
            </a:r>
            <a:r>
              <a:rPr lang="en-US" sz="2000"/>
              <a:t>the correlation of parents with respect to the phenotype)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www.twin-life.de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EF1938-F635-4101-A9C7-630B9062B7F5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94471" y="341784"/>
            <a:ext cx="943904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Assumptions of ACE decompositions (cont. 2)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06506" y="1556794"/>
            <a:ext cx="9205023" cy="48965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/>
              <a:t>if all assumptions are met,</a:t>
            </a:r>
            <a:endParaRPr dirty="0"/>
          </a:p>
          <a:p>
            <a:pPr>
              <a:buNone/>
              <a:defRPr/>
            </a:pPr>
            <a:r>
              <a:rPr lang="en-US" sz="2600" dirty="0"/>
              <a:t>	phenotype can be linear additively decomposed:</a:t>
            </a:r>
            <a:endParaRPr dirty="0"/>
          </a:p>
          <a:p>
            <a:pPr>
              <a:buNone/>
              <a:defRPr/>
            </a:pPr>
            <a:r>
              <a:rPr lang="en-US" sz="2600" dirty="0"/>
              <a:t>	A + C + E with E including measurement error</a:t>
            </a:r>
            <a:endParaRPr dirty="0"/>
          </a:p>
          <a:p>
            <a:pPr>
              <a:buNone/>
              <a:defRPr/>
            </a:pPr>
            <a:endParaRPr lang="en-US" sz="2600" dirty="0"/>
          </a:p>
          <a:p>
            <a:pPr>
              <a:defRPr/>
            </a:pPr>
            <a:r>
              <a:rPr lang="en-US" sz="2600" dirty="0"/>
              <a:t>This can be done using structural equation modeling</a:t>
            </a:r>
            <a:endParaRPr dirty="0"/>
          </a:p>
          <a:p>
            <a:pPr>
              <a:buNone/>
              <a:defRPr/>
            </a:pPr>
            <a:r>
              <a:rPr lang="en-US" sz="2600" dirty="0"/>
              <a:t>     and “wide” formatted data</a:t>
            </a:r>
            <a:endParaRPr dirty="0"/>
          </a:p>
          <a:p>
            <a:pPr>
              <a:buNone/>
              <a:defRPr/>
            </a:pPr>
            <a:r>
              <a:rPr lang="en-US" sz="2600" dirty="0"/>
              <a:t>	(one data row per twin pair/family),</a:t>
            </a:r>
            <a:br>
              <a:rPr lang="en-US" sz="2600" dirty="0"/>
            </a:br>
            <a:endParaRPr dirty="0"/>
          </a:p>
          <a:p>
            <a:pPr>
              <a:defRPr/>
            </a:pPr>
            <a:r>
              <a:rPr lang="en-US" sz="2400" i="1" dirty="0"/>
              <a:t>But also using multilevel mixed-effects modeling</a:t>
            </a:r>
            <a:endParaRPr sz="2800" i="1" dirty="0"/>
          </a:p>
          <a:p>
            <a:pPr>
              <a:buNone/>
              <a:defRPr/>
            </a:pPr>
            <a:r>
              <a:rPr lang="en-US" sz="2400" i="1" dirty="0"/>
              <a:t>	and “long” formatted data</a:t>
            </a:r>
            <a:endParaRPr sz="2800" i="1" dirty="0"/>
          </a:p>
          <a:p>
            <a:pPr>
              <a:buNone/>
              <a:defRPr/>
            </a:pPr>
            <a:r>
              <a:rPr lang="en-US" sz="2400" i="1" dirty="0"/>
              <a:t>    (one data row per twin/person/person-year)</a:t>
            </a:r>
            <a:endParaRPr sz="2800" i="1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www.twin-life.de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EF1938-F635-4101-A9C7-630B9062B7F5}" type="slidenum">
              <a:rPr lang="de-DE"/>
              <a:t>17</a:t>
            </a:fld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200" dirty="0"/>
              <a:t>ACE Model long format (multilevel SEM)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www.twin-life.de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EF1938-F635-4101-A9C7-630B9062B7F5}" type="slidenum">
              <a:rPr lang="de-DE"/>
              <a:t>18</a:t>
            </a:fld>
            <a:endParaRPr lang="de-DE"/>
          </a:p>
        </p:txBody>
      </p:sp>
      <p:pic>
        <p:nvPicPr>
          <p:cNvPr id="7" name="Picture 3" descr="C:\Users\bmoenkediek\Desktop\test.tif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0531" y="1878518"/>
            <a:ext cx="4758529" cy="3071071"/>
          </a:xfrm>
          <a:prstGeom prst="rect">
            <a:avLst/>
          </a:prstGeom>
          <a:noFill/>
        </p:spPr>
      </p:pic>
      <p:sp>
        <p:nvSpPr>
          <p:cNvPr id="8" name="Geschweifte Klammer rechts 7"/>
          <p:cNvSpPr/>
          <p:nvPr/>
        </p:nvSpPr>
        <p:spPr bwMode="auto">
          <a:xfrm>
            <a:off x="5109017" y="2382572"/>
            <a:ext cx="507056" cy="2232248"/>
          </a:xfrm>
          <a:prstGeom prst="rightBrace">
            <a:avLst>
              <a:gd name="adj1" fmla="val 8333"/>
              <a:gd name="adj2" fmla="val 5237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feld 11"/>
          <p:cNvSpPr txBox="1"/>
          <p:nvPr/>
        </p:nvSpPr>
        <p:spPr bwMode="auto">
          <a:xfrm>
            <a:off x="5967111" y="2310565"/>
            <a:ext cx="3588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/>
              <a:t>Variables that define the data hierarchy:</a:t>
            </a:r>
            <a:endParaRPr/>
          </a:p>
          <a:p>
            <a:pPr>
              <a:defRPr/>
            </a:pPr>
            <a:endParaRPr lang="en-US" sz="2400"/>
          </a:p>
          <a:p>
            <a:pPr>
              <a:defRPr/>
            </a:pPr>
            <a:r>
              <a:rPr lang="en-US" sz="2400"/>
              <a:t>-&gt; ‘k’ varies across zygosity (nested in ‘pair’)</a:t>
            </a:r>
            <a:endParaRPr/>
          </a:p>
          <a:p>
            <a:pPr>
              <a:defRPr/>
            </a:pPr>
            <a:endParaRPr lang="en-US" sz="2400"/>
          </a:p>
          <a:p>
            <a:pPr>
              <a:defRPr/>
            </a:pPr>
            <a:r>
              <a:rPr lang="en-US" sz="2400"/>
              <a:t>-&gt; ‘pair’ varies between families</a:t>
            </a:r>
          </a:p>
        </p:txBody>
      </p:sp>
      <p:cxnSp>
        <p:nvCxnSpPr>
          <p:cNvPr id="10" name="Gerade Verbindung mit Pfeil 13"/>
          <p:cNvCxnSpPr>
            <a:cxnSpLocks/>
          </p:cNvCxnSpPr>
          <p:nvPr/>
        </p:nvCxnSpPr>
        <p:spPr bwMode="auto">
          <a:xfrm>
            <a:off x="1520618" y="4191194"/>
            <a:ext cx="0" cy="7583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4"/>
          <p:cNvSpPr txBox="1"/>
          <p:nvPr/>
        </p:nvSpPr>
        <p:spPr bwMode="auto">
          <a:xfrm>
            <a:off x="1364600" y="4915309"/>
            <a:ext cx="335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/>
              <a:t>E</a:t>
            </a:r>
          </a:p>
        </p:txBody>
      </p:sp>
      <p:cxnSp>
        <p:nvCxnSpPr>
          <p:cNvPr id="12" name="Gerade Verbindung mit Pfeil 18"/>
          <p:cNvCxnSpPr>
            <a:cxnSpLocks/>
          </p:cNvCxnSpPr>
          <p:nvPr/>
        </p:nvCxnSpPr>
        <p:spPr bwMode="auto">
          <a:xfrm flipV="1">
            <a:off x="4484947" y="1950525"/>
            <a:ext cx="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27"/>
          <p:cNvSpPr txBox="1"/>
          <p:nvPr/>
        </p:nvSpPr>
        <p:spPr bwMode="auto">
          <a:xfrm>
            <a:off x="4281538" y="1500367"/>
            <a:ext cx="406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/>
              <a:t>C</a:t>
            </a:r>
          </a:p>
        </p:txBody>
      </p:sp>
      <p:sp>
        <p:nvSpPr>
          <p:cNvPr id="14" name="Textfeld 34"/>
          <p:cNvSpPr txBox="1"/>
          <p:nvPr/>
        </p:nvSpPr>
        <p:spPr bwMode="auto">
          <a:xfrm>
            <a:off x="4281538" y="4915309"/>
            <a:ext cx="406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/>
              <a:t>A</a:t>
            </a:r>
            <a:endParaRPr/>
          </a:p>
        </p:txBody>
      </p:sp>
      <p:cxnSp>
        <p:nvCxnSpPr>
          <p:cNvPr id="15" name="Gerade Verbindung mit Pfeil 35"/>
          <p:cNvCxnSpPr>
            <a:cxnSpLocks/>
          </p:cNvCxnSpPr>
          <p:nvPr/>
        </p:nvCxnSpPr>
        <p:spPr bwMode="auto">
          <a:xfrm>
            <a:off x="4473375" y="4366985"/>
            <a:ext cx="0" cy="4956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5"/>
          <p:cNvSpPr txBox="1"/>
          <p:nvPr/>
        </p:nvSpPr>
        <p:spPr bwMode="auto">
          <a:xfrm>
            <a:off x="992560" y="5805264"/>
            <a:ext cx="856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In stata: you can use the </a:t>
            </a:r>
            <a:r>
              <a:rPr lang="de-DE" b="1" i="1"/>
              <a:t>acelong</a:t>
            </a:r>
            <a:r>
              <a:rPr lang="de-DE"/>
              <a:t> </a:t>
            </a:r>
            <a:r>
              <a:rPr lang="en-US"/>
              <a:t>command</a:t>
            </a:r>
            <a:r>
              <a:rPr lang="de-DE"/>
              <a:t> (ado-file)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Variation in ACE by sample size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www.twin-life.de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EF1938-F635-4101-A9C7-630B9062B7F5}" type="slidenum">
              <a:rPr lang="de-DE"/>
              <a:t>19</a:t>
            </a:fld>
            <a:endParaRPr lang="de-DE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841528" y="1600204"/>
            <a:ext cx="6222944" cy="4525963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Gerade Verbindung 5"/>
          <p:cNvCxnSpPr>
            <a:cxnSpLocks/>
          </p:cNvCxnSpPr>
          <p:nvPr/>
        </p:nvCxnSpPr>
        <p:spPr bwMode="auto">
          <a:xfrm>
            <a:off x="6681192" y="2132856"/>
            <a:ext cx="0" cy="40324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6"/>
          <p:cNvSpPr txBox="1"/>
          <p:nvPr/>
        </p:nvSpPr>
        <p:spPr bwMode="auto">
          <a:xfrm>
            <a:off x="6609184" y="1763524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Original sample</a:t>
            </a:r>
            <a:endParaRPr lang="en-US"/>
          </a:p>
        </p:txBody>
      </p:sp>
      <p:cxnSp>
        <p:nvCxnSpPr>
          <p:cNvPr id="10" name="Gerade Verbindung mit Pfeil 8"/>
          <p:cNvCxnSpPr>
            <a:cxnSpLocks/>
          </p:cNvCxnSpPr>
          <p:nvPr/>
        </p:nvCxnSpPr>
        <p:spPr bwMode="auto">
          <a:xfrm flipH="1">
            <a:off x="3224808" y="6309320"/>
            <a:ext cx="324036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 bwMode="auto">
          <a:xfrm>
            <a:off x="925654" y="6111058"/>
            <a:ext cx="2371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600"/>
              <a:t>Random </a:t>
            </a:r>
            <a:r>
              <a:rPr lang="en-US" sz="1600"/>
              <a:t>exclusion</a:t>
            </a:r>
            <a:r>
              <a:rPr lang="de-DE" sz="1600"/>
              <a:t> </a:t>
            </a:r>
            <a:r>
              <a:rPr lang="en-US" sz="1600"/>
              <a:t>of pairs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344488" y="139510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/>
              <a:t>Share variance components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6825208" y="612465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N twins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495300" y="4077072"/>
            <a:ext cx="8915400" cy="204909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4000" b="1" dirty="0">
                <a:latin typeface="+mj-lt"/>
              </a:rPr>
              <a:t>Session 3:</a:t>
            </a:r>
          </a:p>
          <a:p>
            <a:pPr marL="0" indent="0">
              <a:buNone/>
              <a:defRPr/>
            </a:pPr>
            <a:r>
              <a:rPr lang="de-DE" sz="4000" b="1" dirty="0">
                <a:latin typeface="+mj-lt"/>
              </a:rPr>
              <a:t>Univariate ACE –Models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it-IT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 workshop on </a:t>
            </a:r>
            <a:r>
              <a:rPr lang="it-IT" dirty="0" err="1">
                <a:solidFill>
                  <a:prstClr val="black">
                    <a:tint val="75000"/>
                  </a:prstClr>
                </a:solidFill>
              </a:rPr>
              <a:t>behavioral</a:t>
            </a:r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tint val="75000"/>
                  </a:prstClr>
                </a:solidFill>
              </a:rPr>
              <a:t>genetics</a:t>
            </a:r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495300" y="4077072"/>
            <a:ext cx="8915400" cy="204909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4000" b="1" dirty="0">
                <a:latin typeface="+mj-lt"/>
              </a:rPr>
              <a:t>Session 3:</a:t>
            </a:r>
          </a:p>
          <a:p>
            <a:pPr marL="0" indent="0">
              <a:buNone/>
              <a:defRPr/>
            </a:pPr>
            <a:r>
              <a:rPr lang="de-DE" sz="4000" b="1" dirty="0">
                <a:latin typeface="+mj-lt"/>
              </a:rPr>
              <a:t>Implementation in 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>
                <a:solidFill>
                  <a:prstClr val="black">
                    <a:tint val="75000"/>
                  </a:prstClr>
                </a:solidFill>
              </a:rPr>
              <a:t>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9064FA9-CDDA-E255-3D42-C1B2F999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Implementation in R: </a:t>
            </a:r>
            <a:r>
              <a:rPr lang="de-DE" dirty="0" err="1"/>
              <a:t>Preparation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95300" y="1600206"/>
            <a:ext cx="8915400" cy="38493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-sets </a:t>
            </a:r>
            <a:r>
              <a:rPr lang="de-DE" dirty="0" err="1"/>
              <a:t>prepared</a:t>
            </a:r>
            <a:r>
              <a:rPr lang="de-DE" dirty="0"/>
              <a:t> in </a:t>
            </a:r>
            <a:r>
              <a:rPr lang="de-DE" dirty="0" err="1"/>
              <a:t>Stata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R:</a:t>
            </a:r>
            <a:endParaRPr dirty="0"/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  <a:defRPr/>
            </a:pPr>
            <a:r>
              <a:rPr lang="de-DE" sz="2400" i="1" dirty="0"/>
              <a:t>	</a:t>
            </a:r>
            <a:r>
              <a:rPr lang="de-DE" sz="2400" i="1" dirty="0" err="1"/>
              <a:t>install.packages</a:t>
            </a:r>
            <a:r>
              <a:rPr lang="de-DE" sz="2400" i="1" dirty="0"/>
              <a:t>("</a:t>
            </a:r>
            <a:r>
              <a:rPr lang="de-DE" sz="2400" i="1" dirty="0" err="1"/>
              <a:t>haven</a:t>
            </a:r>
            <a:r>
              <a:rPr lang="de-DE" sz="2400" i="1" dirty="0"/>
              <a:t>")</a:t>
            </a:r>
            <a:endParaRPr lang="de-DE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r>
              <a:rPr lang="de-DE" sz="2400" i="1" dirty="0"/>
              <a:t>	</a:t>
            </a:r>
            <a:r>
              <a:rPr lang="de-DE" sz="2400" i="1" dirty="0" err="1"/>
              <a:t>library</a:t>
            </a:r>
            <a:r>
              <a:rPr lang="de-DE" sz="2400" i="1" dirty="0"/>
              <a:t>(</a:t>
            </a:r>
            <a:r>
              <a:rPr lang="de-DE" sz="2400" i="1" dirty="0" err="1"/>
              <a:t>haven</a:t>
            </a:r>
            <a:r>
              <a:rPr lang="de-DE" sz="2400" i="1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twinflex</a:t>
            </a:r>
            <a:r>
              <a:rPr lang="de-DE" dirty="0"/>
              <a:t>-Package </a:t>
            </a:r>
            <a:r>
              <a:rPr lang="de-DE" sz="2400" i="1" dirty="0"/>
              <a:t>(</a:t>
            </a:r>
            <a:r>
              <a:rPr lang="de-DE" sz="2400" i="1" dirty="0" err="1"/>
              <a:t>by</a:t>
            </a:r>
            <a:r>
              <a:rPr lang="de-DE" sz="2400" i="1" dirty="0"/>
              <a:t> Mirko </a:t>
            </a:r>
            <a:r>
              <a:rPr lang="de-DE" sz="2400" i="1" dirty="0" err="1"/>
              <a:t>Ruks</a:t>
            </a:r>
            <a:r>
              <a:rPr lang="de-DE" sz="2400" i="1" dirty="0"/>
              <a:t>)</a:t>
            </a:r>
            <a:endParaRPr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r>
              <a:rPr lang="de-DE" dirty="0"/>
              <a:t>	</a:t>
            </a:r>
            <a:r>
              <a:rPr lang="de-DE" sz="2400" i="1" dirty="0" err="1"/>
              <a:t>devtools</a:t>
            </a:r>
            <a:r>
              <a:rPr lang="de-DE" sz="2400" i="1" dirty="0"/>
              <a:t>::</a:t>
            </a:r>
            <a:r>
              <a:rPr lang="de-DE" sz="2400" i="1" dirty="0" err="1"/>
              <a:t>install_github</a:t>
            </a:r>
            <a:r>
              <a:rPr lang="de-DE" sz="2400" i="1" dirty="0"/>
              <a:t>('</a:t>
            </a:r>
            <a:r>
              <a:rPr lang="de-DE" sz="2400" i="1" dirty="0" err="1"/>
              <a:t>mirkoruks</a:t>
            </a:r>
            <a:r>
              <a:rPr lang="de-DE" sz="2400" i="1" dirty="0"/>
              <a:t>/</a:t>
            </a:r>
            <a:r>
              <a:rPr lang="de-DE" sz="2400" i="1" dirty="0" err="1"/>
              <a:t>twinflex</a:t>
            </a:r>
            <a:r>
              <a:rPr lang="de-DE" sz="2400" i="1" dirty="0"/>
              <a:t>')</a:t>
            </a:r>
            <a:br>
              <a:rPr lang="de-DE" sz="2400" i="1" dirty="0"/>
            </a:br>
            <a:r>
              <a:rPr lang="de-DE" sz="2400" i="1" dirty="0"/>
              <a:t>	</a:t>
            </a:r>
            <a:r>
              <a:rPr lang="de-DE" sz="2400" i="1" dirty="0" err="1"/>
              <a:t>library</a:t>
            </a:r>
            <a:r>
              <a:rPr lang="de-DE" sz="2400" i="1" dirty="0"/>
              <a:t>(</a:t>
            </a:r>
            <a:r>
              <a:rPr lang="de-DE" sz="2400" i="1" dirty="0" err="1"/>
              <a:t>twinflex</a:t>
            </a:r>
            <a:r>
              <a:rPr lang="de-DE" sz="2400" i="1" dirty="0"/>
              <a:t>)</a:t>
            </a:r>
            <a:endParaRPr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21</a:t>
            </a:fld>
            <a:endParaRPr lang="de-DE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03AB9E71-A8D2-6916-9A95-729C9A38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127324-4AD3-830E-9F88-68DAE1653B77}"/>
              </a:ext>
            </a:extLst>
          </p:cNvPr>
          <p:cNvSpPr txBox="1"/>
          <p:nvPr/>
        </p:nvSpPr>
        <p:spPr>
          <a:xfrm>
            <a:off x="1964668" y="5449569"/>
            <a:ext cx="5976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i="1" dirty="0">
                <a:solidFill>
                  <a:schemeClr val="tx2"/>
                </a:solidFill>
              </a:rPr>
              <a:t>https://github.com/mirkoruks/twinflex</a:t>
            </a:r>
          </a:p>
        </p:txBody>
      </p:sp>
    </p:spTree>
    <p:extLst>
      <p:ext uri="{BB962C8B-B14F-4D97-AF65-F5344CB8AC3E}">
        <p14:creationId xmlns:p14="http://schemas.microsoft.com/office/powerpoint/2010/main" val="400910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Implementation in R: </a:t>
            </a:r>
            <a:r>
              <a:rPr lang="de-DE" dirty="0" err="1"/>
              <a:t>Preparation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95300" y="1600205"/>
            <a:ext cx="8915400" cy="290891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packages</a:t>
            </a:r>
            <a:r>
              <a:rPr lang="de-DE" dirty="0"/>
              <a:t>:</a:t>
            </a:r>
            <a:endParaRPr dirty="0"/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  <a:defRPr/>
            </a:pPr>
            <a:r>
              <a:rPr lang="de-DE" sz="2400" i="1" dirty="0"/>
              <a:t>	</a:t>
            </a:r>
            <a:r>
              <a:rPr lang="de-DE" sz="2400" i="1" dirty="0" err="1"/>
              <a:t>install.packages</a:t>
            </a:r>
            <a:r>
              <a:rPr lang="de-DE" sz="2400" i="1" dirty="0"/>
              <a:t>("</a:t>
            </a:r>
            <a:r>
              <a:rPr lang="de-DE" sz="2400" i="1" dirty="0" err="1"/>
              <a:t>OpenMx</a:t>
            </a:r>
            <a:r>
              <a:rPr lang="de-DE" sz="2400" i="1" dirty="0"/>
              <a:t>")</a:t>
            </a:r>
            <a:endParaRPr dirty="0"/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  <a:defRPr/>
            </a:pPr>
            <a:r>
              <a:rPr lang="de-DE" sz="2400" i="1" dirty="0"/>
              <a:t>	</a:t>
            </a:r>
            <a:r>
              <a:rPr lang="de-DE" sz="2400" i="1" dirty="0" err="1"/>
              <a:t>library</a:t>
            </a:r>
            <a:r>
              <a:rPr lang="de-DE" sz="2400" i="1" dirty="0"/>
              <a:t>(</a:t>
            </a:r>
            <a:r>
              <a:rPr lang="de-DE" sz="2400" i="1" dirty="0" err="1"/>
              <a:t>OpenMx</a:t>
            </a:r>
            <a:r>
              <a:rPr lang="de-DE" sz="2400" i="1" dirty="0"/>
              <a:t>)</a:t>
            </a:r>
            <a:br>
              <a:rPr lang="de-DE" sz="2400" i="1" dirty="0"/>
            </a:br>
            <a:br>
              <a:rPr lang="de-DE" sz="2400" i="1" dirty="0"/>
            </a:br>
            <a:r>
              <a:rPr lang="de-DE" sz="2400" i="1" dirty="0"/>
              <a:t>	</a:t>
            </a:r>
            <a:r>
              <a:rPr lang="en-US" sz="2400" i="1" dirty="0" err="1"/>
              <a:t>install.packages</a:t>
            </a:r>
            <a:r>
              <a:rPr lang="en-US" sz="2400" i="1" dirty="0"/>
              <a:t>(" </a:t>
            </a:r>
            <a:r>
              <a:rPr lang="en-US" sz="2400" i="1" dirty="0" err="1"/>
              <a:t>tidyverse</a:t>
            </a:r>
            <a:r>
              <a:rPr lang="en-US" sz="2400" i="1" dirty="0"/>
              <a:t>")</a:t>
            </a: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r>
              <a:rPr lang="en-US" sz="2400" i="1" dirty="0"/>
              <a:t>	library(</a:t>
            </a:r>
            <a:r>
              <a:rPr lang="en-US" sz="2400" i="1" dirty="0" err="1"/>
              <a:t>tidyverse</a:t>
            </a:r>
            <a:r>
              <a:rPr lang="en-US" sz="2400" i="1" dirty="0"/>
              <a:t>)</a:t>
            </a:r>
            <a:endParaRPr lang="de-DE" sz="2400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endParaRPr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D89EF-3C3A-4E06-893E-1B74ABA00C59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9" name="Pfeil nach rechts 2"/>
          <p:cNvSpPr/>
          <p:nvPr/>
        </p:nvSpPr>
        <p:spPr bwMode="auto">
          <a:xfrm>
            <a:off x="1820652" y="4897234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0" name="Textfeld 7"/>
          <p:cNvSpPr txBox="1"/>
          <p:nvPr/>
        </p:nvSpPr>
        <p:spPr bwMode="auto">
          <a:xfrm>
            <a:off x="2360712" y="4815934"/>
            <a:ext cx="63367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ALWAYS update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your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R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version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and all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packages</a:t>
            </a:r>
            <a:b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(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results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may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change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when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a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version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is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updated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03AB9E71-A8D2-6916-9A95-729C9A38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TwinLife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workshop on behavioral genetics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August 17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and 18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, 2022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81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Implementation in R: getting help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95300" y="1600205"/>
            <a:ext cx="8915400" cy="420505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2800" dirty="0"/>
              <a:t>AFTER </a:t>
            </a:r>
            <a:r>
              <a:rPr lang="de-DE" sz="2800" dirty="0" err="1"/>
              <a:t>you</a:t>
            </a:r>
            <a:r>
              <a:rPr lang="de-DE" sz="2800" dirty="0"/>
              <a:t> </a:t>
            </a:r>
            <a:r>
              <a:rPr lang="de-DE" sz="2800" dirty="0" err="1"/>
              <a:t>loaded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library</a:t>
            </a:r>
            <a:r>
              <a:rPr lang="de-DE" sz="2800" dirty="0"/>
              <a:t> </a:t>
            </a:r>
            <a:r>
              <a:rPr lang="de-DE" sz="2800" dirty="0" err="1"/>
              <a:t>you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endParaRPr lang="de-DE" sz="2800" dirty="0"/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  <a:defRPr/>
            </a:pPr>
            <a:r>
              <a:rPr lang="de-DE" sz="2400" i="1" dirty="0"/>
              <a:t>	</a:t>
            </a:r>
            <a:r>
              <a:rPr lang="de-DE" sz="2400" i="1" dirty="0" err="1"/>
              <a:t>help</a:t>
            </a:r>
            <a:r>
              <a:rPr lang="de-DE" sz="2400" i="1" dirty="0"/>
              <a:t>(</a:t>
            </a:r>
            <a:r>
              <a:rPr lang="de-DE" sz="2400" i="1" dirty="0" err="1"/>
              <a:t>twinflex</a:t>
            </a:r>
            <a:r>
              <a:rPr lang="de-DE" sz="2400" i="1" dirty="0"/>
              <a:t>)</a:t>
            </a:r>
            <a:endParaRPr dirty="0"/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  <a:defRPr/>
            </a:pPr>
            <a:r>
              <a:rPr lang="de-DE" dirty="0"/>
              <a:t>	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get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help</a:t>
            </a:r>
            <a:r>
              <a:rPr lang="de-DE" sz="2800" dirty="0"/>
              <a:t>-screen </a:t>
            </a:r>
            <a:r>
              <a:rPr lang="de-DE" sz="2800" dirty="0" err="1"/>
              <a:t>with</a:t>
            </a:r>
            <a:r>
              <a:rPr lang="de-DE" sz="2800" dirty="0"/>
              <a:t> all </a:t>
            </a:r>
            <a:r>
              <a:rPr lang="de-DE" sz="2800" dirty="0" err="1"/>
              <a:t>information</a:t>
            </a:r>
            <a:r>
              <a:rPr lang="de-DE" sz="2800" dirty="0"/>
              <a:t> on </a:t>
            </a:r>
            <a:endParaRPr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r>
              <a:rPr lang="de-DE" sz="2800" dirty="0"/>
              <a:t> 	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twinflex-command</a:t>
            </a:r>
            <a:r>
              <a:rPr lang="de-DE" sz="2800" dirty="0"/>
              <a:t>!</a:t>
            </a:r>
            <a:endParaRPr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D89EF-3C3A-4E06-893E-1B74ABA00C59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2DA16BF2-A9BC-E5DB-96B3-4309F58D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TwinLife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workshop on behavioral genetics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August 17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and 18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, 2022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165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68EBF-EF57-219D-B717-852B8C30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Univariate ACE </a:t>
            </a:r>
            <a:r>
              <a:rPr lang="de-DE" dirty="0" err="1"/>
              <a:t>model</a:t>
            </a:r>
            <a:r>
              <a:rPr lang="de-DE" dirty="0"/>
              <a:t>: </a:t>
            </a:r>
            <a:r>
              <a:rPr lang="de-DE" dirty="0" err="1"/>
              <a:t>continious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BB6E9B-B452-9140-297E-FE82EC83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Run </a:t>
            </a:r>
            <a:r>
              <a:rPr lang="de-DE" b="1" dirty="0" err="1"/>
              <a:t>model</a:t>
            </a:r>
            <a:br>
              <a:rPr lang="de-DE" dirty="0"/>
            </a:br>
            <a:r>
              <a:rPr lang="de-DE" dirty="0" err="1"/>
              <a:t>univ_cont_tf</a:t>
            </a:r>
            <a:r>
              <a:rPr lang="de-DE" dirty="0"/>
              <a:t> &lt;- </a:t>
            </a:r>
            <a:r>
              <a:rPr lang="de-DE" dirty="0" err="1"/>
              <a:t>twinflex</a:t>
            </a:r>
            <a:r>
              <a:rPr lang="de-DE" dirty="0"/>
              <a:t>(</a:t>
            </a:r>
            <a:r>
              <a:rPr lang="de-DE" dirty="0" err="1"/>
              <a:t>acevars</a:t>
            </a:r>
            <a:r>
              <a:rPr lang="de-DE" dirty="0"/>
              <a:t> = „</a:t>
            </a:r>
            <a:r>
              <a:rPr lang="de-DE" dirty="0">
                <a:solidFill>
                  <a:srgbClr val="92D050"/>
                </a:solidFill>
              </a:rPr>
              <a:t>VAR</a:t>
            </a:r>
            <a:r>
              <a:rPr lang="de-DE" dirty="0"/>
              <a:t>", </a:t>
            </a:r>
            <a:r>
              <a:rPr lang="de-DE" dirty="0" err="1"/>
              <a:t>data</a:t>
            </a:r>
            <a:r>
              <a:rPr lang="de-DE" dirty="0"/>
              <a:t> = </a:t>
            </a:r>
            <a:r>
              <a:rPr lang="de-DE" dirty="0" err="1">
                <a:solidFill>
                  <a:schemeClr val="accent1"/>
                </a:solidFill>
              </a:rPr>
              <a:t>dataset</a:t>
            </a:r>
            <a:r>
              <a:rPr lang="de-DE" dirty="0"/>
              <a:t>, </a:t>
            </a:r>
            <a:r>
              <a:rPr lang="de-DE" dirty="0" err="1"/>
              <a:t>sep</a:t>
            </a:r>
            <a:r>
              <a:rPr lang="de-DE" dirty="0"/>
              <a:t> = "</a:t>
            </a:r>
            <a:r>
              <a:rPr lang="de-DE" dirty="0">
                <a:solidFill>
                  <a:srgbClr val="FFC000"/>
                </a:solidFill>
              </a:rPr>
              <a:t>_</a:t>
            </a:r>
            <a:r>
              <a:rPr lang="de-DE" dirty="0"/>
              <a:t>")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Show </a:t>
            </a:r>
            <a:r>
              <a:rPr lang="de-DE" b="1" dirty="0" err="1"/>
              <a:t>output</a:t>
            </a:r>
            <a:br>
              <a:rPr lang="de-DE" b="1" dirty="0"/>
            </a:br>
            <a:r>
              <a:rPr lang="de-DE" dirty="0" err="1"/>
              <a:t>summary</a:t>
            </a:r>
            <a:r>
              <a:rPr lang="de-DE" dirty="0"/>
              <a:t>(</a:t>
            </a:r>
            <a:r>
              <a:rPr lang="de-DE" dirty="0" err="1"/>
              <a:t>univ_cont_tf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172C10-3A5D-5E0C-A842-FD316F8D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TwinLife workshop on behavioral genetics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August 18</a:t>
            </a:r>
            <a:r>
              <a:rPr lang="en-US" sz="1200" baseline="3000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 and 19</a:t>
            </a:r>
            <a:r>
              <a:rPr lang="en-US" sz="1200" baseline="3000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, 2021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FF5BEB-21F2-8442-14B5-E7FF9D54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D89EF-3C3A-4E06-893E-1B74ABA00C5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110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68EBF-EF57-219D-B717-852B8C30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covariates</a:t>
            </a:r>
            <a:r>
              <a:rPr lang="de-DE" dirty="0"/>
              <a:t>: </a:t>
            </a:r>
            <a:r>
              <a:rPr lang="en-US" dirty="0" err="1"/>
              <a:t>continious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BB6E9B-B452-9140-297E-FE82EC83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Check </a:t>
            </a:r>
            <a:r>
              <a:rPr lang="de-DE" b="1" dirty="0" err="1"/>
              <a:t>model</a:t>
            </a:r>
            <a:r>
              <a:rPr lang="de-DE" b="1" dirty="0"/>
              <a:t> </a:t>
            </a:r>
            <a:r>
              <a:rPr lang="de-DE" b="1" dirty="0" err="1"/>
              <a:t>includes</a:t>
            </a:r>
            <a:r>
              <a:rPr lang="de-DE" b="1" dirty="0"/>
              <a:t> </a:t>
            </a:r>
            <a:r>
              <a:rPr lang="de-DE" b="1" dirty="0" err="1"/>
              <a:t>only</a:t>
            </a:r>
            <a:r>
              <a:rPr lang="de-DE" b="1" dirty="0"/>
              <a:t> valid </a:t>
            </a:r>
            <a:r>
              <a:rPr lang="de-DE" b="1" dirty="0" err="1"/>
              <a:t>cases</a:t>
            </a:r>
            <a:br>
              <a:rPr lang="de-DE" b="1" dirty="0"/>
            </a:br>
            <a:r>
              <a:rPr lang="de-DE" dirty="0" err="1">
                <a:solidFill>
                  <a:srgbClr val="7030A0"/>
                </a:solidFill>
              </a:rPr>
              <a:t>CovData</a:t>
            </a:r>
            <a:r>
              <a:rPr lang="de-DE" dirty="0"/>
              <a:t> &lt;-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>
                <a:highlight>
                  <a:srgbClr val="FFFF00"/>
                </a:highlight>
              </a:rPr>
              <a:t>%&gt;%</a:t>
            </a:r>
            <a:r>
              <a:rPr lang="de-DE" dirty="0"/>
              <a:t> </a:t>
            </a:r>
            <a:r>
              <a:rPr lang="de-DE" dirty="0" err="1"/>
              <a:t>filter</a:t>
            </a:r>
            <a:r>
              <a:rPr lang="de-DE" dirty="0"/>
              <a:t>(!is.na(</a:t>
            </a:r>
            <a:r>
              <a:rPr lang="de-DE" dirty="0">
                <a:solidFill>
                  <a:schemeClr val="accent1"/>
                </a:solidFill>
              </a:rPr>
              <a:t>sex</a:t>
            </a:r>
            <a:r>
              <a:rPr lang="de-DE" dirty="0"/>
              <a:t>) &amp; !is.na(</a:t>
            </a:r>
            <a:r>
              <a:rPr lang="de-DE" dirty="0" err="1">
                <a:solidFill>
                  <a:srgbClr val="C00000"/>
                </a:solidFill>
              </a:rPr>
              <a:t>age</a:t>
            </a:r>
            <a:r>
              <a:rPr lang="de-DE" dirty="0"/>
              <a:t>))</a:t>
            </a:r>
          </a:p>
          <a:p>
            <a:endParaRPr lang="de-DE" b="1" dirty="0"/>
          </a:p>
          <a:p>
            <a:r>
              <a:rPr lang="de-DE" b="1" dirty="0"/>
              <a:t>Run </a:t>
            </a:r>
            <a:r>
              <a:rPr lang="de-DE" b="1" dirty="0" err="1"/>
              <a:t>model</a:t>
            </a:r>
            <a:br>
              <a:rPr lang="de-DE" dirty="0"/>
            </a:br>
            <a:r>
              <a:rPr lang="de-DE" dirty="0" err="1"/>
              <a:t>univ_cont_tf_covars</a:t>
            </a:r>
            <a:r>
              <a:rPr lang="de-DE" dirty="0"/>
              <a:t> &lt;- </a:t>
            </a:r>
            <a:r>
              <a:rPr lang="de-DE" dirty="0" err="1"/>
              <a:t>twinflex</a:t>
            </a:r>
            <a:r>
              <a:rPr lang="de-DE" dirty="0"/>
              <a:t>(</a:t>
            </a:r>
            <a:r>
              <a:rPr lang="de-DE" dirty="0" err="1"/>
              <a:t>acevars</a:t>
            </a:r>
            <a:r>
              <a:rPr lang="de-DE" dirty="0"/>
              <a:t> = "</a:t>
            </a:r>
            <a:r>
              <a:rPr lang="de-DE" dirty="0">
                <a:solidFill>
                  <a:srgbClr val="92D050"/>
                </a:solidFill>
              </a:rPr>
              <a:t> VAR</a:t>
            </a:r>
            <a:r>
              <a:rPr lang="de-DE" dirty="0"/>
              <a:t>", </a:t>
            </a:r>
            <a:r>
              <a:rPr lang="de-DE" dirty="0" err="1"/>
              <a:t>data</a:t>
            </a:r>
            <a:r>
              <a:rPr lang="de-DE" dirty="0"/>
              <a:t> = </a:t>
            </a:r>
            <a:r>
              <a:rPr lang="de-DE" dirty="0" err="1">
                <a:solidFill>
                  <a:srgbClr val="7030A0"/>
                </a:solidFill>
              </a:rPr>
              <a:t>CovData</a:t>
            </a:r>
            <a:r>
              <a:rPr lang="de-DE" dirty="0"/>
              <a:t>, </a:t>
            </a:r>
            <a:r>
              <a:rPr lang="de-DE" dirty="0" err="1"/>
              <a:t>sep</a:t>
            </a:r>
            <a:r>
              <a:rPr lang="de-DE" dirty="0"/>
              <a:t> = "</a:t>
            </a:r>
            <a:r>
              <a:rPr lang="de-DE" dirty="0">
                <a:solidFill>
                  <a:srgbClr val="FFC000"/>
                </a:solidFill>
              </a:rPr>
              <a:t>_</a:t>
            </a:r>
            <a:r>
              <a:rPr lang="de-DE" dirty="0"/>
              <a:t>", </a:t>
            </a:r>
            <a:r>
              <a:rPr lang="de-DE" dirty="0" err="1"/>
              <a:t>covvars</a:t>
            </a:r>
            <a:r>
              <a:rPr lang="de-DE" dirty="0"/>
              <a:t> = c("</a:t>
            </a:r>
            <a:r>
              <a:rPr lang="de-DE" dirty="0" err="1">
                <a:solidFill>
                  <a:srgbClr val="FF0000"/>
                </a:solidFill>
              </a:rPr>
              <a:t>age</a:t>
            </a:r>
            <a:r>
              <a:rPr lang="de-DE" dirty="0"/>
              <a:t>","</a:t>
            </a:r>
            <a:r>
              <a:rPr lang="de-DE" dirty="0">
                <a:solidFill>
                  <a:schemeClr val="accent1"/>
                </a:solidFill>
              </a:rPr>
              <a:t>sex</a:t>
            </a:r>
            <a:r>
              <a:rPr lang="de-DE" dirty="0"/>
              <a:t>"), </a:t>
            </a:r>
            <a:r>
              <a:rPr lang="de-DE" dirty="0" err="1"/>
              <a:t>covariance</a:t>
            </a:r>
            <a:r>
              <a:rPr lang="de-DE" dirty="0"/>
              <a:t> = FALSE )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Show </a:t>
            </a:r>
            <a:r>
              <a:rPr lang="de-DE" b="1" dirty="0" err="1"/>
              <a:t>output</a:t>
            </a:r>
            <a:br>
              <a:rPr lang="de-DE" b="1" dirty="0"/>
            </a:br>
            <a:r>
              <a:rPr lang="de-DE" dirty="0" err="1"/>
              <a:t>summary</a:t>
            </a:r>
            <a:r>
              <a:rPr lang="de-DE" dirty="0"/>
              <a:t>(</a:t>
            </a:r>
            <a:r>
              <a:rPr lang="de-DE" dirty="0" err="1"/>
              <a:t>univ_cont_tf_covars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FF5BEB-21F2-8442-14B5-E7FF9D54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D89EF-3C3A-4E06-893E-1B74ABA00C59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36E3E1-3821-1D56-0B70-EA818E6FED0F}"/>
              </a:ext>
            </a:extLst>
          </p:cNvPr>
          <p:cNvSpPr txBox="1"/>
          <p:nvPr/>
        </p:nvSpPr>
        <p:spPr>
          <a:xfrm>
            <a:off x="3413364" y="5908625"/>
            <a:ext cx="6492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cs typeface="Arial"/>
              </a:rPr>
              <a:t>%&gt;%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-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part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of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the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„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tidyverse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“ –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package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(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makes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life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easier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!)</a:t>
            </a:r>
            <a:endParaRPr lang="de-DE" sz="1200" i="1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BE86FA9C-626C-A067-9875-C36EF333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384550" y="6356359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www.twin-life.de</a:t>
            </a:r>
          </a:p>
        </p:txBody>
      </p:sp>
    </p:spTree>
    <p:extLst>
      <p:ext uri="{BB962C8B-B14F-4D97-AF65-F5344CB8AC3E}">
        <p14:creationId xmlns:p14="http://schemas.microsoft.com/office/powerpoint/2010/main" val="3481687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68EBF-EF57-219D-B717-852B8C30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Univariate ACE </a:t>
            </a:r>
            <a:r>
              <a:rPr lang="de-DE" dirty="0" err="1"/>
              <a:t>model</a:t>
            </a:r>
            <a:r>
              <a:rPr lang="de-DE" dirty="0"/>
              <a:t>: </a:t>
            </a:r>
            <a:r>
              <a:rPr lang="de-DE" dirty="0" err="1"/>
              <a:t>continious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BB6E9B-B452-9140-297E-FE82EC83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err="1"/>
              <a:t>binary</a:t>
            </a:r>
            <a:r>
              <a:rPr lang="de-DE" b="1" dirty="0"/>
              <a:t> DV</a:t>
            </a:r>
            <a:br>
              <a:rPr lang="de-DE" b="1" dirty="0"/>
            </a:br>
            <a:r>
              <a:rPr lang="de-DE" dirty="0" err="1"/>
              <a:t>univ_bin_tf</a:t>
            </a:r>
            <a:r>
              <a:rPr lang="de-DE" dirty="0"/>
              <a:t> &lt;- </a:t>
            </a:r>
            <a:r>
              <a:rPr lang="de-DE" dirty="0" err="1"/>
              <a:t>twinflex</a:t>
            </a:r>
            <a:r>
              <a:rPr lang="de-DE" dirty="0"/>
              <a:t>(</a:t>
            </a:r>
            <a:r>
              <a:rPr lang="de-DE" dirty="0" err="1"/>
              <a:t>acevars</a:t>
            </a:r>
            <a:r>
              <a:rPr lang="de-DE" dirty="0"/>
              <a:t> = „</a:t>
            </a:r>
            <a:r>
              <a:rPr lang="de-DE" dirty="0" err="1"/>
              <a:t>VARbin</a:t>
            </a:r>
            <a:r>
              <a:rPr lang="de-DE" dirty="0"/>
              <a:t>", ordinal = "</a:t>
            </a:r>
            <a:r>
              <a:rPr lang="de-DE" dirty="0" err="1"/>
              <a:t>IQbin</a:t>
            </a:r>
            <a:r>
              <a:rPr lang="de-DE" dirty="0"/>
              <a:t>", </a:t>
            </a:r>
            <a:r>
              <a:rPr lang="de-DE" dirty="0" err="1"/>
              <a:t>data</a:t>
            </a:r>
            <a:r>
              <a:rPr lang="de-DE" dirty="0"/>
              <a:t> =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sep</a:t>
            </a:r>
            <a:r>
              <a:rPr lang="de-DE" dirty="0"/>
              <a:t> = "_")</a:t>
            </a:r>
          </a:p>
          <a:p>
            <a:endParaRPr lang="de-DE" dirty="0"/>
          </a:p>
          <a:p>
            <a:r>
              <a:rPr lang="de-DE" b="1" dirty="0"/>
              <a:t>ordinal DV</a:t>
            </a:r>
            <a:br>
              <a:rPr lang="de-DE" b="1" dirty="0"/>
            </a:br>
            <a:r>
              <a:rPr lang="de-DE" dirty="0" err="1"/>
              <a:t>univ_ord_tf</a:t>
            </a:r>
            <a:r>
              <a:rPr lang="de-DE" dirty="0"/>
              <a:t> &lt;- </a:t>
            </a:r>
            <a:r>
              <a:rPr lang="de-DE" dirty="0" err="1"/>
              <a:t>twinflex</a:t>
            </a:r>
            <a:r>
              <a:rPr lang="de-DE" dirty="0"/>
              <a:t>(</a:t>
            </a:r>
            <a:r>
              <a:rPr lang="de-DE" dirty="0" err="1"/>
              <a:t>acevars</a:t>
            </a:r>
            <a:r>
              <a:rPr lang="de-DE" dirty="0"/>
              <a:t> = „</a:t>
            </a:r>
            <a:r>
              <a:rPr lang="de-DE" dirty="0" err="1"/>
              <a:t>VARord</a:t>
            </a:r>
            <a:r>
              <a:rPr lang="de-DE" dirty="0"/>
              <a:t>", ordinal = "</a:t>
            </a:r>
            <a:r>
              <a:rPr lang="de-DE" dirty="0" err="1"/>
              <a:t>IQord</a:t>
            </a:r>
            <a:r>
              <a:rPr lang="de-DE" dirty="0"/>
              <a:t>", </a:t>
            </a:r>
            <a:r>
              <a:rPr lang="de-DE" dirty="0" err="1"/>
              <a:t>data</a:t>
            </a:r>
            <a:r>
              <a:rPr lang="de-DE" dirty="0"/>
              <a:t> =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sep</a:t>
            </a:r>
            <a:r>
              <a:rPr lang="de-DE" dirty="0"/>
              <a:t> = "_")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172C10-3A5D-5E0C-A842-FD316F8D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TwinLife workshop on behavioral genetics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August 18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and 19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, 2021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FF5BEB-21F2-8442-14B5-E7FF9D54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D89EF-3C3A-4E06-893E-1B74ABA00C59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903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410FA-E7B9-7B6E-543A-CE4E2356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Drop </a:t>
            </a:r>
            <a:r>
              <a:rPr lang="de-DE" dirty="0" err="1"/>
              <a:t>parameters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B14E9D-2C82-D991-0802-DCCD6F2B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Check </a:t>
            </a:r>
            <a:r>
              <a:rPr lang="de-DE" b="1" dirty="0" err="1"/>
              <a:t>which</a:t>
            </a:r>
            <a:r>
              <a:rPr lang="de-DE" b="1" dirty="0"/>
              <a:t> </a:t>
            </a:r>
            <a:r>
              <a:rPr lang="de-DE" b="1" dirty="0" err="1"/>
              <a:t>model</a:t>
            </a:r>
            <a:r>
              <a:rPr lang="de-DE" b="1" dirty="0"/>
              <a:t> </a:t>
            </a:r>
            <a:r>
              <a:rPr lang="de-DE" b="1" dirty="0" err="1"/>
              <a:t>fits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best</a:t>
            </a:r>
            <a:r>
              <a:rPr lang="de-DE" b="1" dirty="0"/>
              <a:t>:</a:t>
            </a:r>
            <a:br>
              <a:rPr lang="de-DE" b="1" dirty="0"/>
            </a:br>
            <a:br>
              <a:rPr lang="de-DE" b="1" dirty="0"/>
            </a:br>
            <a:r>
              <a:rPr lang="de-DE" sz="2800" dirty="0" err="1">
                <a:solidFill>
                  <a:schemeClr val="accent6"/>
                </a:solidFill>
              </a:rPr>
              <a:t>modelAE</a:t>
            </a:r>
            <a:r>
              <a:rPr lang="de-DE" sz="2800" dirty="0"/>
              <a:t> &lt;- </a:t>
            </a:r>
            <a:r>
              <a:rPr lang="de-DE" sz="2800" dirty="0" err="1"/>
              <a:t>omxSetParameters</a:t>
            </a:r>
            <a:r>
              <a:rPr lang="de-DE" sz="2800" dirty="0"/>
              <a:t>(</a:t>
            </a:r>
            <a:r>
              <a:rPr lang="de-DE" sz="2800" dirty="0" err="1"/>
              <a:t>multi_GxE_chol_tf</a:t>
            </a:r>
            <a:r>
              <a:rPr lang="de-DE" sz="2800" dirty="0"/>
              <a:t>, </a:t>
            </a:r>
            <a:r>
              <a:rPr lang="de-DE" sz="2800" dirty="0" err="1"/>
              <a:t>labels</a:t>
            </a:r>
            <a:r>
              <a:rPr lang="de-DE" sz="2800" dirty="0"/>
              <a:t>= c(</a:t>
            </a:r>
            <a:r>
              <a:rPr lang="de-DE" sz="2800" dirty="0">
                <a:solidFill>
                  <a:srgbClr val="7030A0"/>
                </a:solidFill>
              </a:rPr>
              <a:t>‘</a:t>
            </a:r>
            <a:r>
              <a:rPr lang="de-DE" sz="2800" dirty="0" err="1">
                <a:solidFill>
                  <a:srgbClr val="FF0000"/>
                </a:solidFill>
              </a:rPr>
              <a:t>labelold</a:t>
            </a:r>
            <a:r>
              <a:rPr lang="de-DE" sz="2800" dirty="0">
                <a:solidFill>
                  <a:srgbClr val="7030A0"/>
                </a:solidFill>
              </a:rPr>
              <a:t>‘</a:t>
            </a:r>
            <a:r>
              <a:rPr lang="de-DE" sz="2800" dirty="0"/>
              <a:t>,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>
                <a:solidFill>
                  <a:srgbClr val="7030A0"/>
                </a:solidFill>
              </a:rPr>
              <a:t>‘</a:t>
            </a:r>
            <a:r>
              <a:rPr lang="de-DE" sz="2800" dirty="0" err="1">
                <a:solidFill>
                  <a:srgbClr val="FF0000"/>
                </a:solidFill>
              </a:rPr>
              <a:t>labelold</a:t>
            </a:r>
            <a:r>
              <a:rPr lang="de-DE" sz="2800" dirty="0">
                <a:solidFill>
                  <a:srgbClr val="7030A0"/>
                </a:solidFill>
              </a:rPr>
              <a:t>‘</a:t>
            </a:r>
            <a:r>
              <a:rPr lang="de-DE" sz="2800" dirty="0">
                <a:solidFill>
                  <a:srgbClr val="FF0000"/>
                </a:solidFill>
              </a:rPr>
              <a:t>)</a:t>
            </a:r>
            <a:r>
              <a:rPr lang="de-DE" sz="2800" dirty="0"/>
              <a:t>, </a:t>
            </a:r>
            <a:r>
              <a:rPr lang="de-DE" sz="2800" dirty="0" err="1">
                <a:solidFill>
                  <a:srgbClr val="00B050"/>
                </a:solidFill>
              </a:rPr>
              <a:t>free</a:t>
            </a:r>
            <a:r>
              <a:rPr lang="de-DE" sz="2800" dirty="0">
                <a:solidFill>
                  <a:srgbClr val="00B050"/>
                </a:solidFill>
              </a:rPr>
              <a:t>=FALSE</a:t>
            </a:r>
            <a:r>
              <a:rPr lang="de-DE" sz="2800" dirty="0"/>
              <a:t>, </a:t>
            </a:r>
            <a:r>
              <a:rPr lang="de-DE" sz="2800" dirty="0" err="1">
                <a:solidFill>
                  <a:srgbClr val="0070C0"/>
                </a:solidFill>
              </a:rPr>
              <a:t>values</a:t>
            </a:r>
            <a:r>
              <a:rPr lang="de-DE" sz="2800" dirty="0">
                <a:solidFill>
                  <a:srgbClr val="0070C0"/>
                </a:solidFill>
              </a:rPr>
              <a:t>=0</a:t>
            </a:r>
            <a:r>
              <a:rPr lang="de-DE" sz="2800" dirty="0"/>
              <a:t>)</a:t>
            </a:r>
            <a:br>
              <a:rPr lang="de-DE" sz="2800" dirty="0"/>
            </a:br>
            <a:br>
              <a:rPr lang="de-DE" sz="2800" dirty="0"/>
            </a:br>
            <a:r>
              <a:rPr lang="de-DE" sz="2800" dirty="0" err="1">
                <a:solidFill>
                  <a:schemeClr val="accent5"/>
                </a:solidFill>
              </a:rPr>
              <a:t>modelfitAE</a:t>
            </a:r>
            <a:r>
              <a:rPr lang="de-DE" sz="2800" dirty="0"/>
              <a:t> &lt;- </a:t>
            </a:r>
            <a:r>
              <a:rPr lang="de-DE" sz="2800" dirty="0" err="1"/>
              <a:t>mxRun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accent6"/>
                </a:solidFill>
              </a:rPr>
              <a:t>modelAE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 err="1">
                <a:solidFill>
                  <a:schemeClr val="accent5"/>
                </a:solidFill>
              </a:rPr>
              <a:t>modelfitAE</a:t>
            </a:r>
            <a:r>
              <a:rPr lang="de-DE" sz="2800" dirty="0"/>
              <a:t> &lt;- </a:t>
            </a:r>
            <a:r>
              <a:rPr lang="de-DE" sz="2800" dirty="0" err="1"/>
              <a:t>mxTryHard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accent6"/>
                </a:solidFill>
              </a:rPr>
              <a:t>modelAE</a:t>
            </a:r>
            <a:r>
              <a:rPr lang="de-DE" sz="2800" dirty="0"/>
              <a:t>)</a:t>
            </a:r>
            <a:br>
              <a:rPr lang="de-DE" sz="2800" dirty="0"/>
            </a:br>
            <a:endParaRPr lang="de-DE" sz="2800" dirty="0"/>
          </a:p>
          <a:p>
            <a:r>
              <a:rPr lang="de-DE" b="1" dirty="0"/>
              <a:t>Show </a:t>
            </a:r>
            <a:r>
              <a:rPr lang="de-DE" b="1" dirty="0" err="1"/>
              <a:t>output</a:t>
            </a:r>
            <a:br>
              <a:rPr lang="de-DE" b="1" dirty="0"/>
            </a:br>
            <a:r>
              <a:rPr lang="de-DE" dirty="0" err="1"/>
              <a:t>summary</a:t>
            </a:r>
            <a:r>
              <a:rPr lang="de-DE" dirty="0"/>
              <a:t>(</a:t>
            </a:r>
            <a:r>
              <a:rPr lang="de-DE" sz="3200" dirty="0" err="1">
                <a:solidFill>
                  <a:schemeClr val="accent5"/>
                </a:solidFill>
              </a:rPr>
              <a:t>modelfitAE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B133E7-39B8-E806-6FD2-6FEE2DE6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TwinLife workshop on behavioral genetics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August 18</a:t>
            </a:r>
            <a:r>
              <a:rPr lang="en-US" sz="1200" baseline="3000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 and 19</a:t>
            </a:r>
            <a:r>
              <a:rPr lang="en-US" sz="1200" baseline="3000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, 2021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DF61AC-E1D2-284A-A4F2-1C2FBC20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D89EF-3C3A-4E06-893E-1B74ABA00C5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377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Implementation in R: Preparation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95300" y="1600205"/>
            <a:ext cx="8915400" cy="290891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/>
              <a:t>To load data-sets prepared in Stata into R:</a:t>
            </a:r>
            <a:endParaRPr/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  <a:defRPr/>
            </a:pPr>
            <a:r>
              <a:rPr lang="de-DE" sz="2400" i="1"/>
              <a:t>	install.packages("readstata13")</a:t>
            </a:r>
            <a:endParaRPr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r>
              <a:rPr lang="de-DE" sz="2400" i="1"/>
              <a:t>	library(readstata13)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de-DE"/>
              <a:t>Using the Umx-Package </a:t>
            </a:r>
            <a:r>
              <a:rPr lang="de-DE" sz="2400" i="1"/>
              <a:t>(Bates et al. 2019)</a:t>
            </a:r>
            <a:endParaRPr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r>
              <a:rPr lang="de-DE"/>
              <a:t>	</a:t>
            </a:r>
            <a:r>
              <a:rPr lang="de-DE" sz="2400" i="1"/>
              <a:t>install.packages("umx")</a:t>
            </a:r>
            <a:br>
              <a:rPr lang="de-DE" sz="2400" i="1"/>
            </a:br>
            <a:r>
              <a:rPr lang="de-DE" sz="2400" i="1"/>
              <a:t>	library(umx)</a:t>
            </a:r>
            <a:endParaRPr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28</a:t>
            </a:fld>
            <a:endParaRPr lang="de-DE"/>
          </a:p>
        </p:txBody>
      </p:sp>
      <p:sp>
        <p:nvSpPr>
          <p:cNvPr id="9" name="Pfeil nach rechts 2"/>
          <p:cNvSpPr/>
          <p:nvPr/>
        </p:nvSpPr>
        <p:spPr bwMode="auto">
          <a:xfrm>
            <a:off x="1820652" y="4897234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feld 7"/>
          <p:cNvSpPr txBox="1"/>
          <p:nvPr/>
        </p:nvSpPr>
        <p:spPr bwMode="auto">
          <a:xfrm>
            <a:off x="2360712" y="4815934"/>
            <a:ext cx="63367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/>
              <a:t>ALWAYS update your R version and all </a:t>
            </a:r>
            <a:r>
              <a:rPr lang="en-US" sz="2000"/>
              <a:t>packages</a:t>
            </a:r>
            <a:br>
              <a:rPr lang="de-DE"/>
            </a:br>
            <a:r>
              <a:rPr lang="de-DE"/>
              <a:t>(results may change when a version is updated)</a:t>
            </a:r>
            <a:endParaRPr lang="en-US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03AB9E71-A8D2-6916-9A95-729C9A38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Implementation in R: getting help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95300" y="1600205"/>
            <a:ext cx="8915400" cy="420505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2800"/>
              <a:t>AFTER you loaded the library you can use</a:t>
            </a:r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  <a:defRPr/>
            </a:pPr>
            <a:r>
              <a:rPr lang="de-DE" sz="2400" i="1"/>
              <a:t>	help(umxACE)	</a:t>
            </a:r>
            <a:endParaRPr/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  <a:defRPr/>
            </a:pPr>
            <a:r>
              <a:rPr lang="de-DE"/>
              <a:t>	</a:t>
            </a:r>
            <a:r>
              <a:rPr lang="de-DE" sz="2800"/>
              <a:t>to get the help-screen with all information on </a:t>
            </a:r>
            <a:endParaRPr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r>
              <a:rPr lang="de-DE" sz="2800"/>
              <a:t> 	the umx-command!</a:t>
            </a:r>
            <a:endParaRPr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de-DE" sz="2800"/>
              <a:t>use the Paper by Bates et al. 2019</a:t>
            </a:r>
            <a:endParaRPr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de-DE" sz="2800"/>
              <a:t>Look at the reference manual: </a:t>
            </a:r>
            <a:br>
              <a:rPr lang="de-DE" sz="2800"/>
            </a:br>
            <a:r>
              <a:rPr lang="de-DE" sz="2800" u="sng">
                <a:hlinkClick r:id="rId2" tooltip="https://cran.r-project.org/web/packages/umx/umx.pdf"/>
              </a:rPr>
              <a:t>https://cran.r-project.org/web/packages/umx/umx.pdf</a:t>
            </a:r>
            <a:r>
              <a:rPr lang="de-DE" sz="2800"/>
              <a:t> </a:t>
            </a:r>
            <a:endParaRPr lang="de-DE" sz="200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29</a:t>
            </a:fld>
            <a:endParaRPr lang="de-DE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2DA16BF2-A9BC-E5DB-96B3-4309F58D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Twin Correlations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06506" y="1412777"/>
            <a:ext cx="8915400" cy="19008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/>
              <a:t>The Classical Twin Design (CTD) compares the similarities in a trait across monozygotic (MZ) and dizygotic (DZ) twin pairs. </a:t>
            </a:r>
            <a:endParaRPr/>
          </a:p>
          <a:p>
            <a:pPr>
              <a:defRPr/>
            </a:pPr>
            <a:r>
              <a:rPr lang="en-US" sz="2400"/>
              <a:t>The interclass-correlations (ICC) (rMZ,rDZ) can be split up in different compoents: heritability (h²) and shared environments (C²)</a:t>
            </a:r>
            <a:endParaRPr lang="de-DE" sz="240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www.twin-life.de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EF1938-F635-4101-A9C7-630B9062B7F5}" type="slidenum">
              <a:rPr lang="de-DE"/>
              <a:t>3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5"/>
              <p:cNvSpPr/>
              <p:nvPr/>
            </p:nvSpPr>
            <p:spPr bwMode="auto">
              <a:xfrm>
                <a:off x="428497" y="3233048"/>
                <a:ext cx="5460607" cy="880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263">
                  <a:defRPr/>
                </a:pPr>
                <a:r>
                  <a:rPr lang="de-DE" sz="2400">
                    <a:solidFill>
                      <a:prstClr val="black"/>
                    </a:solidFill>
                  </a:rPr>
                  <a:t>  	 </a:t>
                </a:r>
                <mc:AlternateContent>
                  <mc:Choice Requires="a14"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e-D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𝑀𝑍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de-D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𝑀𝑍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a14:m>
                  </mc:Choice>
                  <mc:Fallback xmlns:m="http://schemas.openxmlformats.org/officeDocument/2006/math" xmlns:w="http://schemas.openxmlformats.org/wordprocessingml/2006/main" xmlns=""/>
                </mc:AlternateContent>
                <a:r>
                  <a:rPr lang="de-DE" sz="2400">
                    <a:solidFill>
                      <a:prstClr val="black"/>
                    </a:solidFill>
                  </a:rPr>
                  <a:t> (1)</a:t>
                </a:r>
                <a:br>
                  <a:rPr lang="de-DE" sz="2400" i="1">
                    <a:solidFill>
                      <a:prstClr val="black"/>
                    </a:solidFill>
                    <a:latin typeface="Cambria Math"/>
                  </a:rPr>
                </a:b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𝐷𝑍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=0.5 </m:t>
                          </m:r>
                          <m:sSup>
                            <m:sSup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𝐷𝑍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(2)</m:t>
                          </m:r>
                        </m:oMath>
                      </m:oMathPara>
                    </a14:m>
                  </mc:Choice>
                  <mc:Fallback xmlns:m="http://schemas.openxmlformats.org/officeDocument/2006/math" xmlns:w="http://schemas.openxmlformats.org/wordprocessingml/2006/main" xmlns=""/>
                </mc:AlternateContent>
                <a:endParaRPr lang="de-DE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97" y="3233048"/>
                <a:ext cx="5460607" cy="880241"/>
              </a:xfrm>
              <a:prstGeom prst="rect">
                <a:avLst/>
              </a:prstGeom>
              <a:blipFill rotWithShape="1">
                <a:blip r:embed="rId2"/>
                <a:stretch>
                  <a:fillRect t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6"/>
          <p:cNvSpPr/>
          <p:nvPr/>
        </p:nvSpPr>
        <p:spPr bwMode="auto">
          <a:xfrm>
            <a:off x="847817" y="4257135"/>
            <a:ext cx="6913494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tabLst>
                <a:tab pos="354013" algn="l"/>
              </a:tabLst>
              <a:defRPr/>
            </a:pPr>
            <a:r>
              <a:rPr lang="en-US" sz="2400">
                <a:solidFill>
                  <a:prstClr val="black"/>
                </a:solidFill>
              </a:rPr>
              <a:t>Combining the equations results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 bwMode="auto">
              <a:xfrm>
                <a:off x="1130575" y="4650468"/>
                <a:ext cx="8238260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0.5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  <m:r>
                            <a:rPr lang="de-DE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oMath>
                      </m:oMathPara>
                    </a14:m>
                  </mc:Choice>
                  <mc:Fallback xmlns:m="http://schemas.openxmlformats.org/officeDocument/2006/math" xmlns:w="http://schemas.openxmlformats.org/wordprocessingml/2006/main" xmlns=""/>
                </mc:AlternateContent>
                <a:endParaRPr lang="de-DE" sz="2400" i="1">
                  <a:solidFill>
                    <a:prstClr val="black"/>
                  </a:solidFill>
                  <a:latin typeface="Cambria Math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0.5 </m:t>
                          </m:r>
                          <m:sSup>
                            <m:sSup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  <m:r>
                            <a:rPr lang="de-DE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  <m:r>
                            <a:rPr lang="de-DE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</m:oMath>
                      </m:oMathPara>
                    </a14:m>
                  </mc:Choice>
                  <mc:Fallback xmlns:m="http://schemas.openxmlformats.org/officeDocument/2006/math" xmlns:w="http://schemas.openxmlformats.org/wordprocessingml/2006/main" xmlns=""/>
                </mc:AlternateContent>
                <a:endParaRPr lang="de-DE" sz="2400" i="1">
                  <a:solidFill>
                    <a:prstClr val="black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2(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  <m:r>
                            <a:rPr lang="de-DE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  <m:r>
                            <a:rPr lang="de-DE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 </m:t>
                          </m:r>
                          <m:d>
                            <m:dPr>
                              <m:ctrlP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oMath>
                      </m:oMathPara>
                    </a14:m>
                  </mc:Choice>
                  <mc:Fallback xmlns:m="http://schemas.openxmlformats.org/officeDocument/2006/math" xmlns:w="http://schemas.openxmlformats.org/wordprocessingml/2006/main" xmlns=""/>
                </mc:AlternateContent>
                <a:endParaRPr lang="de-DE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0575" y="4650468"/>
                <a:ext cx="8238260" cy="16927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 bwMode="auto">
              <a:xfrm>
                <a:off x="5031010" y="3430025"/>
                <a:ext cx="4337827" cy="614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e-DE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𝑨𝒔𝒔𝒖𝒎𝒑𝒕𝒊𝒐𝒏</m:t>
                                  </m:r>
                                  <m:r>
                                    <a:rPr lang="de-DE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: </m:t>
                                  </m:r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𝑴𝒁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de-DE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𝑫𝒁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de-DE" sz="1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𝒄𝒂𝒍𝒍𝒆𝒅</m:t>
                          </m:r>
                          <m:r>
                            <a:rPr lang="de-DE" sz="1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sz="1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𝑬𝒒𝒖𝒂𝒍</m:t>
                          </m:r>
                          <m:r>
                            <a:rPr lang="de-DE" sz="1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sz="1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𝑬𝒏𝒗𝒊𝒓𝒐𝒏𝒎𝒆𝒏𝒕</m:t>
                          </m:r>
                          <m:r>
                            <a:rPr lang="de-DE" sz="1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sz="1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𝑨𝒔𝒔𝒖𝒎𝒑𝒕𝒊𝒐𝒏</m:t>
                          </m:r>
                          <m:r>
                            <a:rPr lang="de-DE" sz="1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</mc:Choice>
                  <mc:Fallback xmlns:m="http://schemas.openxmlformats.org/officeDocument/2006/math" xmlns:w="http://schemas.openxmlformats.org/wordprocessingml/2006/main" xmlns=""/>
                </mc:AlternateContent>
                <a:endParaRPr lang="de-DE" sz="1200" b="1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1010" y="3430025"/>
                <a:ext cx="4337827" cy="614464"/>
              </a:xfrm>
              <a:prstGeom prst="rect">
                <a:avLst/>
              </a:prstGeom>
              <a:blipFill rotWithShape="1">
                <a:blip r:embed="rId4"/>
                <a:stretch>
                  <a:fillRect b="-2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Implementation in R: Preparation (cont.)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95300" y="1600205"/>
            <a:ext cx="8915400" cy="290891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/>
              <a:t>Load </a:t>
            </a:r>
            <a:r>
              <a:rPr lang="de-DE" dirty="0" err="1"/>
              <a:t>data</a:t>
            </a:r>
            <a:r>
              <a:rPr lang="de-DE" dirty="0"/>
              <a:t>-set </a:t>
            </a:r>
            <a:r>
              <a:rPr lang="de-DE" dirty="0" err="1"/>
              <a:t>prepared</a:t>
            </a:r>
            <a:r>
              <a:rPr lang="de-DE" dirty="0"/>
              <a:t> in </a:t>
            </a:r>
            <a:r>
              <a:rPr lang="de-DE" dirty="0" err="1"/>
              <a:t>Stata</a:t>
            </a:r>
            <a:r>
              <a:rPr lang="de-DE" dirty="0"/>
              <a:t>:</a:t>
            </a:r>
            <a:endParaRPr lang="de-DE" sz="2400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r>
              <a:rPr lang="de-DE" sz="2400" i="1" dirty="0"/>
              <a:t>	</a:t>
            </a:r>
            <a:r>
              <a:rPr lang="de-DE" sz="2400" i="1" dirty="0" err="1"/>
              <a:t>library</a:t>
            </a:r>
            <a:r>
              <a:rPr lang="de-DE" sz="2400" i="1" dirty="0"/>
              <a:t>(</a:t>
            </a:r>
            <a:r>
              <a:rPr lang="de-DE" sz="2400" i="1" dirty="0" err="1"/>
              <a:t>haven</a:t>
            </a:r>
            <a:r>
              <a:rPr lang="de-DE" sz="2400" i="1" dirty="0"/>
              <a:t>)</a:t>
            </a:r>
            <a:br>
              <a:rPr lang="de-DE" sz="2400" i="1" dirty="0"/>
            </a:br>
            <a:r>
              <a:rPr lang="de-DE" sz="2400" i="1" dirty="0"/>
              <a:t>	</a:t>
            </a:r>
            <a:r>
              <a:rPr lang="de-DE" sz="2400" i="1" dirty="0" err="1"/>
              <a:t>data</a:t>
            </a:r>
            <a:r>
              <a:rPr lang="de-DE" sz="2400" i="1" dirty="0"/>
              <a:t> &lt;- </a:t>
            </a:r>
            <a:r>
              <a:rPr lang="de-DE" sz="2400" i="1" dirty="0" err="1"/>
              <a:t>read_dta</a:t>
            </a:r>
            <a:r>
              <a:rPr lang="de-DE" sz="2400" i="1" dirty="0"/>
              <a:t>("ZA6701_person_wid1_v5-0-0.dta")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de-DE" dirty="0"/>
              <a:t>Create sub-</a:t>
            </a:r>
            <a:r>
              <a:rPr lang="de-DE" dirty="0" err="1"/>
              <a:t>data</a:t>
            </a:r>
            <a:r>
              <a:rPr lang="de-DE" dirty="0"/>
              <a:t>-sets </a:t>
            </a:r>
            <a:r>
              <a:rPr lang="de-DE" dirty="0" err="1"/>
              <a:t>for</a:t>
            </a:r>
            <a:r>
              <a:rPr lang="de-DE" dirty="0"/>
              <a:t> MZ </a:t>
            </a:r>
            <a:r>
              <a:rPr lang="de-DE" dirty="0" err="1"/>
              <a:t>and</a:t>
            </a:r>
            <a:r>
              <a:rPr lang="de-DE" dirty="0"/>
              <a:t> DZ </a:t>
            </a:r>
            <a:r>
              <a:rPr lang="de-DE" dirty="0" err="1"/>
              <a:t>twins</a:t>
            </a:r>
            <a:endParaRPr lang="de-DE" sz="2400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r>
              <a:rPr lang="de-DE" sz="2600" dirty="0"/>
              <a:t>	</a:t>
            </a:r>
            <a:r>
              <a:rPr lang="de-DE" sz="2600" dirty="0" err="1"/>
              <a:t>dz</a:t>
            </a:r>
            <a:r>
              <a:rPr lang="de-DE" sz="2600" dirty="0"/>
              <a:t> = </a:t>
            </a:r>
            <a:r>
              <a:rPr lang="de-DE" sz="2600" dirty="0" err="1"/>
              <a:t>subset</a:t>
            </a:r>
            <a:r>
              <a:rPr lang="de-DE" sz="2600" dirty="0"/>
              <a:t>(</a:t>
            </a:r>
            <a:r>
              <a:rPr lang="de-DE" sz="2600" dirty="0" err="1"/>
              <a:t>twinlife_data_wide</a:t>
            </a:r>
            <a:r>
              <a:rPr lang="de-DE" sz="2600" dirty="0"/>
              <a:t>, zyg0102 == 2)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r>
              <a:rPr lang="de-DE" sz="2600" dirty="0"/>
              <a:t>	</a:t>
            </a:r>
            <a:r>
              <a:rPr lang="de-DE" sz="2600" dirty="0" err="1"/>
              <a:t>mz</a:t>
            </a:r>
            <a:r>
              <a:rPr lang="de-DE" sz="2600" dirty="0"/>
              <a:t> = </a:t>
            </a:r>
            <a:r>
              <a:rPr lang="de-DE" sz="2600" dirty="0" err="1"/>
              <a:t>subset</a:t>
            </a:r>
            <a:r>
              <a:rPr lang="de-DE" sz="2600" dirty="0"/>
              <a:t>(</a:t>
            </a:r>
            <a:r>
              <a:rPr lang="de-DE" sz="2600" dirty="0" err="1"/>
              <a:t>twinlife_data_wide</a:t>
            </a:r>
            <a:r>
              <a:rPr lang="de-DE" sz="2600" dirty="0"/>
              <a:t>, zyg0102 == 1)</a:t>
            </a:r>
            <a:endParaRPr sz="2600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>
                <a:solidFill>
                  <a:prstClr val="black">
                    <a:tint val="75000"/>
                  </a:prstClr>
                </a:solidFill>
              </a:rPr>
              <a:t>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Gerade Verbindung mit Pfeil 9"/>
          <p:cNvCxnSpPr>
            <a:cxnSpLocks/>
          </p:cNvCxnSpPr>
          <p:nvPr/>
        </p:nvCxnSpPr>
        <p:spPr bwMode="auto">
          <a:xfrm flipV="1">
            <a:off x="4953000" y="4437112"/>
            <a:ext cx="504056" cy="64807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1"/>
          <p:cNvSpPr txBox="1"/>
          <p:nvPr/>
        </p:nvSpPr>
        <p:spPr bwMode="auto">
          <a:xfrm>
            <a:off x="1257964" y="5176813"/>
            <a:ext cx="524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>
                <a:solidFill>
                  <a:srgbClr val="C00000"/>
                </a:solidFill>
              </a:rPr>
              <a:t>Variable that contains the information on the zygosity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EDB8419C-12BA-18EC-165B-020CD05B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Implementation in R: Preparation (cont.)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95300" y="1600205"/>
            <a:ext cx="8915400" cy="290891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/>
              <a:t>Load data-set prepared in Stata:</a:t>
            </a:r>
            <a:endParaRPr lang="de-DE" sz="2400" i="1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r>
              <a:rPr lang="de-DE" sz="2400" i="1"/>
              <a:t>	data &lt;- read.dta13("data.dta")</a:t>
            </a:r>
            <a:endParaRPr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de-DE"/>
              <a:t>Create sub-data-sets for MZ and DZ twins</a:t>
            </a:r>
            <a:endParaRPr lang="de-DE" sz="2400" i="1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r>
              <a:rPr lang="de-DE"/>
              <a:t>	</a:t>
            </a:r>
            <a:r>
              <a:rPr lang="de-DE" sz="2400" i="1"/>
              <a:t>dz = data[data$zyg0102 == "2",]</a:t>
            </a:r>
            <a:br>
              <a:rPr lang="de-DE" sz="2400" i="1"/>
            </a:br>
            <a:r>
              <a:rPr lang="de-DE" sz="2400" i="1"/>
              <a:t>	mz = data[data$zyg0102 == "1",]</a:t>
            </a:r>
            <a:endParaRPr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>
                <a:solidFill>
                  <a:prstClr val="black">
                    <a:tint val="75000"/>
                  </a:prstClr>
                </a:solidFill>
              </a:rPr>
              <a:t>31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12"/>
          <p:cNvSpPr txBox="1"/>
          <p:nvPr/>
        </p:nvSpPr>
        <p:spPr bwMode="auto">
          <a:xfrm>
            <a:off x="920552" y="4581128"/>
            <a:ext cx="82793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rgbClr val="0070C0"/>
                </a:solidFill>
              </a:rPr>
              <a:t>Two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mistakes</a:t>
            </a:r>
            <a:r>
              <a:rPr lang="de-DE" dirty="0">
                <a:solidFill>
                  <a:srgbClr val="0070C0"/>
                </a:solidFill>
              </a:rPr>
              <a:t>  that </a:t>
            </a:r>
            <a:r>
              <a:rPr lang="de-DE">
                <a:solidFill>
                  <a:srgbClr val="0070C0"/>
                </a:solidFill>
              </a:rPr>
              <a:t>sometimes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create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errors</a:t>
            </a:r>
            <a:r>
              <a:rPr lang="de-DE" dirty="0">
                <a:solidFill>
                  <a:srgbClr val="0070C0"/>
                </a:solidFill>
              </a:rPr>
              <a:t> in R </a:t>
            </a:r>
            <a:r>
              <a:rPr lang="de-DE" dirty="0" err="1">
                <a:solidFill>
                  <a:srgbClr val="0070C0"/>
                </a:solidFill>
              </a:rPr>
              <a:t>when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you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load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your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data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from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stata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into</a:t>
            </a:r>
            <a:r>
              <a:rPr lang="de-DE" dirty="0">
                <a:solidFill>
                  <a:srgbClr val="0070C0"/>
                </a:solidFill>
              </a:rPr>
              <a:t> R:</a:t>
            </a:r>
            <a:endParaRPr dirty="0"/>
          </a:p>
          <a:p>
            <a:pPr>
              <a:defRPr/>
            </a:pPr>
            <a:endParaRPr lang="de-DE" sz="1100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  <a:defRPr/>
            </a:pPr>
            <a:r>
              <a:rPr lang="de-DE" dirty="0" err="1">
                <a:solidFill>
                  <a:srgbClr val="0070C0"/>
                </a:solidFill>
              </a:rPr>
              <a:t>You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need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to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delete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labels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for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variable </a:t>
            </a:r>
            <a:r>
              <a:rPr lang="de-DE" dirty="0" err="1">
                <a:solidFill>
                  <a:srgbClr val="0070C0"/>
                </a:solidFill>
              </a:rPr>
              <a:t>containing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information</a:t>
            </a:r>
            <a:r>
              <a:rPr lang="de-DE" dirty="0">
                <a:solidFill>
                  <a:srgbClr val="0070C0"/>
                </a:solidFill>
              </a:rPr>
              <a:t> on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twins</a:t>
            </a:r>
            <a:r>
              <a:rPr lang="de-DE" dirty="0">
                <a:solidFill>
                  <a:srgbClr val="0070C0"/>
                </a:solidFill>
              </a:rPr>
              <a:t>‘ zygosity </a:t>
            </a:r>
            <a:endParaRPr dirty="0"/>
          </a:p>
          <a:p>
            <a:pPr marL="342900" indent="-342900">
              <a:buAutoNum type="arabicParenR"/>
              <a:defRPr/>
            </a:pPr>
            <a:r>
              <a:rPr lang="de-DE" dirty="0" err="1">
                <a:solidFill>
                  <a:srgbClr val="0070C0"/>
                </a:solidFill>
              </a:rPr>
              <a:t>Make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sure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you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only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include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cases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with</a:t>
            </a:r>
            <a:r>
              <a:rPr lang="de-DE" dirty="0">
                <a:solidFill>
                  <a:srgbClr val="0070C0"/>
                </a:solidFill>
              </a:rPr>
              <a:t> non-</a:t>
            </a:r>
            <a:r>
              <a:rPr lang="de-DE" dirty="0" err="1">
                <a:solidFill>
                  <a:srgbClr val="0070C0"/>
                </a:solidFill>
              </a:rPr>
              <a:t>missing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information</a:t>
            </a:r>
            <a:r>
              <a:rPr lang="de-DE" dirty="0">
                <a:solidFill>
                  <a:srgbClr val="0070C0"/>
                </a:solidFill>
              </a:rPr>
              <a:t> on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zygosity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30B69FD8-C1A1-18F6-77BB-BAD8D9A6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ACE-Model in R (using umx)</a:t>
            </a:r>
            <a:endParaRPr lang="en-US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en-US"/>
              <a:t>ACE = umxACE(selDVs = "VAR", sep = "", dzData = dz, mzData = mz,  addStd = TRUE, addCI = TRUE,) </a:t>
            </a:r>
            <a:endParaRPr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32</a:t>
            </a:fld>
            <a:endParaRPr lang="de-DE"/>
          </a:p>
        </p:txBody>
      </p:sp>
      <p:cxnSp>
        <p:nvCxnSpPr>
          <p:cNvPr id="8" name="Gerade Verbindung mit Pfeil 6"/>
          <p:cNvCxnSpPr>
            <a:cxnSpLocks/>
          </p:cNvCxnSpPr>
          <p:nvPr/>
        </p:nvCxnSpPr>
        <p:spPr bwMode="auto">
          <a:xfrm flipH="1" flipV="1">
            <a:off x="2072680" y="2132856"/>
            <a:ext cx="72008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7"/>
          <p:cNvSpPr txBox="1"/>
          <p:nvPr/>
        </p:nvSpPr>
        <p:spPr bwMode="auto">
          <a:xfrm>
            <a:off x="1496616" y="3212976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>
                <a:solidFill>
                  <a:srgbClr val="FF0000"/>
                </a:solidFill>
              </a:rPr>
              <a:t>Basic </a:t>
            </a:r>
            <a:r>
              <a:rPr lang="en-US">
                <a:solidFill>
                  <a:srgbClr val="FF0000"/>
                </a:solidFill>
              </a:rPr>
              <a:t>command</a:t>
            </a:r>
          </a:p>
        </p:txBody>
      </p:sp>
      <p:cxnSp>
        <p:nvCxnSpPr>
          <p:cNvPr id="10" name="Gerade Verbindung mit Pfeil 9"/>
          <p:cNvCxnSpPr>
            <a:cxnSpLocks/>
          </p:cNvCxnSpPr>
          <p:nvPr/>
        </p:nvCxnSpPr>
        <p:spPr bwMode="auto">
          <a:xfrm flipH="1" flipV="1">
            <a:off x="848544" y="2132856"/>
            <a:ext cx="216024" cy="14494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1"/>
          <p:cNvSpPr txBox="1"/>
          <p:nvPr/>
        </p:nvSpPr>
        <p:spPr bwMode="auto">
          <a:xfrm>
            <a:off x="308484" y="359395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Saves your model under a specific name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2" name="Gerade Verbindung mit Pfeil 13"/>
          <p:cNvCxnSpPr>
            <a:cxnSpLocks/>
          </p:cNvCxnSpPr>
          <p:nvPr/>
        </p:nvCxnSpPr>
        <p:spPr bwMode="auto">
          <a:xfrm flipH="1" flipV="1">
            <a:off x="4946609" y="2107130"/>
            <a:ext cx="72008" cy="108012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4"/>
          <p:cNvSpPr txBox="1"/>
          <p:nvPr/>
        </p:nvSpPr>
        <p:spPr bwMode="auto">
          <a:xfrm>
            <a:off x="3998946" y="3187250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Dependent</a:t>
            </a:r>
            <a:r>
              <a:rPr lang="de-DE" dirty="0">
                <a:solidFill>
                  <a:schemeClr val="accent3"/>
                </a:solidFill>
              </a:rPr>
              <a:t> variable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4" name="Gerade Verbindung mit Pfeil 15"/>
          <p:cNvCxnSpPr>
            <a:cxnSpLocks/>
          </p:cNvCxnSpPr>
          <p:nvPr/>
        </p:nvCxnSpPr>
        <p:spPr bwMode="auto">
          <a:xfrm flipH="1" flipV="1">
            <a:off x="6681192" y="1988840"/>
            <a:ext cx="488250" cy="1184681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6"/>
          <p:cNvSpPr txBox="1"/>
          <p:nvPr/>
        </p:nvSpPr>
        <p:spPr bwMode="auto">
          <a:xfrm>
            <a:off x="6149771" y="3173521"/>
            <a:ext cx="34837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solidFill>
                  <a:schemeClr val="accent4"/>
                </a:solidFill>
              </a:rPr>
              <a:t>separator in twin variable names</a:t>
            </a:r>
            <a:br>
              <a:rPr lang="de-DE">
                <a:solidFill>
                  <a:schemeClr val="accent4"/>
                </a:solidFill>
              </a:rPr>
            </a:br>
            <a:r>
              <a:rPr lang="de-DE" sz="1600" i="1">
                <a:solidFill>
                  <a:schemeClr val="accent4"/>
                </a:solidFill>
              </a:rPr>
              <a:t>(it will automatically identify the info for the first and second twin)</a:t>
            </a:r>
            <a:endParaRPr lang="en-US" sz="1600" i="1">
              <a:solidFill>
                <a:schemeClr val="accent4"/>
              </a:solidFill>
            </a:endParaRP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0FA268C4-4297-E7BF-7F8D-E9AE7ED2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ACE-Model in R (using umx)</a:t>
            </a:r>
            <a:endParaRPr lang="en-US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en-US"/>
              <a:t>ACE = umxACE(selDVs = "VAR", sep = "", dzData = dz, mzData = mz,  addStd = TRUE, addCI = TRUE,) </a:t>
            </a:r>
            <a:endParaRPr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33</a:t>
            </a:fld>
            <a:endParaRPr lang="de-DE"/>
          </a:p>
        </p:txBody>
      </p:sp>
      <p:cxnSp>
        <p:nvCxnSpPr>
          <p:cNvPr id="8" name="Gerade Verbindung mit Pfeil 6"/>
          <p:cNvCxnSpPr>
            <a:cxnSpLocks/>
          </p:cNvCxnSpPr>
          <p:nvPr/>
        </p:nvCxnSpPr>
        <p:spPr bwMode="auto">
          <a:xfrm flipV="1">
            <a:off x="1892660" y="2107130"/>
            <a:ext cx="6948772" cy="1469811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7"/>
          <p:cNvSpPr txBox="1"/>
          <p:nvPr/>
        </p:nvSpPr>
        <p:spPr bwMode="auto">
          <a:xfrm>
            <a:off x="3168926" y="3642721"/>
            <a:ext cx="305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92D050"/>
                </a:solidFill>
              </a:rPr>
              <a:t>adds the algebras to compute a std model (default).</a:t>
            </a:r>
          </a:p>
        </p:txBody>
      </p:sp>
      <p:cxnSp>
        <p:nvCxnSpPr>
          <p:cNvPr id="10" name="Gerade Verbindung mit Pfeil 9"/>
          <p:cNvCxnSpPr>
            <a:cxnSpLocks/>
          </p:cNvCxnSpPr>
          <p:nvPr/>
        </p:nvCxnSpPr>
        <p:spPr bwMode="auto">
          <a:xfrm flipV="1">
            <a:off x="1856656" y="2672916"/>
            <a:ext cx="504056" cy="8836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1"/>
          <p:cNvSpPr txBox="1"/>
          <p:nvPr/>
        </p:nvSpPr>
        <p:spPr bwMode="auto">
          <a:xfrm>
            <a:off x="308484" y="359395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Identifies your MZ and DZ data-sets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2" name="Gerade Verbindung mit Pfeil 13"/>
          <p:cNvCxnSpPr>
            <a:cxnSpLocks/>
          </p:cNvCxnSpPr>
          <p:nvPr/>
        </p:nvCxnSpPr>
        <p:spPr bwMode="auto">
          <a:xfrm flipV="1">
            <a:off x="4695145" y="2581180"/>
            <a:ext cx="113839" cy="1050439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5"/>
          <p:cNvCxnSpPr>
            <a:cxnSpLocks/>
          </p:cNvCxnSpPr>
          <p:nvPr/>
        </p:nvCxnSpPr>
        <p:spPr bwMode="auto">
          <a:xfrm flipH="1" flipV="1">
            <a:off x="6753200" y="2617842"/>
            <a:ext cx="488250" cy="1184681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6"/>
          <p:cNvSpPr txBox="1"/>
          <p:nvPr/>
        </p:nvSpPr>
        <p:spPr bwMode="auto">
          <a:xfrm>
            <a:off x="6149771" y="3781220"/>
            <a:ext cx="312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</a:rPr>
              <a:t>adds intervals to compute Cis (default) 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73E1C190-8017-99C7-2B87-EB3F833A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F:\save stick 07.06.19\uni\(C) Forschungsprojekte\(0) Twinlife\I - Output\(B) EDU Careers\Paper III (grades)\R\Rplot01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677216" y="1872142"/>
            <a:ext cx="5832094" cy="4103539"/>
          </a:xfrm>
          <a:prstGeom prst="rect">
            <a:avLst/>
          </a:prstGeom>
          <a:noFill/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Graphical output</a:t>
            </a:r>
            <a:endParaRPr lang="en-US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34</a:t>
            </a:fld>
            <a:endParaRPr lang="de-DE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80592" y="1872142"/>
            <a:ext cx="3309380" cy="43021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5"/>
          <p:cNvSpPr txBox="1"/>
          <p:nvPr/>
        </p:nvSpPr>
        <p:spPr bwMode="auto">
          <a:xfrm>
            <a:off x="2092742" y="1339945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/>
              <a:t>umxACE(…)</a:t>
            </a:r>
            <a:endParaRPr lang="en-US" sz="2400"/>
          </a:p>
        </p:txBody>
      </p:sp>
      <p:sp>
        <p:nvSpPr>
          <p:cNvPr id="10" name="Textfeld 9"/>
          <p:cNvSpPr txBox="1"/>
          <p:nvPr/>
        </p:nvSpPr>
        <p:spPr bwMode="auto">
          <a:xfrm>
            <a:off x="5529064" y="1339944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/>
              <a:t>umxACEv(…)</a:t>
            </a:r>
            <a:endParaRPr lang="en-US" sz="240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632F0912-CADD-59C4-09B2-5C69C59E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Getting CIs</a:t>
            </a:r>
            <a:endParaRPr lang="en-US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95300" y="1600205"/>
            <a:ext cx="8915400" cy="1468755"/>
          </a:xfrm>
        </p:spPr>
        <p:txBody>
          <a:bodyPr/>
          <a:lstStyle/>
          <a:p>
            <a:pPr>
              <a:defRPr/>
            </a:pPr>
            <a:r>
              <a:rPr lang="de-DE" dirty="0"/>
              <a:t>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on CIs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:</a:t>
            </a:r>
            <a:endParaRPr dirty="0"/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  <a:defRPr/>
            </a:pPr>
            <a:r>
              <a:rPr lang="de-DE" i="1" dirty="0"/>
              <a:t>	</a:t>
            </a:r>
            <a:r>
              <a:rPr lang="de-DE" i="1" dirty="0" err="1"/>
              <a:t>umxCI</a:t>
            </a:r>
            <a:r>
              <a:rPr lang="de-DE" i="1" dirty="0"/>
              <a:t>(ACE, </a:t>
            </a:r>
            <a:r>
              <a:rPr lang="de-DE" i="1" dirty="0" err="1"/>
              <a:t>run</a:t>
            </a:r>
            <a:r>
              <a:rPr lang="de-DE" i="1" dirty="0"/>
              <a:t> = "</a:t>
            </a:r>
            <a:r>
              <a:rPr lang="de-DE" i="1" dirty="0" err="1"/>
              <a:t>yes</a:t>
            </a:r>
            <a:r>
              <a:rPr lang="de-DE" i="1" dirty="0"/>
              <a:t>")</a:t>
            </a:r>
            <a:endParaRPr lang="en-US" i="1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35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9030" y="3218530"/>
            <a:ext cx="6840760" cy="184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589790" y="2658139"/>
            <a:ext cx="2014672" cy="261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9DF3A731-65D3-B4B9-66F1-F8FDA15E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Check Model-Fit</a:t>
            </a:r>
            <a:endParaRPr lang="en-US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95300" y="1600205"/>
            <a:ext cx="8915400" cy="1612771"/>
          </a:xfrm>
        </p:spPr>
        <p:txBody>
          <a:bodyPr/>
          <a:lstStyle/>
          <a:p>
            <a:pPr>
              <a:defRPr/>
            </a:pPr>
            <a:r>
              <a:rPr lang="de-DE" sz="2800"/>
              <a:t>To check whether an ACE, CE or ADE, or DE applies:</a:t>
            </a:r>
            <a:endParaRPr lang="en-US" sz="280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r>
              <a:rPr lang="en-US" sz="2800"/>
              <a:t>	</a:t>
            </a:r>
            <a:r>
              <a:rPr lang="en-US" sz="2800" i="1"/>
              <a:t>umxReduceACE(ACE)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36</a:t>
            </a:fld>
            <a:endParaRPr lang="de-DE"/>
          </a:p>
        </p:txBody>
      </p:sp>
      <p:cxnSp>
        <p:nvCxnSpPr>
          <p:cNvPr id="8" name="Gerade Verbindung mit Pfeil 5"/>
          <p:cNvCxnSpPr>
            <a:cxnSpLocks/>
          </p:cNvCxnSpPr>
          <p:nvPr/>
        </p:nvCxnSpPr>
        <p:spPr bwMode="auto">
          <a:xfrm flipH="1">
            <a:off x="3800872" y="2288969"/>
            <a:ext cx="1224136" cy="1080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6"/>
          <p:cNvSpPr txBox="1"/>
          <p:nvPr/>
        </p:nvSpPr>
        <p:spPr bwMode="auto">
          <a:xfrm>
            <a:off x="5097016" y="210430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your model‘s name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76536" y="3212976"/>
            <a:ext cx="8496944" cy="178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hteck 12"/>
          <p:cNvSpPr/>
          <p:nvPr/>
        </p:nvSpPr>
        <p:spPr bwMode="auto">
          <a:xfrm>
            <a:off x="4226436" y="3998716"/>
            <a:ext cx="16626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Gerade Verbindung mit Pfeil 13"/>
          <p:cNvCxnSpPr>
            <a:cxnSpLocks/>
          </p:cNvCxnSpPr>
          <p:nvPr/>
        </p:nvCxnSpPr>
        <p:spPr bwMode="auto">
          <a:xfrm flipV="1">
            <a:off x="4226436" y="4280401"/>
            <a:ext cx="0" cy="10928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4"/>
          <p:cNvSpPr txBox="1"/>
          <p:nvPr/>
        </p:nvSpPr>
        <p:spPr bwMode="auto">
          <a:xfrm>
            <a:off x="3655361" y="5354345"/>
            <a:ext cx="151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>
                <a:solidFill>
                  <a:srgbClr val="FF0000"/>
                </a:solidFill>
              </a:rPr>
              <a:t>smallest value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146598" y="4308401"/>
            <a:ext cx="1018953" cy="642383"/>
          </a:xfrm>
          <a:prstGeom prst="rect">
            <a:avLst/>
          </a:prstGeom>
          <a:noFill/>
          <a:ln w="38099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cxnSp>
        <p:nvCxnSpPr>
          <p:cNvPr id="15" name="Gerade Verbindung mit Pfeil 13"/>
          <p:cNvCxnSpPr>
            <a:cxnSpLocks/>
          </p:cNvCxnSpPr>
          <p:nvPr/>
        </p:nvCxnSpPr>
        <p:spPr bwMode="auto">
          <a:xfrm flipV="1">
            <a:off x="2155302" y="5017238"/>
            <a:ext cx="891616" cy="7879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 bwMode="auto">
          <a:xfrm>
            <a:off x="1152993" y="5770377"/>
            <a:ext cx="2503081" cy="3101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t>Significant worse fit</a:t>
            </a: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AAEDBE38-FC30-E172-1123-EA2869E6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Modify a path per hand</a:t>
            </a:r>
            <a:endParaRPr lang="en-US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88503" y="1556793"/>
            <a:ext cx="8915400" cy="1584175"/>
          </a:xfrm>
        </p:spPr>
        <p:txBody>
          <a:bodyPr/>
          <a:lstStyle/>
          <a:p>
            <a:pPr>
              <a:defRPr/>
            </a:pPr>
            <a:r>
              <a:rPr lang="de-DE"/>
              <a:t>You can modify all path using umx:</a:t>
            </a:r>
            <a:endParaRPr/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  <a:defRPr/>
            </a:pPr>
            <a:r>
              <a:rPr lang="de-DE"/>
              <a:t>	</a:t>
            </a:r>
            <a:r>
              <a:rPr lang="en-US" sz="2800"/>
              <a:t>umxModify(ACE, update = "c_r1c1", comparison = TRUE)</a:t>
            </a:r>
            <a:endParaRPr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37</a:t>
            </a:fld>
            <a:endParaRPr lang="de-DE"/>
          </a:p>
        </p:txBody>
      </p:sp>
      <p:cxnSp>
        <p:nvCxnSpPr>
          <p:cNvPr id="8" name="Gerade Verbindung mit Pfeil 6"/>
          <p:cNvCxnSpPr>
            <a:cxnSpLocks/>
          </p:cNvCxnSpPr>
          <p:nvPr/>
        </p:nvCxnSpPr>
        <p:spPr bwMode="auto">
          <a:xfrm flipV="1">
            <a:off x="2127564" y="2607862"/>
            <a:ext cx="704653" cy="10406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7"/>
          <p:cNvSpPr txBox="1"/>
          <p:nvPr/>
        </p:nvSpPr>
        <p:spPr bwMode="auto">
          <a:xfrm>
            <a:off x="1155182" y="3687982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>
                <a:solidFill>
                  <a:srgbClr val="FF0000"/>
                </a:solidFill>
              </a:rPr>
              <a:t>Your models name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8"/>
          <p:cNvCxnSpPr>
            <a:cxnSpLocks/>
          </p:cNvCxnSpPr>
          <p:nvPr/>
        </p:nvCxnSpPr>
        <p:spPr bwMode="auto">
          <a:xfrm flipH="1" flipV="1">
            <a:off x="5601072" y="2607862"/>
            <a:ext cx="72008" cy="108012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9"/>
          <p:cNvSpPr txBox="1"/>
          <p:nvPr/>
        </p:nvSpPr>
        <p:spPr bwMode="auto">
          <a:xfrm>
            <a:off x="2314139" y="4383701"/>
            <a:ext cx="721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de-DE">
                <a:solidFill>
                  <a:schemeClr val="accent3"/>
                </a:solidFill>
              </a:rPr>
              <a:t>(You can also use: </a:t>
            </a:r>
            <a:r>
              <a:rPr lang="de-DE" i="1">
                <a:solidFill>
                  <a:schemeClr val="accent3"/>
                </a:solidFill>
              </a:rPr>
              <a:t>c(„PATHNAME",„PATHNAME“)</a:t>
            </a:r>
            <a:r>
              <a:rPr lang="de-DE">
                <a:solidFill>
                  <a:schemeClr val="accent3"/>
                </a:solidFill>
              </a:rPr>
              <a:t> to modify multiple path!)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937146" y="3720223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92D050"/>
                </a:solidFill>
              </a:rPr>
              <a:t>Define path here</a:t>
            </a:r>
            <a:endParaRPr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4C4A703E-5CCE-C790-39DF-7E42E837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ACE-Model in R (using umx)</a:t>
            </a:r>
            <a:endParaRPr lang="en-US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en-US"/>
              <a:t>ACE = umxACE(selDVs = "VAR", sep = "", dzData = dz, mzData = mz,  addStd = TRUE, addCI = TRUE,) </a:t>
            </a:r>
            <a:endParaRPr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38</a:t>
            </a:fld>
            <a:endParaRPr lang="de-DE"/>
          </a:p>
        </p:txBody>
      </p:sp>
      <p:sp>
        <p:nvSpPr>
          <p:cNvPr id="8" name="Textfeld 5"/>
          <p:cNvSpPr txBox="1"/>
          <p:nvPr/>
        </p:nvSpPr>
        <p:spPr bwMode="auto">
          <a:xfrm>
            <a:off x="509217" y="2852936"/>
            <a:ext cx="8902079" cy="30623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(</a:t>
            </a:r>
            <a:r>
              <a:rPr lang="de-DE" sz="2400" dirty="0" err="1"/>
              <a:t>useful</a:t>
            </a:r>
            <a:r>
              <a:rPr lang="de-DE" sz="2400" dirty="0"/>
              <a:t>) </a:t>
            </a:r>
            <a:r>
              <a:rPr lang="de-DE" sz="2400" dirty="0" err="1"/>
              <a:t>options</a:t>
            </a:r>
            <a:r>
              <a:rPr lang="de-DE" sz="2400" dirty="0"/>
              <a:t>: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i="1" dirty="0"/>
              <a:t>type</a:t>
            </a:r>
            <a:r>
              <a:rPr lang="en-US" sz="2400" dirty="0"/>
              <a:t>	 - to change the analysis method </a:t>
            </a:r>
            <a:br>
              <a:rPr lang="en-US" sz="2400" dirty="0"/>
            </a:br>
            <a:r>
              <a:rPr lang="en-US" sz="2000" i="1" dirty="0"/>
              <a:t>("Auto", "FIML", "</a:t>
            </a:r>
            <a:r>
              <a:rPr lang="en-US" sz="2000" i="1" dirty="0" err="1"/>
              <a:t>cov</a:t>
            </a:r>
            <a:r>
              <a:rPr lang="en-US" sz="2000" i="1" dirty="0"/>
              <a:t>", "</a:t>
            </a:r>
            <a:r>
              <a:rPr lang="en-US" sz="2000" i="1" dirty="0" err="1"/>
              <a:t>cor</a:t>
            </a:r>
            <a:r>
              <a:rPr lang="en-US" sz="2000" i="1" dirty="0"/>
              <a:t>", "WLS", "DWLS", "ULS")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i="1" dirty="0" err="1"/>
              <a:t>tryHard</a:t>
            </a:r>
            <a:r>
              <a:rPr lang="en-US" sz="2400" i="1" dirty="0"/>
              <a:t> </a:t>
            </a:r>
            <a:r>
              <a:rPr lang="en-US" sz="2400" dirty="0"/>
              <a:t>- uses </a:t>
            </a:r>
            <a:r>
              <a:rPr lang="en-US" sz="2400" dirty="0" err="1"/>
              <a:t>mxTryHard</a:t>
            </a:r>
            <a:r>
              <a:rPr lang="en-US" sz="2400" i="1" dirty="0"/>
              <a:t> (</a:t>
            </a:r>
            <a:r>
              <a:rPr lang="en-US" sz="2400" dirty="0"/>
              <a:t>alternatives: </a:t>
            </a:r>
            <a:r>
              <a:rPr lang="en-US" sz="2400" i="1" dirty="0"/>
              <a:t>"ordinal", "search“</a:t>
            </a:r>
            <a:r>
              <a:rPr lang="en-US" sz="2400" dirty="0"/>
              <a:t>)</a:t>
            </a:r>
          </a:p>
          <a:p>
            <a:pPr marL="342900" indent="-342900">
              <a:buFont typeface="Arial"/>
              <a:buChar char="•"/>
              <a:defRPr/>
            </a:pPr>
            <a:endParaRPr lang="de-DE" sz="2400" i="1" dirty="0"/>
          </a:p>
          <a:p>
            <a:pPr marL="342900" indent="-342900">
              <a:buFont typeface="Arial"/>
              <a:buChar char="•"/>
              <a:defRPr/>
            </a:pPr>
            <a:endParaRPr lang="de-DE" sz="2400" i="1" dirty="0"/>
          </a:p>
          <a:p>
            <a:pPr marL="342900" indent="-342900">
              <a:buFont typeface="Arial"/>
              <a:buChar char="•"/>
              <a:defRPr/>
            </a:pPr>
            <a:endParaRPr lang="de-DE" sz="2400" i="1" dirty="0"/>
          </a:p>
          <a:p>
            <a:pPr marL="342900" indent="-342900">
              <a:buFont typeface="Arial"/>
              <a:buChar char="•"/>
              <a:defRPr/>
            </a:pPr>
            <a:endParaRPr lang="en-US" sz="2400" i="1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BAB6531A-B236-8DB2-1436-71FD08C6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ACE-Model in R (using umx)</a:t>
            </a:r>
            <a:endParaRPr lang="en-US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en-US"/>
              <a:t>ACE = umxACE(selDVs = "VAR", sep = "", dzData = dz, mzData = mz,  addStd = TRUE, addCI = TRUE,) </a:t>
            </a:r>
            <a:endParaRPr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39</a:t>
            </a:fld>
            <a:endParaRPr lang="de-DE"/>
          </a:p>
        </p:txBody>
      </p:sp>
      <p:cxnSp>
        <p:nvCxnSpPr>
          <p:cNvPr id="8" name="Gerade Verbindung mit Pfeil 10"/>
          <p:cNvCxnSpPr>
            <a:cxnSpLocks/>
          </p:cNvCxnSpPr>
          <p:nvPr/>
        </p:nvCxnSpPr>
        <p:spPr bwMode="auto">
          <a:xfrm flipH="1" flipV="1">
            <a:off x="1712640" y="4437112"/>
            <a:ext cx="868618" cy="4498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4"/>
          <p:cNvSpPr txBox="1"/>
          <p:nvPr/>
        </p:nvSpPr>
        <p:spPr bwMode="auto">
          <a:xfrm>
            <a:off x="2792760" y="472514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solidFill>
                  <a:srgbClr val="FF0000"/>
                </a:solidFill>
              </a:rPr>
              <a:t>When used you need to set a seed; e.g.: </a:t>
            </a:r>
            <a:r>
              <a:rPr lang="de-DE" i="1">
                <a:solidFill>
                  <a:srgbClr val="FF0000"/>
                </a:solidFill>
              </a:rPr>
              <a:t>set.seed(15)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0" name="Textfeld 17"/>
          <p:cNvSpPr txBox="1"/>
          <p:nvPr/>
        </p:nvSpPr>
        <p:spPr bwMode="auto">
          <a:xfrm>
            <a:off x="509217" y="2852936"/>
            <a:ext cx="8902079" cy="30623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(</a:t>
            </a:r>
            <a:r>
              <a:rPr lang="de-DE" sz="2400" dirty="0" err="1"/>
              <a:t>useful</a:t>
            </a:r>
            <a:r>
              <a:rPr lang="de-DE" sz="2400" dirty="0"/>
              <a:t>) </a:t>
            </a:r>
            <a:r>
              <a:rPr lang="de-DE" sz="2400" dirty="0" err="1"/>
              <a:t>options</a:t>
            </a:r>
            <a:r>
              <a:rPr lang="de-DE" sz="2400" dirty="0"/>
              <a:t>: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i="1" dirty="0"/>
              <a:t>type</a:t>
            </a:r>
            <a:r>
              <a:rPr lang="en-US" sz="2400" dirty="0"/>
              <a:t>	 - to change the analysis method </a:t>
            </a:r>
            <a:br>
              <a:rPr lang="en-US" sz="2400" dirty="0"/>
            </a:br>
            <a:r>
              <a:rPr lang="en-US" sz="2000" i="1" dirty="0"/>
              <a:t>("Auto", "FIML", "</a:t>
            </a:r>
            <a:r>
              <a:rPr lang="en-US" sz="2000" i="1" dirty="0" err="1"/>
              <a:t>cov</a:t>
            </a:r>
            <a:r>
              <a:rPr lang="en-US" sz="2000" i="1" dirty="0"/>
              <a:t>", "</a:t>
            </a:r>
            <a:r>
              <a:rPr lang="en-US" sz="2000" i="1" dirty="0" err="1"/>
              <a:t>cor</a:t>
            </a:r>
            <a:r>
              <a:rPr lang="en-US" sz="2000" i="1" dirty="0"/>
              <a:t>", "WLS", "DWLS", "ULS")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i="1" dirty="0" err="1"/>
              <a:t>tryHard</a:t>
            </a:r>
            <a:r>
              <a:rPr lang="en-US" sz="2400" i="1" dirty="0"/>
              <a:t> </a:t>
            </a:r>
            <a:r>
              <a:rPr lang="en-US" sz="2400" dirty="0"/>
              <a:t>- uses </a:t>
            </a:r>
            <a:r>
              <a:rPr lang="en-US" sz="2400" dirty="0" err="1"/>
              <a:t>mxTryHard</a:t>
            </a:r>
            <a:r>
              <a:rPr lang="en-US" sz="2400" i="1" dirty="0"/>
              <a:t> (</a:t>
            </a:r>
            <a:r>
              <a:rPr lang="en-US" sz="2400" dirty="0"/>
              <a:t>alternatives: </a:t>
            </a:r>
            <a:r>
              <a:rPr lang="en-US" sz="2400" i="1" dirty="0"/>
              <a:t>"ordinal", "search“)</a:t>
            </a:r>
          </a:p>
          <a:p>
            <a:pPr marL="342900" indent="-342900">
              <a:buFont typeface="Arial"/>
              <a:buChar char="•"/>
              <a:defRPr/>
            </a:pPr>
            <a:endParaRPr lang="de-DE" sz="2400" i="1" dirty="0"/>
          </a:p>
          <a:p>
            <a:pPr marL="342900" indent="-342900">
              <a:buFont typeface="Arial"/>
              <a:buChar char="•"/>
              <a:defRPr/>
            </a:pPr>
            <a:endParaRPr lang="de-DE" sz="2400" i="1" dirty="0"/>
          </a:p>
          <a:p>
            <a:pPr marL="342900" indent="-342900">
              <a:buFont typeface="Arial"/>
              <a:buChar char="•"/>
              <a:defRPr/>
            </a:pPr>
            <a:endParaRPr lang="de-DE" sz="2400" i="1" dirty="0"/>
          </a:p>
          <a:p>
            <a:pPr marL="342900" indent="-342900">
              <a:buFont typeface="Arial"/>
              <a:buChar char="•"/>
              <a:defRPr/>
            </a:pPr>
            <a:endParaRPr lang="en-US" sz="2400" i="1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531C189A-984F-38A1-989E-E8F9557D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The </a:t>
            </a:r>
            <a:r>
              <a:rPr lang="de-DE" dirty="0" err="1"/>
              <a:t>Classical</a:t>
            </a:r>
            <a:r>
              <a:rPr lang="de-DE" dirty="0"/>
              <a:t> Univariate Model </a:t>
            </a:r>
            <a:br>
              <a:rPr lang="de-DE" dirty="0"/>
            </a:br>
            <a:r>
              <a:rPr lang="de-DE" sz="3600" dirty="0"/>
              <a:t>(SEM </a:t>
            </a:r>
            <a:r>
              <a:rPr lang="de-DE" sz="3600" dirty="0" err="1"/>
              <a:t>representation</a:t>
            </a:r>
            <a:r>
              <a:rPr lang="de-DE" sz="3600" dirty="0"/>
              <a:t>, </a:t>
            </a:r>
            <a:r>
              <a:rPr lang="de-DE" sz="3600" dirty="0" err="1"/>
              <a:t>wide</a:t>
            </a:r>
            <a:r>
              <a:rPr lang="de-DE" sz="3600" dirty="0"/>
              <a:t> </a:t>
            </a:r>
            <a:r>
              <a:rPr lang="de-DE" sz="3600" dirty="0" err="1"/>
              <a:t>format</a:t>
            </a:r>
            <a:r>
              <a:rPr lang="de-DE" sz="3600" dirty="0"/>
              <a:t>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3384550" y="6356359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TwinLife workshop on behavioral genetics </a:t>
            </a:r>
            <a:r>
              <a:rPr lang="en-US">
                <a:solidFill>
                  <a:prstClr val="white">
                    <a:lumMod val="50000"/>
                  </a:prstClr>
                </a:solidFill>
              </a:rPr>
              <a:t>August 18</a:t>
            </a:r>
            <a:r>
              <a:rPr lang="en-US" baseline="3000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>
                <a:solidFill>
                  <a:prstClr val="white">
                    <a:lumMod val="50000"/>
                  </a:prstClr>
                </a:solidFill>
              </a:rPr>
              <a:t> and 19</a:t>
            </a:r>
            <a:r>
              <a:rPr lang="en-US" baseline="3000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>
                <a:solidFill>
                  <a:prstClr val="white">
                    <a:lumMod val="50000"/>
                  </a:prstClr>
                </a:solidFill>
              </a:rPr>
              <a:t>, 2021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80594" y="1628800"/>
            <a:ext cx="7109705" cy="37050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8"/>
          <p:cNvSpPr/>
          <p:nvPr/>
        </p:nvSpPr>
        <p:spPr bwMode="auto">
          <a:xfrm>
            <a:off x="1280592" y="5190437"/>
            <a:ext cx="2815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0">
              <a:defRPr/>
            </a:pPr>
            <a:r>
              <a:rPr lang="da-DK" sz="1400" i="1">
                <a:solidFill>
                  <a:prstClr val="black"/>
                </a:solidFill>
              </a:rPr>
              <a:t>Figure: Turkheimer et al. 2005: 1218</a:t>
            </a:r>
            <a:endParaRPr lang="en-US" sz="1400" i="1">
              <a:solidFill>
                <a:prstClr val="black"/>
              </a:solidFill>
            </a:endParaRPr>
          </a:p>
        </p:txBody>
      </p:sp>
      <p:sp>
        <p:nvSpPr>
          <p:cNvPr id="10" name="Rechteck 1"/>
          <p:cNvSpPr/>
          <p:nvPr/>
        </p:nvSpPr>
        <p:spPr bwMode="auto">
          <a:xfrm>
            <a:off x="4448944" y="5190437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0" i="0" u="none" strike="noStrike" cap="none" spc="0">
                <a:ln>
                  <a:noFill/>
                </a:ln>
                <a:solidFill>
                  <a:prstClr val="black"/>
                </a:solidFill>
              </a:rPr>
              <a:t>(one data row per twin pair/family)</a:t>
            </a:r>
            <a:endParaRPr lang="en-US" sz="1400" b="0" i="0" u="none" strike="noStrike" cap="none" spc="0">
              <a:ln>
                <a:noFill/>
              </a:ln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ACE-Model in R (using umx)</a:t>
            </a:r>
            <a:endParaRPr lang="en-US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en-US"/>
              <a:t>ACE = umxACE(selDVs = "VAR", sep = "", dzData = dz, mzData = mz,  addStd = TRUE, addCI = TRUE,) </a:t>
            </a:r>
            <a:endParaRPr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D89EF-3C3A-4E06-893E-1B74ABA00C59}" type="slidenum">
              <a:rPr lang="de-DE"/>
              <a:t>40</a:t>
            </a:fld>
            <a:endParaRPr lang="de-DE"/>
          </a:p>
        </p:txBody>
      </p:sp>
      <p:sp>
        <p:nvSpPr>
          <p:cNvPr id="8" name="Textfeld 17"/>
          <p:cNvSpPr txBox="1"/>
          <p:nvPr/>
        </p:nvSpPr>
        <p:spPr bwMode="auto">
          <a:xfrm>
            <a:off x="509217" y="2852936"/>
            <a:ext cx="8902079" cy="30623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(</a:t>
            </a:r>
            <a:r>
              <a:rPr lang="de-DE" sz="2400" dirty="0" err="1"/>
              <a:t>useful</a:t>
            </a:r>
            <a:r>
              <a:rPr lang="de-DE" sz="2400" dirty="0"/>
              <a:t>) </a:t>
            </a:r>
            <a:r>
              <a:rPr lang="de-DE" sz="2400" dirty="0" err="1"/>
              <a:t>options</a:t>
            </a:r>
            <a:r>
              <a:rPr lang="de-DE" sz="2400" dirty="0"/>
              <a:t>: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i="1" dirty="0"/>
              <a:t>type</a:t>
            </a:r>
            <a:r>
              <a:rPr lang="en-US" sz="2400" dirty="0"/>
              <a:t>	 - to change the analysis method </a:t>
            </a:r>
            <a:br>
              <a:rPr lang="en-US" sz="2400" dirty="0"/>
            </a:br>
            <a:r>
              <a:rPr lang="en-US" sz="2000" i="1" dirty="0"/>
              <a:t>("Auto", "FIML", "</a:t>
            </a:r>
            <a:r>
              <a:rPr lang="en-US" sz="2000" i="1" dirty="0" err="1"/>
              <a:t>cov</a:t>
            </a:r>
            <a:r>
              <a:rPr lang="en-US" sz="2000" i="1" dirty="0"/>
              <a:t>", "</a:t>
            </a:r>
            <a:r>
              <a:rPr lang="en-US" sz="2000" i="1" dirty="0" err="1"/>
              <a:t>cor</a:t>
            </a:r>
            <a:r>
              <a:rPr lang="en-US" sz="2000" i="1" dirty="0"/>
              <a:t>", "WLS", "DWLS", "ULS")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i="1" dirty="0" err="1"/>
              <a:t>tryHard</a:t>
            </a:r>
            <a:r>
              <a:rPr lang="en-US" sz="2400" i="1" dirty="0"/>
              <a:t> </a:t>
            </a:r>
            <a:r>
              <a:rPr lang="en-US" sz="2400" dirty="0"/>
              <a:t>- uses </a:t>
            </a:r>
            <a:r>
              <a:rPr lang="en-US" sz="2400" dirty="0" err="1"/>
              <a:t>mxTryHard</a:t>
            </a:r>
            <a:r>
              <a:rPr lang="en-US" sz="2400" i="1" dirty="0"/>
              <a:t> (</a:t>
            </a:r>
            <a:r>
              <a:rPr lang="en-US" sz="2400" dirty="0"/>
              <a:t>alternatives: </a:t>
            </a:r>
            <a:r>
              <a:rPr lang="en-US" sz="2400" i="1" dirty="0"/>
              <a:t>"ordinal", "search“)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i="1" dirty="0" err="1"/>
              <a:t>dzAr</a:t>
            </a:r>
            <a:r>
              <a:rPr lang="en-US" sz="2400" i="1" dirty="0"/>
              <a:t> </a:t>
            </a:r>
            <a:r>
              <a:rPr lang="en-US" sz="2400" dirty="0"/>
              <a:t>-</a:t>
            </a:r>
            <a:r>
              <a:rPr lang="en-US" sz="2400" i="1" dirty="0"/>
              <a:t>  </a:t>
            </a:r>
            <a:r>
              <a:rPr lang="en-US" sz="2400" dirty="0"/>
              <a:t>DZ genetic correlation (defaults: 0.5). Vary to examine assortative mating.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i="1" dirty="0" err="1"/>
              <a:t>dzCr</a:t>
            </a:r>
            <a:r>
              <a:rPr lang="en-US" sz="2400" i="1" dirty="0"/>
              <a:t>	 - DZ "C" correlation (defaults: 1). Set to .25 to make an ADE model.</a:t>
            </a:r>
            <a:endParaRPr lang="de-DE" sz="2400" i="1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E343D10C-7303-DAB8-C88B-AAD84294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TwinLife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workshop on behavioral genetics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August 17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and 18</a:t>
            </a:r>
            <a:r>
              <a:rPr lang="en-US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9825D-09AE-AC8A-E5FD-B62896EF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F8B34B-5C7E-C440-41B1-F7935A5F7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68760"/>
            <a:ext cx="9066212" cy="4857409"/>
          </a:xfrm>
        </p:spPr>
        <p:txBody>
          <a:bodyPr>
            <a:noAutofit/>
          </a:bodyPr>
          <a:lstStyle/>
          <a:p>
            <a:pPr marL="457200" indent="-457200">
              <a:lnSpc>
                <a:spcPct val="170000"/>
              </a:lnSpc>
              <a:buNone/>
            </a:pPr>
            <a:r>
              <a:rPr lang="en-US" sz="1600" dirty="0"/>
              <a:t>Bates, T. C., </a:t>
            </a:r>
            <a:r>
              <a:rPr lang="en-US" sz="1600" dirty="0" err="1"/>
              <a:t>Maes</a:t>
            </a:r>
            <a:r>
              <a:rPr lang="en-US" sz="1600" dirty="0"/>
              <a:t>, H., &amp; Neale, M. C. (2019). </a:t>
            </a:r>
            <a:r>
              <a:rPr lang="en-US" sz="1600" dirty="0" err="1"/>
              <a:t>umx</a:t>
            </a:r>
            <a:r>
              <a:rPr lang="en-US" sz="1600" dirty="0"/>
              <a:t>: Twin and path-based structural equation modeling in R. </a:t>
            </a:r>
            <a:r>
              <a:rPr lang="en-US" sz="1600" i="1" dirty="0"/>
              <a:t>Twin Research and Human Genetics, 22</a:t>
            </a:r>
            <a:r>
              <a:rPr lang="en-US" sz="1600" dirty="0"/>
              <a:t>(1), 27-41. </a:t>
            </a:r>
            <a:r>
              <a:rPr lang="en-US" sz="1600" u="sng" dirty="0">
                <a:hlinkClick r:id="rId2"/>
              </a:rPr>
              <a:t>https://doi.org/10.1017/thg.2019.2</a:t>
            </a:r>
            <a:r>
              <a:rPr lang="en-US" sz="1600" dirty="0"/>
              <a:t> </a:t>
            </a:r>
            <a:endParaRPr lang="de-DE" sz="1600" dirty="0"/>
          </a:p>
          <a:p>
            <a:pPr marL="457200" indent="-457200">
              <a:lnSpc>
                <a:spcPct val="170000"/>
              </a:lnSpc>
              <a:buNone/>
            </a:pPr>
            <a:r>
              <a:rPr lang="en-US" sz="1600" dirty="0"/>
              <a:t>Derks, E. M., Dolan, C. V., &amp; </a:t>
            </a:r>
            <a:r>
              <a:rPr lang="en-US" sz="1600" dirty="0" err="1"/>
              <a:t>Boomsma</a:t>
            </a:r>
            <a:r>
              <a:rPr lang="en-US" sz="1600" dirty="0"/>
              <a:t>, D. I. (2006). A test of the equal environment assumption (EEA) in multivariate twin studies. </a:t>
            </a:r>
            <a:r>
              <a:rPr lang="en-US" sz="1600" i="1" dirty="0"/>
              <a:t>Twin Research and Human Genetics, 9</a:t>
            </a:r>
            <a:r>
              <a:rPr lang="en-US" sz="1600" dirty="0"/>
              <a:t>(3), 403-411. </a:t>
            </a:r>
            <a:r>
              <a:rPr lang="de-DE" sz="1600" u="sng" dirty="0">
                <a:hlinkClick r:id="rId3"/>
              </a:rPr>
              <a:t>https://doi.org/10.1375/twin.9.3.403</a:t>
            </a:r>
            <a:endParaRPr lang="de-DE" sz="1600" dirty="0"/>
          </a:p>
          <a:p>
            <a:pPr marL="457200" indent="-457200">
              <a:lnSpc>
                <a:spcPct val="170000"/>
              </a:lnSpc>
              <a:buNone/>
            </a:pPr>
            <a:r>
              <a:rPr lang="en-US" sz="1600" dirty="0"/>
              <a:t>Guo, G., &amp; Wang, J. (2002). The mixed or multilevel model for behavior genetic analysis. </a:t>
            </a:r>
            <a:r>
              <a:rPr lang="en-US" sz="1600" i="1" dirty="0"/>
              <a:t>Behavior genetics, 32</a:t>
            </a:r>
            <a:r>
              <a:rPr lang="en-US" sz="1600" dirty="0"/>
              <a:t>(1), 37-49. </a:t>
            </a:r>
            <a:r>
              <a:rPr lang="de-DE" sz="1600" u="sng" dirty="0">
                <a:hlinkClick r:id="rId4"/>
              </a:rPr>
              <a:t>https://doi.org/10.1023/A:1014455812027</a:t>
            </a:r>
            <a:r>
              <a:rPr lang="de-DE" sz="1600" dirty="0"/>
              <a:t> </a:t>
            </a:r>
          </a:p>
          <a:p>
            <a:pPr marL="457200" indent="-457200">
              <a:lnSpc>
                <a:spcPct val="170000"/>
              </a:lnSpc>
              <a:buNone/>
            </a:pPr>
            <a:r>
              <a:rPr lang="en-US" sz="1600" dirty="0" err="1"/>
              <a:t>Jöreskog</a:t>
            </a:r>
            <a:r>
              <a:rPr lang="en-US" sz="1600" dirty="0"/>
              <a:t>, K. G. (2021). Classical models for twin data. </a:t>
            </a:r>
            <a:r>
              <a:rPr lang="en-US" sz="1600" i="1" dirty="0"/>
              <a:t>Structural Equation Modeling: A Multidisciplinary Journal, 28</a:t>
            </a:r>
            <a:r>
              <a:rPr lang="en-US" sz="1600" dirty="0"/>
              <a:t>(1), 121-126. </a:t>
            </a:r>
            <a:r>
              <a:rPr lang="en-US" sz="1600" u="sng" dirty="0">
                <a:hlinkClick r:id="rId5"/>
              </a:rPr>
              <a:t>https://doi.org/10.1080/10705511.2020.1789465</a:t>
            </a:r>
            <a:r>
              <a:rPr lang="en-US" sz="1600" dirty="0"/>
              <a:t> </a:t>
            </a:r>
            <a:endParaRPr lang="de-DE" sz="1600" dirty="0"/>
          </a:p>
          <a:p>
            <a:pPr marL="457200" indent="-457200">
              <a:lnSpc>
                <a:spcPct val="170000"/>
              </a:lnSpc>
              <a:buNone/>
            </a:pPr>
            <a:r>
              <a:rPr lang="en-US" sz="1600" dirty="0" err="1"/>
              <a:t>Mönkediek</a:t>
            </a:r>
            <a:r>
              <a:rPr lang="en-US" sz="1600" dirty="0"/>
              <a:t>, B. (2021). Trait-specific testing of the equal environment assumption: the case of school grades and upper secondary school attendance. </a:t>
            </a:r>
            <a:r>
              <a:rPr lang="en-US" sz="1600" i="1" dirty="0"/>
              <a:t>Journal of Family Research, 33</a:t>
            </a:r>
            <a:r>
              <a:rPr lang="en-US" sz="1600" dirty="0"/>
              <a:t>(1), 115-147. </a:t>
            </a:r>
            <a:r>
              <a:rPr lang="de-DE" sz="1600" u="sng" dirty="0">
                <a:hlinkClick r:id="rId6"/>
              </a:rPr>
              <a:t>https://doi.org/10.20377/jfr-381</a:t>
            </a:r>
            <a:endParaRPr lang="de-DE" sz="1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F5CB19-73E7-2FB3-175C-68FC2732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TwinLife workshop on behavioral genetics </a:t>
            </a:r>
            <a:r>
              <a:rPr lang="en-US">
                <a:solidFill>
                  <a:prstClr val="white">
                    <a:lumMod val="50000"/>
                  </a:prstClr>
                </a:solidFill>
              </a:rPr>
              <a:t>August 18</a:t>
            </a:r>
            <a:r>
              <a:rPr lang="en-US" baseline="3000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>
                <a:solidFill>
                  <a:prstClr val="white">
                    <a:lumMod val="50000"/>
                  </a:prstClr>
                </a:solidFill>
              </a:rPr>
              <a:t> and 19</a:t>
            </a:r>
            <a:r>
              <a:rPr lang="en-US" baseline="3000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>
                <a:solidFill>
                  <a:prstClr val="white">
                    <a:lumMod val="50000"/>
                  </a:prstClr>
                </a:solidFill>
              </a:rPr>
              <a:t>,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4459A8-5FC0-3FF8-1E0D-937D02A4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D89EF-3C3A-4E06-893E-1B74ABA00C5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t>41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60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9825D-09AE-AC8A-E5FD-B62896EF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F8B34B-5C7E-C440-41B1-F7935A5F7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4857409"/>
          </a:xfrm>
        </p:spPr>
        <p:txBody>
          <a:bodyPr>
            <a:noAutofit/>
          </a:bodyPr>
          <a:lstStyle/>
          <a:p>
            <a:pPr marL="457200" indent="-457200">
              <a:lnSpc>
                <a:spcPct val="170000"/>
              </a:lnSpc>
              <a:buNone/>
            </a:pPr>
            <a:r>
              <a:rPr lang="en-US" sz="1600" dirty="0" err="1"/>
              <a:t>Mönkediek</a:t>
            </a:r>
            <a:r>
              <a:rPr lang="en-US" sz="1600" dirty="0"/>
              <a:t>, B. (2022). How variants of tracking affect the role of genes and environment in explaining child attendance at upper secondary school. </a:t>
            </a:r>
            <a:r>
              <a:rPr lang="en-US" sz="1600" i="1" dirty="0"/>
              <a:t>Research in Social Stratification and Mobility, 81</a:t>
            </a:r>
            <a:r>
              <a:rPr lang="en-US" sz="1600" dirty="0"/>
              <a:t>, 100714. </a:t>
            </a:r>
            <a:r>
              <a:rPr lang="en-US" sz="1600" u="sng" dirty="0">
                <a:hlinkClick r:id="rId2"/>
              </a:rPr>
              <a:t>https://doi.org/10.1016/j.rssm.2022.100714</a:t>
            </a:r>
            <a:r>
              <a:rPr lang="en-US" sz="1600" dirty="0"/>
              <a:t> </a:t>
            </a:r>
            <a:endParaRPr lang="de-DE" sz="1600" dirty="0"/>
          </a:p>
          <a:p>
            <a:pPr marL="457200" indent="-457200">
              <a:lnSpc>
                <a:spcPct val="170000"/>
              </a:lnSpc>
              <a:buNone/>
            </a:pPr>
            <a:r>
              <a:rPr lang="en-US" sz="1600" dirty="0" err="1"/>
              <a:t>Turkheimer</a:t>
            </a:r>
            <a:r>
              <a:rPr lang="en-US" sz="1600" dirty="0"/>
              <a:t>, E., D'Onofrio, B. M., </a:t>
            </a:r>
            <a:r>
              <a:rPr lang="en-US" sz="1600" dirty="0" err="1"/>
              <a:t>Maes</a:t>
            </a:r>
            <a:r>
              <a:rPr lang="en-US" sz="1600" dirty="0"/>
              <a:t>, H. H., &amp; Eaves, L. J. (2005). Analysis and interpretation of twin studies including measures of the shared environment. </a:t>
            </a:r>
            <a:r>
              <a:rPr lang="en-US" sz="1600" i="1" dirty="0"/>
              <a:t>Child Development, 76</a:t>
            </a:r>
            <a:r>
              <a:rPr lang="en-US" sz="1600" dirty="0"/>
              <a:t>(6), 1217-1233. </a:t>
            </a:r>
            <a:r>
              <a:rPr lang="de-DE" sz="1600" u="sng" dirty="0">
                <a:hlinkClick r:id="rId3"/>
              </a:rPr>
              <a:t>https://doi.org/10.1111/j.1467-8624.2005.00845.x-i1</a:t>
            </a:r>
            <a:endParaRPr lang="de-DE" sz="1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F5CB19-73E7-2FB3-175C-68FC2732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TwinLife workshop on behavioral genetics </a:t>
            </a:r>
            <a:r>
              <a:rPr lang="en-US">
                <a:solidFill>
                  <a:prstClr val="white">
                    <a:lumMod val="50000"/>
                  </a:prstClr>
                </a:solidFill>
              </a:rPr>
              <a:t>August 18</a:t>
            </a:r>
            <a:r>
              <a:rPr lang="en-US" baseline="3000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>
                <a:solidFill>
                  <a:prstClr val="white">
                    <a:lumMod val="50000"/>
                  </a:prstClr>
                </a:solidFill>
              </a:rPr>
              <a:t> and 19</a:t>
            </a:r>
            <a:r>
              <a:rPr lang="en-US" baseline="3000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US">
                <a:solidFill>
                  <a:prstClr val="white">
                    <a:lumMod val="50000"/>
                  </a:prstClr>
                </a:solidFill>
              </a:rPr>
              <a:t>,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4459A8-5FC0-3FF8-1E0D-937D02A4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D89EF-3C3A-4E06-893E-1B74ABA00C5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t>42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2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/>
              <a:t>Twin Model with measured C</a:t>
            </a:r>
            <a:endParaRPr lang="en-US" i="1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www.twin-life.de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EF1938-F635-4101-A9C7-630B9062B7F5}" type="slidenum">
              <a:rPr lang="de-DE"/>
              <a:t>5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80592" y="1585395"/>
            <a:ext cx="7338815" cy="47393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 nach rechts 5"/>
          <p:cNvSpPr/>
          <p:nvPr/>
        </p:nvSpPr>
        <p:spPr bwMode="auto">
          <a:xfrm rot="10800000">
            <a:off x="6435163" y="5456387"/>
            <a:ext cx="468052" cy="21602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feld 6"/>
          <p:cNvSpPr txBox="1"/>
          <p:nvPr/>
        </p:nvSpPr>
        <p:spPr bwMode="auto">
          <a:xfrm>
            <a:off x="7113731" y="5379731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E.g. parents’ SES</a:t>
            </a:r>
          </a:p>
        </p:txBody>
      </p:sp>
      <p:sp>
        <p:nvSpPr>
          <p:cNvPr id="10" name="Rechteck 2"/>
          <p:cNvSpPr/>
          <p:nvPr/>
        </p:nvSpPr>
        <p:spPr bwMode="auto">
          <a:xfrm>
            <a:off x="1355266" y="6194347"/>
            <a:ext cx="2824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>
                <a:solidFill>
                  <a:prstClr val="black"/>
                </a:solidFill>
              </a:rPr>
              <a:t>Figure: Turkheimer et al. 2005: 1219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/>
              <a:t>Twin Model with measured C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www.twin-life.de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EF1938-F635-4101-A9C7-630B9062B7F5}" type="slidenum">
              <a:rPr lang="de-DE"/>
              <a:t>6</a:t>
            </a:fld>
            <a:endParaRPr lang="de-DE"/>
          </a:p>
        </p:txBody>
      </p:sp>
      <p:sp>
        <p:nvSpPr>
          <p:cNvPr id="7" name="Textfeld 2"/>
          <p:cNvSpPr txBox="1"/>
          <p:nvPr/>
        </p:nvSpPr>
        <p:spPr bwMode="auto">
          <a:xfrm>
            <a:off x="506507" y="1772816"/>
            <a:ext cx="8580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/>
              <a:t>“Parental SES, for example, is necessarily the same for members of a twin pair assessed at the same point in time, so within the limited context of a study of twin children, it is a purely shared environmental measure. One would not want to conclude, however, that SES was in general a completely environmental variable, as it is well known that most purported measures of the environment include genetic variability (Plomin &amp; Bergeman 1991); twin children are just not genetically informative about their parents’ SES.”</a:t>
            </a:r>
            <a:r>
              <a:rPr lang="da-DK" sz="2400"/>
              <a:t> </a:t>
            </a:r>
            <a:r>
              <a:rPr lang="da-DK" i="1"/>
              <a:t>(Turkheimer et al. 2005: 1219)</a:t>
            </a:r>
            <a:endParaRPr lang="en-US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CDF8F-DB46-BF13-E9AF-1937DA1F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Classical</a:t>
            </a:r>
            <a:r>
              <a:rPr lang="de-DE" dirty="0"/>
              <a:t> Univariate Model</a:t>
            </a:r>
            <a:br>
              <a:rPr lang="de-DE" dirty="0"/>
            </a:br>
            <a:r>
              <a:rPr lang="de-DE" sz="2700" dirty="0"/>
              <a:t>(</a:t>
            </a:r>
            <a:r>
              <a:rPr lang="de-DE" sz="2700" dirty="0" err="1"/>
              <a:t>Jöreskog</a:t>
            </a:r>
            <a:r>
              <a:rPr lang="de-DE" sz="2700" dirty="0"/>
              <a:t>, 2021; Mönkediek, 2022)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272385-EF33-8F90-A069-504CA860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TwinLife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workshop on behavioral genetics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August 17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and 18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, 2022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401521-9439-62E9-22C7-5E6B9DDB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D89EF-3C3A-4E06-893E-1B74ABA00C59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EDEFD7A-5A81-B058-FD4C-AD605208C19D}"/>
                  </a:ext>
                </a:extLst>
              </p:cNvPr>
              <p:cNvSpPr txBox="1"/>
              <p:nvPr/>
            </p:nvSpPr>
            <p:spPr>
              <a:xfrm>
                <a:off x="992560" y="2276228"/>
                <a:ext cx="3888432" cy="902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de-DE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EDEFD7A-5A81-B058-FD4C-AD605208C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60" y="2276228"/>
                <a:ext cx="3888432" cy="9028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5387D48-7DBE-5928-C398-7355B14567C1}"/>
                  </a:ext>
                </a:extLst>
              </p:cNvPr>
              <p:cNvSpPr txBox="1"/>
              <p:nvPr/>
            </p:nvSpPr>
            <p:spPr>
              <a:xfrm>
                <a:off x="5311764" y="2865512"/>
                <a:ext cx="2791236" cy="11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de-DE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de-DE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kumimoji="0" lang="de-DE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5387D48-7DBE-5928-C398-7355B1456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64" y="2865512"/>
                <a:ext cx="2791236" cy="1126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B6465CF-9836-7A6C-5427-D6A785B5D353}"/>
                  </a:ext>
                </a:extLst>
              </p:cNvPr>
              <p:cNvSpPr txBox="1"/>
              <p:nvPr/>
            </p:nvSpPr>
            <p:spPr>
              <a:xfrm>
                <a:off x="6310980" y="2454185"/>
                <a:ext cx="1522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de-DE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kumimoji="0" lang="de-DE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B6465CF-9836-7A6C-5427-D6A785B5D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980" y="2454185"/>
                <a:ext cx="15223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9425692-1CE8-EA72-5E6A-C8639FE403C1}"/>
                  </a:ext>
                </a:extLst>
              </p:cNvPr>
              <p:cNvSpPr txBox="1"/>
              <p:nvPr/>
            </p:nvSpPr>
            <p:spPr>
              <a:xfrm rot="5400000">
                <a:off x="7256816" y="3304138"/>
                <a:ext cx="1522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de-DE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kumimoji="0" lang="de-DE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9425692-1CE8-EA72-5E6A-C8639FE40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256816" y="3304138"/>
                <a:ext cx="15223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A9DF62B-6503-1049-27D2-ACA793C0F797}"/>
                  </a:ext>
                </a:extLst>
              </p:cNvPr>
              <p:cNvSpPr txBox="1"/>
              <p:nvPr/>
            </p:nvSpPr>
            <p:spPr>
              <a:xfrm>
                <a:off x="6794032" y="2104602"/>
                <a:ext cx="5562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A9DF62B-6503-1049-27D2-ACA793C0F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032" y="2104602"/>
                <a:ext cx="5562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0C7B262-1D5C-484B-CB97-BF3F81770B8A}"/>
                  </a:ext>
                </a:extLst>
              </p:cNvPr>
              <p:cNvSpPr txBox="1"/>
              <p:nvPr/>
            </p:nvSpPr>
            <p:spPr>
              <a:xfrm rot="5400000">
                <a:off x="8140203" y="3231750"/>
                <a:ext cx="3651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0C7B262-1D5C-484B-CB97-BF3F81770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140203" y="3231750"/>
                <a:ext cx="365125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FEB9360A-E5D3-D562-66C4-5A9F7916D617}"/>
              </a:ext>
            </a:extLst>
          </p:cNvPr>
          <p:cNvSpPr txBox="1"/>
          <p:nvPr/>
        </p:nvSpPr>
        <p:spPr>
          <a:xfrm>
            <a:off x="6023388" y="1674212"/>
            <a:ext cx="2097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orrelation matrix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076E939-C62A-3AF2-B3D9-712DDDB523BD}"/>
              </a:ext>
            </a:extLst>
          </p:cNvPr>
          <p:cNvSpPr txBox="1"/>
          <p:nvPr/>
        </p:nvSpPr>
        <p:spPr>
          <a:xfrm>
            <a:off x="992560" y="1672570"/>
            <a:ext cx="388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raits of twin 1 (T1) and twin 2 (T2)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9756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CDF8F-DB46-BF13-E9AF-1937DA1F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Classical</a:t>
            </a:r>
            <a:r>
              <a:rPr lang="de-DE" dirty="0"/>
              <a:t> Univariate Model</a:t>
            </a:r>
            <a:br>
              <a:rPr lang="de-DE" dirty="0"/>
            </a:br>
            <a:r>
              <a:rPr lang="de-DE" sz="2700" dirty="0"/>
              <a:t>(</a:t>
            </a:r>
            <a:r>
              <a:rPr lang="de-DE" sz="2700" dirty="0" err="1"/>
              <a:t>Jöreskog</a:t>
            </a:r>
            <a:r>
              <a:rPr lang="de-DE" sz="2700" dirty="0"/>
              <a:t>, 2021; Mönkediek, 2022)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272385-EF33-8F90-A069-504CA860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TwinLife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workshop on behavioral genetics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August 17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and 18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, 2022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401521-9439-62E9-22C7-5E6B9DDB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D89EF-3C3A-4E06-893E-1B74ABA00C59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EDEFD7A-5A81-B058-FD4C-AD605208C19D}"/>
                  </a:ext>
                </a:extLst>
              </p:cNvPr>
              <p:cNvSpPr txBox="1"/>
              <p:nvPr/>
            </p:nvSpPr>
            <p:spPr>
              <a:xfrm>
                <a:off x="992560" y="2276228"/>
                <a:ext cx="3888432" cy="902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de-DE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EDEFD7A-5A81-B058-FD4C-AD605208C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60" y="2276228"/>
                <a:ext cx="3888432" cy="9028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5387D48-7DBE-5928-C398-7355B14567C1}"/>
                  </a:ext>
                </a:extLst>
              </p:cNvPr>
              <p:cNvSpPr txBox="1"/>
              <p:nvPr/>
            </p:nvSpPr>
            <p:spPr>
              <a:xfrm>
                <a:off x="5311764" y="2865512"/>
                <a:ext cx="2791236" cy="11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de-DE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de-DE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kumimoji="0" lang="de-DE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5387D48-7DBE-5928-C398-7355B1456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64" y="2865512"/>
                <a:ext cx="2791236" cy="1126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B6465CF-9836-7A6C-5427-D6A785B5D353}"/>
                  </a:ext>
                </a:extLst>
              </p:cNvPr>
              <p:cNvSpPr txBox="1"/>
              <p:nvPr/>
            </p:nvSpPr>
            <p:spPr>
              <a:xfrm>
                <a:off x="6310980" y="2454185"/>
                <a:ext cx="1522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de-DE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kumimoji="0" lang="de-DE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B6465CF-9836-7A6C-5427-D6A785B5D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980" y="2454185"/>
                <a:ext cx="15223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9425692-1CE8-EA72-5E6A-C8639FE403C1}"/>
                  </a:ext>
                </a:extLst>
              </p:cNvPr>
              <p:cNvSpPr txBox="1"/>
              <p:nvPr/>
            </p:nvSpPr>
            <p:spPr>
              <a:xfrm rot="5400000">
                <a:off x="7256816" y="3304138"/>
                <a:ext cx="1522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de-DE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kumimoji="0" lang="de-DE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9425692-1CE8-EA72-5E6A-C8639FE40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256816" y="3304138"/>
                <a:ext cx="15223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A9DF62B-6503-1049-27D2-ACA793C0F797}"/>
                  </a:ext>
                </a:extLst>
              </p:cNvPr>
              <p:cNvSpPr txBox="1"/>
              <p:nvPr/>
            </p:nvSpPr>
            <p:spPr>
              <a:xfrm>
                <a:off x="6794032" y="2104602"/>
                <a:ext cx="5562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A9DF62B-6503-1049-27D2-ACA793C0F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032" y="2104602"/>
                <a:ext cx="5562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0C7B262-1D5C-484B-CB97-BF3F81770B8A}"/>
                  </a:ext>
                </a:extLst>
              </p:cNvPr>
              <p:cNvSpPr txBox="1"/>
              <p:nvPr/>
            </p:nvSpPr>
            <p:spPr>
              <a:xfrm rot="5400000">
                <a:off x="8140203" y="3231750"/>
                <a:ext cx="3651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0C7B262-1D5C-484B-CB97-BF3F81770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140203" y="3231750"/>
                <a:ext cx="365125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FEB9360A-E5D3-D562-66C4-5A9F7916D617}"/>
              </a:ext>
            </a:extLst>
          </p:cNvPr>
          <p:cNvSpPr txBox="1"/>
          <p:nvPr/>
        </p:nvSpPr>
        <p:spPr>
          <a:xfrm>
            <a:off x="6023388" y="1674212"/>
            <a:ext cx="2097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</a:rPr>
              <a:t>Correlation matrix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076E939-C62A-3AF2-B3D9-712DDDB523BD}"/>
              </a:ext>
            </a:extLst>
          </p:cNvPr>
          <p:cNvSpPr txBox="1"/>
          <p:nvPr/>
        </p:nvSpPr>
        <p:spPr>
          <a:xfrm>
            <a:off x="992560" y="1672570"/>
            <a:ext cx="388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/>
              </a:rPr>
              <a:t>Traits of twin 1 (T1) and twin 2 (T2) 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cxnSp>
        <p:nvCxnSpPr>
          <p:cNvPr id="17" name="Gerade Verbindung mit Pfeil 6">
            <a:extLst>
              <a:ext uri="{FF2B5EF4-FFF2-40B4-BE49-F238E27FC236}">
                <a16:creationId xmlns:a16="http://schemas.microsoft.com/office/drawing/2014/main" id="{69A4743D-F072-1F5F-DAE6-DE9B0E673833}"/>
              </a:ext>
            </a:extLst>
          </p:cNvPr>
          <p:cNvCxnSpPr>
            <a:cxnSpLocks/>
          </p:cNvCxnSpPr>
          <p:nvPr/>
        </p:nvCxnSpPr>
        <p:spPr bwMode="auto">
          <a:xfrm flipV="1">
            <a:off x="5351200" y="3992487"/>
            <a:ext cx="959780" cy="7304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7">
            <a:extLst>
              <a:ext uri="{FF2B5EF4-FFF2-40B4-BE49-F238E27FC236}">
                <a16:creationId xmlns:a16="http://schemas.microsoft.com/office/drawing/2014/main" id="{3DD6254C-1CC6-AE6E-16F8-D77D3213350A}"/>
              </a:ext>
            </a:extLst>
          </p:cNvPr>
          <p:cNvSpPr txBox="1"/>
          <p:nvPr/>
        </p:nvSpPr>
        <p:spPr bwMode="auto">
          <a:xfrm>
            <a:off x="2873321" y="4715790"/>
            <a:ext cx="313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</a:rPr>
              <a:t>A1 and A2: Genetic </a:t>
            </a:r>
            <a:r>
              <a:rPr lang="de-DE" dirty="0" err="1">
                <a:solidFill>
                  <a:srgbClr val="FF0000"/>
                </a:solidFill>
              </a:rPr>
              <a:t>relatedness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twins</a:t>
            </a:r>
            <a:r>
              <a:rPr lang="de-DE" dirty="0">
                <a:solidFill>
                  <a:srgbClr val="FF0000"/>
                </a:solidFill>
              </a:rPr>
              <a:t> (MZ = 1, DZ = 0.5)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Gerade Verbindung mit Pfeil 13">
            <a:extLst>
              <a:ext uri="{FF2B5EF4-FFF2-40B4-BE49-F238E27FC236}">
                <a16:creationId xmlns:a16="http://schemas.microsoft.com/office/drawing/2014/main" id="{9366A7F7-A757-8882-A7AC-E0E8D3602FFC}"/>
              </a:ext>
            </a:extLst>
          </p:cNvPr>
          <p:cNvCxnSpPr>
            <a:cxnSpLocks/>
            <a:stCxn id="22" idx="0"/>
          </p:cNvCxnSpPr>
          <p:nvPr/>
        </p:nvCxnSpPr>
        <p:spPr bwMode="auto">
          <a:xfrm flipH="1" flipV="1">
            <a:off x="6836767" y="3699947"/>
            <a:ext cx="1167170" cy="1100999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4">
            <a:extLst>
              <a:ext uri="{FF2B5EF4-FFF2-40B4-BE49-F238E27FC236}">
                <a16:creationId xmlns:a16="http://schemas.microsoft.com/office/drawing/2014/main" id="{87E6D785-0F2C-6B05-3DE5-BB9AA47DBF95}"/>
              </a:ext>
            </a:extLst>
          </p:cNvPr>
          <p:cNvSpPr txBox="1"/>
          <p:nvPr/>
        </p:nvSpPr>
        <p:spPr bwMode="auto">
          <a:xfrm>
            <a:off x="6518370" y="4800946"/>
            <a:ext cx="2971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For MZ and DZ twin pairs: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Correlation between C1 and C2 is expected to be 1</a:t>
            </a:r>
          </a:p>
        </p:txBody>
      </p:sp>
      <p:sp>
        <p:nvSpPr>
          <p:cNvPr id="26" name="Textfeld 16">
            <a:extLst>
              <a:ext uri="{FF2B5EF4-FFF2-40B4-BE49-F238E27FC236}">
                <a16:creationId xmlns:a16="http://schemas.microsoft.com/office/drawing/2014/main" id="{E709A499-6385-B35D-129C-97914C470A75}"/>
              </a:ext>
            </a:extLst>
          </p:cNvPr>
          <p:cNvSpPr txBox="1"/>
          <p:nvPr/>
        </p:nvSpPr>
        <p:spPr bwMode="auto">
          <a:xfrm>
            <a:off x="2673674" y="3654526"/>
            <a:ext cx="312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</a:rPr>
              <a:t>E1 and E2: expected to be uncorrelated </a:t>
            </a:r>
          </a:p>
        </p:txBody>
      </p:sp>
    </p:spTree>
    <p:extLst>
      <p:ext uri="{BB962C8B-B14F-4D97-AF65-F5344CB8AC3E}">
        <p14:creationId xmlns:p14="http://schemas.microsoft.com/office/powerpoint/2010/main" val="348231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CDF8F-DB46-BF13-E9AF-1937DA1F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Classical</a:t>
            </a:r>
            <a:r>
              <a:rPr lang="de-DE" dirty="0"/>
              <a:t> Univariate Model</a:t>
            </a:r>
            <a:br>
              <a:rPr lang="de-DE" dirty="0"/>
            </a:br>
            <a:r>
              <a:rPr lang="de-DE" sz="2700" dirty="0"/>
              <a:t>(</a:t>
            </a:r>
            <a:r>
              <a:rPr lang="de-DE" sz="2700" dirty="0" err="1"/>
              <a:t>Jöreskog</a:t>
            </a:r>
            <a:r>
              <a:rPr lang="de-DE" sz="2700" dirty="0"/>
              <a:t>, 2021; Mönkediek, 2022)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272385-EF33-8F90-A069-504CA860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TwinLife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workshop on behavioral genetics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August 17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and 18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, 2022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401521-9439-62E9-22C7-5E6B9DDB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D89EF-3C3A-4E06-893E-1B74ABA00C59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EDEFD7A-5A81-B058-FD4C-AD605208C19D}"/>
                  </a:ext>
                </a:extLst>
              </p:cNvPr>
              <p:cNvSpPr txBox="1"/>
              <p:nvPr/>
            </p:nvSpPr>
            <p:spPr>
              <a:xfrm>
                <a:off x="992560" y="2276228"/>
                <a:ext cx="3888432" cy="902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de-DE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EDEFD7A-5A81-B058-FD4C-AD605208C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60" y="2276228"/>
                <a:ext cx="3888432" cy="9028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5387D48-7DBE-5928-C398-7355B14567C1}"/>
                  </a:ext>
                </a:extLst>
              </p:cNvPr>
              <p:cNvSpPr txBox="1"/>
              <p:nvPr/>
            </p:nvSpPr>
            <p:spPr>
              <a:xfrm>
                <a:off x="5311764" y="2865512"/>
                <a:ext cx="2791236" cy="11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de-DE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kumimoji="0" lang="de-DE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de-DE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kumimoji="0" lang="de-DE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5387D48-7DBE-5928-C398-7355B1456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64" y="2865512"/>
                <a:ext cx="2791236" cy="1126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B6465CF-9836-7A6C-5427-D6A785B5D353}"/>
                  </a:ext>
                </a:extLst>
              </p:cNvPr>
              <p:cNvSpPr txBox="1"/>
              <p:nvPr/>
            </p:nvSpPr>
            <p:spPr>
              <a:xfrm>
                <a:off x="6310980" y="2454185"/>
                <a:ext cx="1522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de-DE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kumimoji="0" lang="de-DE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B6465CF-9836-7A6C-5427-D6A785B5D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980" y="2454185"/>
                <a:ext cx="15223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9425692-1CE8-EA72-5E6A-C8639FE403C1}"/>
                  </a:ext>
                </a:extLst>
              </p:cNvPr>
              <p:cNvSpPr txBox="1"/>
              <p:nvPr/>
            </p:nvSpPr>
            <p:spPr>
              <a:xfrm rot="5400000">
                <a:off x="7256816" y="3304138"/>
                <a:ext cx="1522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de-DE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kumimoji="0" lang="de-DE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9425692-1CE8-EA72-5E6A-C8639FE40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256816" y="3304138"/>
                <a:ext cx="15223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A9DF62B-6503-1049-27D2-ACA793C0F797}"/>
                  </a:ext>
                </a:extLst>
              </p:cNvPr>
              <p:cNvSpPr txBox="1"/>
              <p:nvPr/>
            </p:nvSpPr>
            <p:spPr>
              <a:xfrm>
                <a:off x="6794032" y="2104602"/>
                <a:ext cx="5562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A9DF62B-6503-1049-27D2-ACA793C0F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032" y="2104602"/>
                <a:ext cx="5562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0C7B262-1D5C-484B-CB97-BF3F81770B8A}"/>
                  </a:ext>
                </a:extLst>
              </p:cNvPr>
              <p:cNvSpPr txBox="1"/>
              <p:nvPr/>
            </p:nvSpPr>
            <p:spPr>
              <a:xfrm rot="5400000">
                <a:off x="8140203" y="3231750"/>
                <a:ext cx="3651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0C7B262-1D5C-484B-CB97-BF3F81770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140203" y="3231750"/>
                <a:ext cx="365125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FEB9360A-E5D3-D562-66C4-5A9F7916D617}"/>
              </a:ext>
            </a:extLst>
          </p:cNvPr>
          <p:cNvSpPr txBox="1"/>
          <p:nvPr/>
        </p:nvSpPr>
        <p:spPr>
          <a:xfrm>
            <a:off x="6023388" y="1674212"/>
            <a:ext cx="2097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orrelation matrix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076E939-C62A-3AF2-B3D9-712DDDB523BD}"/>
              </a:ext>
            </a:extLst>
          </p:cNvPr>
          <p:cNvSpPr txBox="1"/>
          <p:nvPr/>
        </p:nvSpPr>
        <p:spPr>
          <a:xfrm>
            <a:off x="992560" y="1672570"/>
            <a:ext cx="388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raits of twin 1 (T1) and twin 2 (T2) 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AB5E6E01-B25A-2416-D0AB-A49A225EEC35}"/>
                  </a:ext>
                </a:extLst>
              </p:cNvPr>
              <p:cNvSpPr txBox="1"/>
              <p:nvPr/>
            </p:nvSpPr>
            <p:spPr>
              <a:xfrm>
                <a:off x="1834134" y="4695671"/>
                <a:ext cx="6488631" cy="1337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  <a:tabLst>
                    <a:tab pos="1170305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(2)	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DE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Cov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𝑀𝑍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de-DE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de-DE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de-DE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de-DE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de-DE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de-DE" sz="16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Cov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de-DE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de-DE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de-DE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de-DE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de-DE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0.5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de-DE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de-DE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0.5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de-DE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de-DE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de-DE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de-DE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AB5E6E01-B25A-2416-D0AB-A49A225EE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134" y="4695671"/>
                <a:ext cx="6488631" cy="1337289"/>
              </a:xfrm>
              <a:prstGeom prst="rect">
                <a:avLst/>
              </a:prstGeom>
              <a:blipFill>
                <a:blip r:embed="rId8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>
            <a:extLst>
              <a:ext uri="{FF2B5EF4-FFF2-40B4-BE49-F238E27FC236}">
                <a16:creationId xmlns:a16="http://schemas.microsoft.com/office/drawing/2014/main" id="{6251D041-9CBE-9D60-A157-AEA0B73213EE}"/>
              </a:ext>
            </a:extLst>
          </p:cNvPr>
          <p:cNvSpPr txBox="1"/>
          <p:nvPr/>
        </p:nvSpPr>
        <p:spPr>
          <a:xfrm>
            <a:off x="3555956" y="4244322"/>
            <a:ext cx="4951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Variance-covariance matrix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181914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3512</Words>
  <Application>Microsoft Office PowerPoint</Application>
  <DocSecurity>0</DocSecurity>
  <PresentationFormat>A4-Papier (210 x 297 mm)</PresentationFormat>
  <Paragraphs>358</Paragraphs>
  <Slides>42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42</vt:i4>
      </vt:variant>
    </vt:vector>
  </HeadingPairs>
  <TitlesOfParts>
    <vt:vector size="49" baseType="lpstr">
      <vt:lpstr>SimSun</vt:lpstr>
      <vt:lpstr>Arial</vt:lpstr>
      <vt:lpstr>Calibri</vt:lpstr>
      <vt:lpstr>Cambria Math</vt:lpstr>
      <vt:lpstr>Times New Roman</vt:lpstr>
      <vt:lpstr>Larissa-Design</vt:lpstr>
      <vt:lpstr>2_Larissa-Design</vt:lpstr>
      <vt:lpstr>PowerPoint-Präsentation</vt:lpstr>
      <vt:lpstr>PowerPoint-Präsentation</vt:lpstr>
      <vt:lpstr>Twin Correlations</vt:lpstr>
      <vt:lpstr>The Classical Univariate Model  (SEM representation, wide format)</vt:lpstr>
      <vt:lpstr>Twin Model with measured C</vt:lpstr>
      <vt:lpstr>Twin Model with measured C</vt:lpstr>
      <vt:lpstr>The Classical Univariate Model (Jöreskog, 2021; Mönkediek, 2022)</vt:lpstr>
      <vt:lpstr>The Classical Univariate Model (Jöreskog, 2021; Mönkediek, 2022)</vt:lpstr>
      <vt:lpstr>The Classical Univariate Model (Jöreskog, 2021; Mönkediek, 2022)</vt:lpstr>
      <vt:lpstr>The Classical Univariate Model (Mönkediek, 2022)</vt:lpstr>
      <vt:lpstr>Assumptions of ACE decompositions </vt:lpstr>
      <vt:lpstr>Assumptions of ACE decompositions (cont.) </vt:lpstr>
      <vt:lpstr>Assumptions of ACE decompositions (cont.) </vt:lpstr>
      <vt:lpstr>Ways to Test EEA (Mönkediek 2021:121-124)</vt:lpstr>
      <vt:lpstr>Ways to Test EEA (cont.) (Mönkediek 2021:123)</vt:lpstr>
      <vt:lpstr>Assumptions of ACE decompositions (cont.) </vt:lpstr>
      <vt:lpstr>Assumptions of ACE decompositions (cont. 2) </vt:lpstr>
      <vt:lpstr>ACE Model long format (multilevel SEM)</vt:lpstr>
      <vt:lpstr>Variation in ACE by sample size </vt:lpstr>
      <vt:lpstr>PowerPoint-Präsentation</vt:lpstr>
      <vt:lpstr>Implementation in R: Preparation</vt:lpstr>
      <vt:lpstr>Implementation in R: Preparation</vt:lpstr>
      <vt:lpstr>Implementation in R: getting help</vt:lpstr>
      <vt:lpstr>Univariate ACE model: continious</vt:lpstr>
      <vt:lpstr>Model with covariates: continious</vt:lpstr>
      <vt:lpstr>Univariate ACE model: continious</vt:lpstr>
      <vt:lpstr>Drop parameters</vt:lpstr>
      <vt:lpstr>Implementation in R: Preparation</vt:lpstr>
      <vt:lpstr>Implementation in R: getting help</vt:lpstr>
      <vt:lpstr>Implementation in R: Preparation (cont.)</vt:lpstr>
      <vt:lpstr>Implementation in R: Preparation (cont.)</vt:lpstr>
      <vt:lpstr>ACE-Model in R (using umx)</vt:lpstr>
      <vt:lpstr>ACE-Model in R (using umx)</vt:lpstr>
      <vt:lpstr>Graphical output</vt:lpstr>
      <vt:lpstr>Getting CIs</vt:lpstr>
      <vt:lpstr>Check Model-Fit</vt:lpstr>
      <vt:lpstr>Modify a path per hand</vt:lpstr>
      <vt:lpstr>ACE-Model in R (using umx)</vt:lpstr>
      <vt:lpstr>ACE-Model in R (using umx)</vt:lpstr>
      <vt:lpstr>ACE-Model in R (using umx)</vt:lpstr>
      <vt:lpstr>References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Einflüsse sozialer und sexueller Entwicklung auf das Entscheidungsverhalten</dc:title>
  <dc:subject/>
  <dc:creator>Franzi</dc:creator>
  <cp:keywords/>
  <dc:description/>
  <cp:lastModifiedBy>Marco Deppe</cp:lastModifiedBy>
  <cp:revision>809</cp:revision>
  <dcterms:created xsi:type="dcterms:W3CDTF">2016-05-11T16:59:20Z</dcterms:created>
  <dcterms:modified xsi:type="dcterms:W3CDTF">2023-09-11T11:43:32Z</dcterms:modified>
  <cp:category/>
  <dc:identifier/>
  <cp:contentStatus/>
  <dc:language/>
  <cp:version/>
</cp:coreProperties>
</file>