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9" r:id="rId18"/>
    <p:sldId id="272" r:id="rId19"/>
    <p:sldId id="273" r:id="rId20"/>
    <p:sldId id="274" r:id="rId21"/>
    <p:sldId id="280" r:id="rId22"/>
    <p:sldId id="275" r:id="rId23"/>
    <p:sldId id="276" r:id="rId24"/>
    <p:sldId id="277" r:id="rId25"/>
    <p:sldId id="282" r:id="rId26"/>
  </p:sldIdLst>
  <p:sldSz cx="9906000" cy="6858000" type="A4"/>
  <p:notesSz cx="9906000" cy="6858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CF962E2-E80E-9202-BDEE-3227C0A71EC4}">
  <a:tblStyle styleId="{9CF962E2-E80E-9202-BDEE-3227C0A71EC4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43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42926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Datumsplatzhalter 2"/>
          <p:cNvSpPr>
            <a:spLocks noGrp="1"/>
          </p:cNvSpPr>
          <p:nvPr>
            <p:ph type="dt" idx="1"/>
          </p:nvPr>
        </p:nvSpPr>
        <p:spPr bwMode="auto">
          <a:xfrm>
            <a:off x="5611813" y="0"/>
            <a:ext cx="42926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27A5270-F158-46F4-9BDB-589091CE135F}" type="datetimeFigureOut">
              <a:rPr lang="en-US"/>
              <a:t>8/7/2023</a:t>
            </a:fld>
            <a:endParaRPr lang="en-US"/>
          </a:p>
        </p:txBody>
      </p:sp>
      <p:sp>
        <p:nvSpPr>
          <p:cNvPr id="6" name="Folienbildplatzhalt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281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Notizen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990600" y="3300413"/>
            <a:ext cx="7924800" cy="270033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4"/>
          </p:nvPr>
        </p:nvSpPr>
        <p:spPr bwMode="auto">
          <a:xfrm>
            <a:off x="0" y="6513513"/>
            <a:ext cx="42926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5"/>
          </p:nvPr>
        </p:nvSpPr>
        <p:spPr bwMode="auto">
          <a:xfrm>
            <a:off x="5611813" y="6513513"/>
            <a:ext cx="42926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F7C4F0-D7E7-4534-84C2-E48B349CBFED}" type="slidenum">
              <a:rPr lang="en-US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Folienbildplatzhalt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5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No contradiction with common non-shared environmental factors</a:t>
            </a:r>
          </a:p>
          <a:p>
            <a:pPr marL="171450" indent="-171450">
              <a:buFontTx/>
              <a:buChar char="-"/>
              <a:defRPr/>
            </a:pPr>
            <a:r>
              <a:rPr lang="de-DE"/>
              <a:t>Common with respect to the variables</a:t>
            </a:r>
            <a:endParaRPr/>
          </a:p>
          <a:p>
            <a:pPr marL="171450" indent="-171450">
              <a:buFontTx/>
              <a:buChar char="-"/>
              <a:defRPr/>
            </a:pPr>
            <a:r>
              <a:rPr lang="de-DE"/>
              <a:t>Shared with respect to the two twins</a:t>
            </a:r>
            <a:endParaRPr lang="en-US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DDF7C4F0-D7E7-4534-84C2-E48B349CBFED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Folienbildplatzhalt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5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No contradiction with common non-shared environmental factors</a:t>
            </a:r>
          </a:p>
          <a:p>
            <a:pPr marL="171450" indent="-171450">
              <a:buFontTx/>
              <a:buChar char="-"/>
              <a:defRPr/>
            </a:pPr>
            <a:r>
              <a:rPr lang="de-DE"/>
              <a:t>Common with respect to the variables</a:t>
            </a:r>
            <a:endParaRPr/>
          </a:p>
          <a:p>
            <a:pPr marL="171450" indent="-171450">
              <a:buFontTx/>
              <a:buChar char="-"/>
              <a:defRPr/>
            </a:pPr>
            <a:r>
              <a:rPr lang="de-DE"/>
              <a:t>Shared with respect to the two twins</a:t>
            </a:r>
            <a:endParaRPr lang="en-US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DDF7C4F0-D7E7-4534-84C2-E48B349CBFED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Folienbildplatzhalt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5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No contradiction with common non-shared environmental factors</a:t>
            </a:r>
          </a:p>
          <a:p>
            <a:pPr marL="171450" indent="-171450">
              <a:buFontTx/>
              <a:buChar char="-"/>
              <a:defRPr/>
            </a:pPr>
            <a:r>
              <a:rPr lang="de-DE"/>
              <a:t>Common with respect to the variables</a:t>
            </a:r>
            <a:endParaRPr/>
          </a:p>
          <a:p>
            <a:pPr marL="171450" indent="-171450">
              <a:buFontTx/>
              <a:buChar char="-"/>
              <a:defRPr/>
            </a:pPr>
            <a:r>
              <a:rPr lang="de-DE"/>
              <a:t>Shared with respect to the two twins</a:t>
            </a:r>
            <a:endParaRPr lang="en-US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DDF7C4F0-D7E7-4534-84C2-E48B349CBFED}" type="slidenum">
              <a:rPr lang="en-US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ctrTitle"/>
          </p:nvPr>
        </p:nvSpPr>
        <p:spPr bwMode="auto">
          <a:xfrm>
            <a:off x="742950" y="2130428"/>
            <a:ext cx="8420100" cy="1470025"/>
          </a:xfrm>
        </p:spPr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5" name="Untertitel 2"/>
          <p:cNvSpPr>
            <a:spLocks noGrp="1"/>
          </p:cNvSpPr>
          <p:nvPr>
            <p:ph type="subTitle" idx="1"/>
          </p:nvPr>
        </p:nvSpPr>
        <p:spPr bwMode="auto">
          <a:xfrm>
            <a:off x="1485900" y="3886200"/>
            <a:ext cx="69342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de-DE"/>
              <a:t>Formatvorlage des Untertitelmasters durch Klicken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495CDE6-7D08-45B6-9F69-5EF207C1F905}" type="datetimeFigureOut">
              <a:rPr lang="de-DE"/>
              <a:t>07.08.2023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5C9046-83AA-4383-A1C3-2E4CB316CAD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495CDE6-7D08-45B6-9F69-5EF207C1F905}" type="datetimeFigureOut">
              <a:rPr lang="de-DE"/>
              <a:t>07.08.2023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5C9046-83AA-4383-A1C3-2E4CB316CAD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kaler Titel 1"/>
          <p:cNvSpPr>
            <a:spLocks noGrp="1"/>
          </p:cNvSpPr>
          <p:nvPr>
            <p:ph type="title" orient="vert"/>
          </p:nvPr>
        </p:nvSpPr>
        <p:spPr bwMode="auto">
          <a:xfrm>
            <a:off x="7181850" y="274639"/>
            <a:ext cx="2228850" cy="5851525"/>
          </a:xfrm>
        </p:spPr>
        <p:txBody>
          <a:bodyPr vert="eaVert"/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>
          <a:xfrm>
            <a:off x="495300" y="274639"/>
            <a:ext cx="6521450" cy="5851525"/>
          </a:xfrm>
        </p:spPr>
        <p:txBody>
          <a:bodyPr vert="eaVert"/>
          <a:lstStyle/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495CDE6-7D08-45B6-9F69-5EF207C1F905}" type="datetimeFigureOut">
              <a:rPr lang="de-DE"/>
              <a:t>07.08.2023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5C9046-83AA-4383-A1C3-2E4CB316CAD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Benutzerdefiniertes Layou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_Benutzerdefiniertes Layou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" preserve="1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495CDE6-7D08-45B6-9F69-5EF207C1F905}" type="datetimeFigureOut">
              <a:rPr lang="de-DE"/>
              <a:t>07.08.2023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‹Nr.›</a:t>
            </a:fld>
            <a:endParaRPr lang="de-DE"/>
          </a:p>
        </p:txBody>
      </p:sp>
      <p:sp>
        <p:nvSpPr>
          <p:cNvPr id="9" name="Rechteck 6"/>
          <p:cNvSpPr/>
          <p:nvPr userDrawn="1"/>
        </p:nvSpPr>
        <p:spPr bwMode="auto">
          <a:xfrm>
            <a:off x="177391" y="157836"/>
            <a:ext cx="9555000" cy="6588000"/>
          </a:xfrm>
          <a:prstGeom prst="rect">
            <a:avLst/>
          </a:prstGeom>
          <a:noFill/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cxnSp>
        <p:nvCxnSpPr>
          <p:cNvPr id="10" name="Gerade Verbindung 7"/>
          <p:cNvCxnSpPr>
            <a:cxnSpLocks/>
          </p:cNvCxnSpPr>
          <p:nvPr userDrawn="1"/>
        </p:nvCxnSpPr>
        <p:spPr bwMode="auto">
          <a:xfrm>
            <a:off x="350490" y="1412776"/>
            <a:ext cx="9205023" cy="0"/>
          </a:xfrm>
          <a:prstGeom prst="line">
            <a:avLst/>
          </a:prstGeom>
          <a:ln w="57150" cmpd="dbl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Bild 10" descr="logo.png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75766" y="6205715"/>
            <a:ext cx="1329883" cy="54559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Abschnitts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495CDE6-7D08-45B6-9F69-5EF207C1F905}" type="datetimeFigureOut">
              <a:rPr lang="de-DE"/>
              <a:t>07.08.2023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5C9046-83AA-4383-A1C3-2E4CB316CAD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sz="half" idx="1"/>
          </p:nvPr>
        </p:nvSpPr>
        <p:spPr bwMode="auto"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495CDE6-7D08-45B6-9F69-5EF207C1F905}" type="datetimeFigureOut">
              <a:rPr lang="de-DE"/>
              <a:t>07.08.2023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5C9046-83AA-4383-A1C3-2E4CB316CAD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</p:txBody>
      </p:sp>
      <p:sp>
        <p:nvSpPr>
          <p:cNvPr id="8" name="Inhaltsplatzhalter 5"/>
          <p:cNvSpPr>
            <a:spLocks noGrp="1"/>
          </p:cNvSpPr>
          <p:nvPr>
            <p:ph sz="quarter" idx="4"/>
          </p:nvPr>
        </p:nvSpPr>
        <p:spPr bwMode="auto"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9" name="Datumsplatzhalt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495CDE6-7D08-45B6-9F69-5EF207C1F905}" type="datetimeFigureOut">
              <a:rPr lang="de-DE"/>
              <a:t>07.08.2023</a:t>
            </a:fld>
            <a:endParaRPr lang="de-DE"/>
          </a:p>
        </p:txBody>
      </p:sp>
      <p:sp>
        <p:nvSpPr>
          <p:cNvPr id="10" name="Fußzeilenplatzhalt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1" name="Foliennummernplatzhalt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5C9046-83AA-4383-A1C3-2E4CB316CAD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5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495CDE6-7D08-45B6-9F69-5EF207C1F905}" type="datetimeFigureOut">
              <a:rPr lang="de-DE"/>
              <a:t>07.08.2023</a:t>
            </a:fld>
            <a:endParaRPr lang="de-DE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5C9046-83AA-4383-A1C3-2E4CB316CAD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495CDE6-7D08-45B6-9F69-5EF207C1F905}" type="datetimeFigureOut">
              <a:rPr lang="de-DE"/>
              <a:t>07.08.2023</a:t>
            </a:fld>
            <a:endParaRPr lang="de-DE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5C9046-83AA-4383-A1C3-2E4CB316CADB}" type="slidenum">
              <a:rPr lang="de-DE"/>
              <a:t>‹Nr.›</a:t>
            </a:fld>
            <a:endParaRPr lang="de-DE"/>
          </a:p>
        </p:txBody>
      </p:sp>
      <p:sp>
        <p:nvSpPr>
          <p:cNvPr id="7" name="Foliennummernplatzhalter 5"/>
          <p:cNvSpPr txBox="1"/>
          <p:nvPr userDrawn="1"/>
        </p:nvSpPr>
        <p:spPr bwMode="auto">
          <a:xfrm>
            <a:off x="495114" y="6391977"/>
            <a:ext cx="2311399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>
              <a:defRPr sz="1300">
                <a:solidFill>
                  <a:srgbClr val="AD1917"/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F26D89EF-3C3A-4E06-893E-1B74ABA00C59}" type="slidenum">
              <a:rPr lang="de-DE"/>
              <a:t>‹Nr.›</a:t>
            </a:fld>
            <a:endParaRPr lang="de-DE"/>
          </a:p>
        </p:txBody>
      </p:sp>
      <p:pic>
        <p:nvPicPr>
          <p:cNvPr id="8" name="Bild 3" descr="logo.png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8307374" y="6157305"/>
            <a:ext cx="1329883" cy="54559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>
          <a:xfrm>
            <a:off x="3872972" y="273052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495300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495CDE6-7D08-45B6-9F69-5EF207C1F905}" type="datetimeFigureOut">
              <a:rPr lang="de-DE"/>
              <a:t>07.08.2023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5C9046-83AA-4383-A1C3-2E4CB316CAD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5" name="Bildplatzhalter 2"/>
          <p:cNvSpPr>
            <a:spLocks noGrp="1"/>
          </p:cNvSpPr>
          <p:nvPr>
            <p:ph type="pic" idx="1"/>
          </p:nvPr>
        </p:nvSpPr>
        <p:spPr bwMode="auto"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de-DE"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495CDE6-7D08-45B6-9F69-5EF207C1F905}" type="datetimeFigureOut">
              <a:rPr lang="de-DE"/>
              <a:t>07.08.2023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5C9046-83AA-4383-A1C3-2E4CB316CAD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platzhalt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2"/>
          </p:nvPr>
        </p:nvSpPr>
        <p:spPr bwMode="auto">
          <a:xfrm>
            <a:off x="495300" y="6356353"/>
            <a:ext cx="2311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495CDE6-7D08-45B6-9F69-5EF207C1F905}" type="datetimeFigureOut">
              <a:rPr lang="de-DE"/>
              <a:t>07.08.2023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 bwMode="auto">
          <a:xfrm>
            <a:off x="7099300" y="6356353"/>
            <a:ext cx="2311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15C9046-83AA-4383-A1C3-2E4CB316CADB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dt="0"/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7/cbo9780511996481.012" TargetMode="External"/><Relationship Id="rId2" Type="http://schemas.openxmlformats.org/officeDocument/2006/relationships/hyperlink" Target="https://doi.org/10.1007/s11135-018-0802-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2" descr="Datei:Logo-Universität des Saarlandes.sv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8314231" y="6165304"/>
            <a:ext cx="1323025" cy="493200"/>
          </a:xfrm>
          <a:prstGeom prst="rect">
            <a:avLst/>
          </a:prstGeom>
          <a:noFill/>
        </p:spPr>
      </p:pic>
      <p:pic>
        <p:nvPicPr>
          <p:cNvPr id="5" name="Bild 10" descr="logo.p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2916858" y="441497"/>
            <a:ext cx="4012325" cy="1646082"/>
          </a:xfrm>
          <a:prstGeom prst="rect">
            <a:avLst/>
          </a:prstGeom>
        </p:spPr>
      </p:pic>
      <p:graphicFrame>
        <p:nvGraphicFramePr>
          <p:cNvPr id="6" name="Tabelle 19"/>
          <p:cNvGraphicFramePr>
            <a:graphicFrameLocks noGrp="1"/>
          </p:cNvGraphicFramePr>
          <p:nvPr/>
        </p:nvGraphicFramePr>
        <p:xfrm>
          <a:off x="674549" y="2276872"/>
          <a:ext cx="8496944" cy="3339032"/>
        </p:xfrm>
        <a:graphic>
          <a:graphicData uri="http://schemas.openxmlformats.org/drawingml/2006/table">
            <a:tbl>
              <a:tblPr firstRow="1" bandRow="1">
                <a:tableStyleId>{9CF962E2-E80E-9202-BDEE-3227C0A71EC4}</a:tableStyleId>
              </a:tblPr>
              <a:tblGrid>
                <a:gridCol w="849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79176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defRPr/>
                      </a:pPr>
                      <a:r>
                        <a:rPr lang="de-DE" sz="3000" b="1" i="1" cap="small" dirty="0">
                          <a:solidFill>
                            <a:srgbClr val="C00000"/>
                          </a:solidFill>
                        </a:rPr>
                        <a:t>Behavioral Genetic Data Analysis</a:t>
                      </a:r>
                      <a:endParaRPr dirty="0"/>
                    </a:p>
                    <a:p>
                      <a:pPr marL="0" marR="0" lvl="0" indent="0" algn="ctr" defTabSz="91440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Co-twin control models</a:t>
                      </a:r>
                      <a:endParaRPr dirty="0"/>
                    </a:p>
                  </a:txBody>
                  <a:tcPr marL="324000" marR="324000" anchor="ctr">
                    <a:lnL w="12700" algn="ctr">
                      <a:noFill/>
                    </a:lnL>
                    <a:lnR w="12700" algn="ctr">
                      <a:noFill/>
                    </a:lnR>
                    <a:lnT w="19050" algn="ctr">
                      <a:solidFill>
                        <a:srgbClr val="AD1917"/>
                      </a:solidFill>
                    </a:lnT>
                    <a:lnB w="38100" algn="ctr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4566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800" i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l" defTabSz="91440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i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August 18</a:t>
                      </a:r>
                      <a:r>
                        <a:rPr lang="en-US" sz="1800" i="1" baseline="3000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th</a:t>
                      </a:r>
                      <a:r>
                        <a:rPr lang="en-US" sz="1800" i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and 19</a:t>
                      </a:r>
                      <a:r>
                        <a:rPr lang="en-US" sz="1800" i="1" baseline="3000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th</a:t>
                      </a:r>
                      <a:r>
                        <a:rPr lang="en-US" sz="1800" i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, 2021</a:t>
                      </a:r>
                      <a:endParaRPr/>
                    </a:p>
                  </a:txBody>
                  <a:tcPr marL="324000" marR="324000" anchor="b">
                    <a:lnL w="12700" algn="ctr">
                      <a:noFill/>
                    </a:lnL>
                    <a:lnR w="12700" algn="ctr">
                      <a:noFill/>
                    </a:lnR>
                    <a:lnT w="38100" algn="ctr">
                      <a:noFill/>
                    </a:lnT>
                    <a:lnB w="12700" algn="ctr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8626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Bef>
                          <a:spcPts val="600"/>
                        </a:spcBef>
                        <a:defRPr/>
                      </a:pPr>
                      <a:r>
                        <a:rPr lang="de-DE" dirty="0" err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Lecturers</a:t>
                      </a:r>
                      <a:r>
                        <a:rPr lang="de-DE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:  Dr. Bastian Mönkediek</a:t>
                      </a:r>
                      <a:r>
                        <a:rPr lang="de-DE" baseline="300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r>
                        <a:rPr lang="de-DE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, Mirko Ruks</a:t>
                      </a:r>
                      <a:r>
                        <a:rPr lang="de-DE" baseline="300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r>
                        <a:rPr lang="de-DE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, Christoph Klatzka</a:t>
                      </a:r>
                      <a:r>
                        <a:rPr lang="de-DE" baseline="300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dirty="0"/>
                    </a:p>
                    <a:p>
                      <a:pPr algn="l">
                        <a:lnSpc>
                          <a:spcPct val="120000"/>
                        </a:lnSpc>
                        <a:defRPr/>
                      </a:pPr>
                      <a:r>
                        <a:rPr lang="de-DE" sz="1600" baseline="300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r>
                        <a:rPr lang="de-DE" sz="16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Bielefeld University, Bielefeld, Germany</a:t>
                      </a:r>
                      <a:endParaRPr dirty="0"/>
                    </a:p>
                    <a:p>
                      <a:pPr algn="l">
                        <a:lnSpc>
                          <a:spcPct val="120000"/>
                        </a:lnSpc>
                        <a:defRPr/>
                      </a:pPr>
                      <a:r>
                        <a:rPr lang="de-DE" sz="1600" baseline="300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 </a:t>
                      </a:r>
                      <a:r>
                        <a:rPr lang="de-DE" sz="16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Saarland University, </a:t>
                      </a:r>
                      <a:r>
                        <a:rPr lang="de-DE" sz="1600" dirty="0" err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Saarbruecken</a:t>
                      </a:r>
                      <a:r>
                        <a:rPr lang="de-DE" sz="16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, Germany</a:t>
                      </a:r>
                      <a:endParaRPr dirty="0"/>
                    </a:p>
                  </a:txBody>
                  <a:tcPr marL="324000" marR="324000" anchor="ctr">
                    <a:lnL w="12700" algn="ctr">
                      <a:noFill/>
                    </a:lnL>
                    <a:lnR w="12700" algn="ctr">
                      <a:noFill/>
                    </a:lnR>
                    <a:lnT w="3175" algn="ctr">
                      <a:noFill/>
                    </a:lnT>
                    <a:lnB w="19050" algn="ctr">
                      <a:solidFill>
                        <a:srgbClr val="AD1917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7" name="Grafik 4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6247184" y="6165304"/>
            <a:ext cx="1821229" cy="52238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de-DE">
                <a:latin typeface="Calibri"/>
                <a:cs typeface="Arial"/>
              </a:rPr>
              <a:t>1. </a:t>
            </a:r>
            <a:r>
              <a:rPr lang="de-DE"/>
              <a:t>Omitted variable bias: The problem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10</a:t>
            </a:fld>
            <a:endParaRPr lang="de-DE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hteck 1"/>
              <p:cNvSpPr/>
              <p:nvPr/>
            </p:nvSpPr>
            <p:spPr bwMode="auto">
              <a:xfrm>
                <a:off x="1640632" y="3156123"/>
                <a:ext cx="2053268" cy="53515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𝑪𝒐𝒈𝒏𝒊𝒕𝒊𝒗𝒆</m:t>
                          </m:r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𝑺𝒌𝒊𝒍𝒍𝒔</m:t>
                          </m:r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en-US" sz="2000" b="1">
                  <a:ln>
                    <a:solidFill>
                      <a:schemeClr val="bg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Rechtec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40632" y="3156123"/>
                <a:ext cx="2053268" cy="53515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Ellipse 2"/>
              <p:cNvSpPr/>
              <p:nvPr/>
            </p:nvSpPr>
            <p:spPr bwMode="auto">
              <a:xfrm>
                <a:off x="2864768" y="1417638"/>
                <a:ext cx="1162419" cy="54318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de-DE" sz="2400" b="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𝐴</m:t>
                          </m:r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en-US" sz="1400" b="1">
                  <a:ln>
                    <a:solidFill>
                      <a:schemeClr val="bg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Ellips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64768" y="1417638"/>
                <a:ext cx="1162419" cy="543181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hteck 84"/>
              <p:cNvSpPr/>
              <p:nvPr/>
            </p:nvSpPr>
            <p:spPr bwMode="auto">
              <a:xfrm>
                <a:off x="5431028" y="3156123"/>
                <a:ext cx="1754220" cy="53515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𝑴𝒂𝒕𝒉</m:t>
                          </m:r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𝒈𝒓𝒂𝒅𝒆𝒔</m:t>
                          </m:r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en-US" sz="2000" b="1">
                  <a:ln>
                    <a:solidFill>
                      <a:schemeClr val="bg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Rechteck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31028" y="3156123"/>
                <a:ext cx="1754220" cy="5351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Gerade Verbindung mit Pfeil 106"/>
          <p:cNvCxnSpPr>
            <a:cxnSpLocks/>
            <a:stCxn id="8" idx="4"/>
            <a:endCxn id="9" idx="0"/>
          </p:cNvCxnSpPr>
          <p:nvPr/>
        </p:nvCxnSpPr>
        <p:spPr bwMode="auto">
          <a:xfrm>
            <a:off x="3445978" y="1960819"/>
            <a:ext cx="2862160" cy="11953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8"/>
          <p:cNvCxnSpPr>
            <a:cxnSpLocks/>
            <a:stCxn id="7" idx="3"/>
            <a:endCxn id="9" idx="1"/>
          </p:cNvCxnSpPr>
          <p:nvPr/>
        </p:nvCxnSpPr>
        <p:spPr bwMode="auto">
          <a:xfrm>
            <a:off x="3693900" y="3423698"/>
            <a:ext cx="17371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Gerade Verbindung mit Pfeil 12"/>
          <p:cNvCxnSpPr>
            <a:cxnSpLocks/>
            <a:endCxn id="9" idx="0"/>
          </p:cNvCxnSpPr>
          <p:nvPr/>
        </p:nvCxnSpPr>
        <p:spPr bwMode="auto">
          <a:xfrm>
            <a:off x="5489372" y="1960819"/>
            <a:ext cx="818766" cy="11953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Ellipse 27"/>
              <p:cNvSpPr/>
              <p:nvPr/>
            </p:nvSpPr>
            <p:spPr bwMode="auto">
              <a:xfrm>
                <a:off x="5024038" y="1425669"/>
                <a:ext cx="930669" cy="53515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sty m:val="p"/>
                            </m:rPr>
                            <a:rPr lang="de-DE" sz="2000" b="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C</m:t>
                          </m:r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en-US" sz="1200" b="1">
                  <a:ln>
                    <a:solidFill>
                      <a:schemeClr val="bg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Ellips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24038" y="1425669"/>
                <a:ext cx="930669" cy="535150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Ellipse 17"/>
              <p:cNvSpPr/>
              <p:nvPr/>
            </p:nvSpPr>
            <p:spPr bwMode="auto">
              <a:xfrm>
                <a:off x="8191998" y="3149816"/>
                <a:ext cx="930669" cy="53515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>
                                  <a:ln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000" b="1" i="1">
                                  <a:ln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𝑼</m:t>
                              </m:r>
                            </m:e>
                            <m:sub>
                              <m:r>
                                <a:rPr lang="de-DE" sz="2000" b="1" i="1">
                                  <a:ln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en-US" sz="2000" b="1">
                  <a:ln>
                    <a:solidFill>
                      <a:schemeClr val="bg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Ellips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191998" y="3149816"/>
                <a:ext cx="930669" cy="535150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Gerade Verbindung mit Pfeil 18"/>
          <p:cNvCxnSpPr>
            <a:cxnSpLocks/>
            <a:stCxn id="14" idx="2"/>
          </p:cNvCxnSpPr>
          <p:nvPr/>
        </p:nvCxnSpPr>
        <p:spPr bwMode="auto">
          <a:xfrm flipH="1">
            <a:off x="7185248" y="3417391"/>
            <a:ext cx="1006750" cy="63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>
            <a:cxnSpLocks/>
            <a:stCxn id="8" idx="4"/>
            <a:endCxn id="7" idx="0"/>
          </p:cNvCxnSpPr>
          <p:nvPr/>
        </p:nvCxnSpPr>
        <p:spPr bwMode="auto">
          <a:xfrm flipH="1">
            <a:off x="2667266" y="1960819"/>
            <a:ext cx="778712" cy="11953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Gerade Verbindung mit Pfeil 19"/>
          <p:cNvCxnSpPr>
            <a:cxnSpLocks/>
            <a:endCxn id="7" idx="0"/>
          </p:cNvCxnSpPr>
          <p:nvPr/>
        </p:nvCxnSpPr>
        <p:spPr bwMode="auto">
          <a:xfrm flipH="1">
            <a:off x="2667266" y="1954512"/>
            <a:ext cx="2842134" cy="12016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Ellipse 22"/>
              <p:cNvSpPr/>
              <p:nvPr/>
            </p:nvSpPr>
            <p:spPr bwMode="auto">
              <a:xfrm>
                <a:off x="2201931" y="4346694"/>
                <a:ext cx="930669" cy="53515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>
                                  <a:ln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000" b="1" i="1">
                                  <a:ln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𝑼</m:t>
                              </m:r>
                            </m:e>
                            <m:sub>
                              <m:r>
                                <a:rPr lang="de-DE" sz="2000" b="1" i="1">
                                  <a:ln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en-US" sz="2000" b="1">
                  <a:ln>
                    <a:solidFill>
                      <a:schemeClr val="bg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Ellips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01931" y="4346694"/>
                <a:ext cx="930669" cy="535150"/>
              </a:xfrm>
              <a:prstGeom prst="ellipse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Gerade Verbindung mit Pfeil 23"/>
          <p:cNvCxnSpPr>
            <a:cxnSpLocks/>
            <a:stCxn id="18" idx="0"/>
            <a:endCxn id="7" idx="2"/>
          </p:cNvCxnSpPr>
          <p:nvPr/>
        </p:nvCxnSpPr>
        <p:spPr bwMode="auto">
          <a:xfrm flipV="1">
            <a:off x="2667266" y="3691273"/>
            <a:ext cx="0" cy="6554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feld 4"/>
          <p:cNvSpPr txBox="1"/>
          <p:nvPr/>
        </p:nvSpPr>
        <p:spPr bwMode="auto">
          <a:xfrm>
            <a:off x="1064568" y="5229200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/>
              <a:t>If the red paths are not = 0  the effect of cognitive skills on math grades probably will be biased!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marL="570252" indent="-570252">
              <a:buAutoNum type="arabicPeriod"/>
              <a:defRPr/>
            </a:pPr>
            <a:r>
              <a:rPr lang="de-DE"/>
              <a:t>Omitted variable bias: Solutions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de-DE"/>
              <a:t>Possible solutions:</a:t>
            </a:r>
            <a:endParaRPr/>
          </a:p>
          <a:p>
            <a:pPr marL="514350" indent="-514350">
              <a:buAutoNum type="arabicParenR"/>
              <a:defRPr/>
            </a:pPr>
            <a:r>
              <a:rPr lang="de-DE"/>
              <a:t>Add all necessary control variables</a:t>
            </a:r>
            <a:endParaRPr/>
          </a:p>
          <a:p>
            <a:pPr marL="857250" lvl="1" indent="-457200">
              <a:defRPr/>
            </a:pPr>
            <a:r>
              <a:rPr lang="de-DE"/>
              <a:t>Difficult and often impossible</a:t>
            </a:r>
            <a:endParaRPr/>
          </a:p>
          <a:p>
            <a:pPr marL="514350" indent="-514350">
              <a:buAutoNum type="arabicParenR"/>
              <a:defRPr/>
            </a:pPr>
            <a:r>
              <a:rPr lang="de-DE"/>
              <a:t>Control by design</a:t>
            </a:r>
            <a:endParaRPr/>
          </a:p>
          <a:p>
            <a:pPr marL="914400" lvl="1" indent="-514350">
              <a:defRPr/>
            </a:pPr>
            <a:r>
              <a:rPr lang="de-DE"/>
              <a:t>Different approaches exist (e.g., panel regression or </a:t>
            </a:r>
            <a:r>
              <a:rPr lang="de-DE" b="1"/>
              <a:t>co-twin control design</a:t>
            </a:r>
            <a:r>
              <a:rPr lang="de-DE"/>
              <a:t>)</a:t>
            </a:r>
            <a:endParaRPr/>
          </a:p>
          <a:p>
            <a:pPr marL="514350" indent="-514350">
              <a:buAutoNum type="arabicParenR"/>
              <a:defRPr/>
            </a:pPr>
            <a:endParaRPr lang="de-DE"/>
          </a:p>
          <a:p>
            <a:pPr marL="0" indent="0">
              <a:buNone/>
              <a:defRPr/>
            </a:pPr>
            <a:endParaRPr lang="de-DE"/>
          </a:p>
          <a:p>
            <a:pPr marL="0" indent="0">
              <a:buNone/>
              <a:defRPr/>
            </a:pPr>
            <a:endParaRPr lang="de-DE"/>
          </a:p>
          <a:p>
            <a:pPr marL="0" indent="0">
              <a:buNone/>
              <a:defRPr/>
            </a:pPr>
            <a:endParaRPr lang="de-DE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11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>
              <a:defRPr/>
            </a:pPr>
            <a:r>
              <a:rPr lang="de-DE"/>
              <a:t>2. Monozygotic and dizygotic twin pairs</a:t>
            </a:r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77500" lnSpcReduction="20000"/>
          </a:bodyPr>
          <a:lstStyle/>
          <a:p>
            <a:pPr marL="0" indent="0">
              <a:buNone/>
              <a:defRPr/>
            </a:pPr>
            <a:r>
              <a:rPr lang="de-DE" dirty="0"/>
              <a:t>In a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set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twins</a:t>
            </a:r>
            <a:r>
              <a:rPr lang="de-DE" dirty="0"/>
              <a:t> </a:t>
            </a:r>
            <a:r>
              <a:rPr lang="de-DE" dirty="0" err="1"/>
              <a:t>clustered</a:t>
            </a:r>
            <a:r>
              <a:rPr lang="de-DE" dirty="0"/>
              <a:t> in </a:t>
            </a:r>
            <a:r>
              <a:rPr lang="de-DE" dirty="0" err="1"/>
              <a:t>pairs</a:t>
            </a:r>
            <a:r>
              <a:rPr lang="de-DE" dirty="0"/>
              <a:t>,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distinguish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-</a:t>
            </a:r>
            <a:r>
              <a:rPr lang="de-DE" dirty="0" err="1"/>
              <a:t>twin</a:t>
            </a:r>
            <a:r>
              <a:rPr lang="de-DE" dirty="0"/>
              <a:t>-pair and </a:t>
            </a:r>
            <a:r>
              <a:rPr lang="de-DE" dirty="0" err="1"/>
              <a:t>within</a:t>
            </a:r>
            <a:r>
              <a:rPr lang="de-DE" dirty="0"/>
              <a:t>-</a:t>
            </a:r>
            <a:r>
              <a:rPr lang="de-DE" dirty="0" err="1"/>
              <a:t>twin</a:t>
            </a:r>
            <a:r>
              <a:rPr lang="de-DE" dirty="0"/>
              <a:t>-pair </a:t>
            </a:r>
            <a:r>
              <a:rPr lang="de-DE" dirty="0" err="1"/>
              <a:t>variance</a:t>
            </a:r>
            <a:r>
              <a:rPr lang="de-DE" dirty="0"/>
              <a:t>.</a:t>
            </a:r>
            <a:endParaRPr dirty="0"/>
          </a:p>
          <a:p>
            <a:pPr marL="0" indent="0">
              <a:buNone/>
              <a:defRPr/>
            </a:pPr>
            <a:endParaRPr lang="de-DE" dirty="0"/>
          </a:p>
          <a:p>
            <a:pPr marL="0" indent="0">
              <a:buNone/>
              <a:defRPr/>
            </a:pP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types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twins</a:t>
            </a:r>
            <a:r>
              <a:rPr lang="de-DE" dirty="0"/>
              <a:t>: </a:t>
            </a:r>
            <a:endParaRPr dirty="0"/>
          </a:p>
          <a:p>
            <a:pPr marL="0" indent="0">
              <a:buNone/>
              <a:defRPr/>
            </a:pPr>
            <a:endParaRPr lang="de-DE" dirty="0"/>
          </a:p>
          <a:p>
            <a:pPr marL="514350" indent="-514350">
              <a:buAutoNum type="arabicParenR"/>
              <a:defRPr/>
            </a:pPr>
            <a:r>
              <a:rPr lang="de-DE" dirty="0" err="1"/>
              <a:t>Monozygotic</a:t>
            </a:r>
            <a:r>
              <a:rPr lang="de-DE" dirty="0"/>
              <a:t> </a:t>
            </a:r>
            <a:r>
              <a:rPr lang="de-DE" dirty="0" err="1"/>
              <a:t>twins</a:t>
            </a:r>
            <a:r>
              <a:rPr lang="de-DE" dirty="0"/>
              <a:t> (MZ)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share</a:t>
            </a:r>
            <a:r>
              <a:rPr lang="de-DE" dirty="0"/>
              <a:t> 100%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genes</a:t>
            </a:r>
            <a:endParaRPr dirty="0"/>
          </a:p>
          <a:p>
            <a:pPr marL="857250" lvl="1" indent="-457200">
              <a:buFontTx/>
              <a:buChar char="-"/>
              <a:defRPr/>
            </a:pPr>
            <a:r>
              <a:rPr lang="de-DE" dirty="0" err="1"/>
              <a:t>Between</a:t>
            </a:r>
            <a:r>
              <a:rPr lang="de-DE" dirty="0"/>
              <a:t>-pair-</a:t>
            </a:r>
            <a:r>
              <a:rPr lang="de-DE" dirty="0" err="1"/>
              <a:t>variance</a:t>
            </a:r>
            <a:r>
              <a:rPr lang="de-DE" dirty="0"/>
              <a:t> due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genetic</a:t>
            </a:r>
            <a:r>
              <a:rPr lang="de-DE" dirty="0"/>
              <a:t> and </a:t>
            </a:r>
            <a:r>
              <a:rPr lang="de-DE" dirty="0" err="1"/>
              <a:t>shared</a:t>
            </a:r>
            <a:r>
              <a:rPr lang="de-DE" dirty="0"/>
              <a:t>-environmental </a:t>
            </a:r>
            <a:r>
              <a:rPr lang="de-DE" dirty="0" err="1"/>
              <a:t>factors</a:t>
            </a:r>
            <a:endParaRPr lang="de-DE" dirty="0"/>
          </a:p>
          <a:p>
            <a:pPr marL="857250" lvl="1" indent="-457200">
              <a:buFontTx/>
              <a:buChar char="-"/>
              <a:defRPr/>
            </a:pPr>
            <a:r>
              <a:rPr lang="de-DE" dirty="0" err="1"/>
              <a:t>Within</a:t>
            </a:r>
            <a:r>
              <a:rPr lang="de-DE" dirty="0"/>
              <a:t>-pair-</a:t>
            </a:r>
            <a:r>
              <a:rPr lang="de-DE" dirty="0" err="1"/>
              <a:t>variance</a:t>
            </a:r>
            <a:r>
              <a:rPr lang="de-DE" dirty="0"/>
              <a:t> due </a:t>
            </a:r>
            <a:r>
              <a:rPr lang="de-DE" dirty="0" err="1"/>
              <a:t>to</a:t>
            </a:r>
            <a:r>
              <a:rPr lang="de-DE" dirty="0"/>
              <a:t> non-</a:t>
            </a:r>
            <a:r>
              <a:rPr lang="de-DE" dirty="0" err="1"/>
              <a:t>shared</a:t>
            </a:r>
            <a:r>
              <a:rPr lang="de-DE" dirty="0"/>
              <a:t> environmental </a:t>
            </a:r>
            <a:r>
              <a:rPr lang="de-DE" dirty="0" err="1"/>
              <a:t>factors</a:t>
            </a:r>
            <a:endParaRPr lang="de-DE" dirty="0"/>
          </a:p>
          <a:p>
            <a:pPr marL="400050" lvl="1" indent="0">
              <a:buNone/>
              <a:defRPr/>
            </a:pPr>
            <a:endParaRPr lang="de-DE" dirty="0"/>
          </a:p>
          <a:p>
            <a:pPr marL="514350" indent="-514350">
              <a:buFont typeface="Arial"/>
              <a:buAutoNum type="arabicParenR"/>
              <a:defRPr/>
            </a:pPr>
            <a:r>
              <a:rPr lang="de-DE" dirty="0" err="1"/>
              <a:t>Dizygotic</a:t>
            </a:r>
            <a:r>
              <a:rPr lang="de-DE" dirty="0"/>
              <a:t> </a:t>
            </a:r>
            <a:r>
              <a:rPr lang="de-DE" dirty="0" err="1"/>
              <a:t>twins</a:t>
            </a:r>
            <a:r>
              <a:rPr lang="de-DE" dirty="0"/>
              <a:t> (DZ)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share</a:t>
            </a:r>
            <a:r>
              <a:rPr lang="de-DE" dirty="0"/>
              <a:t> on </a:t>
            </a:r>
            <a:r>
              <a:rPr lang="de-DE" dirty="0" err="1"/>
              <a:t>average</a:t>
            </a:r>
            <a:r>
              <a:rPr lang="de-DE" dirty="0"/>
              <a:t> 50%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genes</a:t>
            </a:r>
            <a:endParaRPr dirty="0"/>
          </a:p>
          <a:p>
            <a:pPr marL="857250" lvl="1" indent="-457200">
              <a:buFontTx/>
              <a:buChar char="-"/>
              <a:defRPr/>
            </a:pPr>
            <a:r>
              <a:rPr lang="de-DE" dirty="0" err="1"/>
              <a:t>Between</a:t>
            </a:r>
            <a:r>
              <a:rPr lang="de-DE" dirty="0"/>
              <a:t>-pair-</a:t>
            </a:r>
            <a:r>
              <a:rPr lang="de-DE" dirty="0" err="1"/>
              <a:t>variance</a:t>
            </a:r>
            <a:r>
              <a:rPr lang="de-DE" dirty="0"/>
              <a:t> due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genetic</a:t>
            </a:r>
            <a:r>
              <a:rPr lang="de-DE" dirty="0"/>
              <a:t> and </a:t>
            </a:r>
            <a:r>
              <a:rPr lang="de-DE" dirty="0" err="1"/>
              <a:t>shared</a:t>
            </a:r>
            <a:r>
              <a:rPr lang="de-DE" dirty="0"/>
              <a:t>-environmental </a:t>
            </a:r>
            <a:r>
              <a:rPr lang="de-DE" dirty="0" err="1"/>
              <a:t>factors</a:t>
            </a:r>
            <a:endParaRPr lang="de-DE" dirty="0"/>
          </a:p>
          <a:p>
            <a:pPr marL="857250" lvl="1" indent="-457200">
              <a:buFontTx/>
              <a:buChar char="-"/>
              <a:defRPr/>
            </a:pPr>
            <a:r>
              <a:rPr lang="de-DE" dirty="0" err="1"/>
              <a:t>Within</a:t>
            </a:r>
            <a:r>
              <a:rPr lang="de-DE" dirty="0"/>
              <a:t>-pair-</a:t>
            </a:r>
            <a:r>
              <a:rPr lang="de-DE" dirty="0" err="1"/>
              <a:t>variance</a:t>
            </a:r>
            <a:r>
              <a:rPr lang="de-DE" dirty="0"/>
              <a:t> due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genetic</a:t>
            </a:r>
            <a:r>
              <a:rPr lang="de-DE" dirty="0"/>
              <a:t> and non-</a:t>
            </a:r>
            <a:r>
              <a:rPr lang="de-DE" dirty="0" err="1"/>
              <a:t>shared</a:t>
            </a:r>
            <a:r>
              <a:rPr lang="de-DE" dirty="0"/>
              <a:t> environmental </a:t>
            </a:r>
            <a:r>
              <a:rPr lang="de-DE" dirty="0" err="1"/>
              <a:t>factors</a:t>
            </a:r>
            <a:endParaRPr lang="de-DE" dirty="0"/>
          </a:p>
          <a:p>
            <a:pPr marL="0" indent="0">
              <a:buNone/>
              <a:defRPr/>
            </a:pPr>
            <a:endParaRPr lang="de-DE" dirty="0"/>
          </a:p>
          <a:p>
            <a:pPr marL="0" indent="0">
              <a:buNone/>
              <a:defRPr/>
            </a:pPr>
            <a:endParaRPr lang="de-DE" dirty="0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12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>
              <a:defRPr/>
            </a:pPr>
            <a:r>
              <a:rPr lang="de-DE"/>
              <a:t>2. Monozygotic and dizygotic twin pairs</a:t>
            </a:r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de-DE" dirty="0" err="1"/>
              <a:t>Analyzing</a:t>
            </a:r>
            <a:r>
              <a:rPr lang="de-DE" dirty="0"/>
              <a:t> </a:t>
            </a:r>
            <a:r>
              <a:rPr lang="de-DE" dirty="0" err="1"/>
              <a:t>within</a:t>
            </a:r>
            <a:r>
              <a:rPr lang="de-DE" dirty="0"/>
              <a:t>-</a:t>
            </a:r>
            <a:r>
              <a:rPr lang="de-DE" dirty="0" err="1"/>
              <a:t>twin</a:t>
            </a:r>
            <a:r>
              <a:rPr lang="de-DE" dirty="0"/>
              <a:t>-pair </a:t>
            </a:r>
            <a:r>
              <a:rPr lang="de-DE" dirty="0" err="1"/>
              <a:t>differences</a:t>
            </a:r>
            <a:r>
              <a:rPr lang="de-DE" dirty="0"/>
              <a:t> </a:t>
            </a:r>
            <a:r>
              <a:rPr lang="de-DE" dirty="0" err="1"/>
              <a:t>of</a:t>
            </a:r>
            <a:endParaRPr lang="de-DE" dirty="0"/>
          </a:p>
          <a:p>
            <a:pPr>
              <a:buFontTx/>
              <a:buChar char="-"/>
              <a:defRPr/>
            </a:pPr>
            <a:r>
              <a:rPr lang="de-DE" dirty="0"/>
              <a:t>MZ </a:t>
            </a:r>
            <a:r>
              <a:rPr lang="de-DE" dirty="0" err="1"/>
              <a:t>pairs</a:t>
            </a:r>
            <a:r>
              <a:rPr lang="de-DE" dirty="0"/>
              <a:t> </a:t>
            </a:r>
            <a:r>
              <a:rPr lang="de-DE" dirty="0" err="1"/>
              <a:t>controls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genetic</a:t>
            </a:r>
            <a:r>
              <a:rPr lang="de-DE" dirty="0"/>
              <a:t> and </a:t>
            </a:r>
            <a:r>
              <a:rPr lang="de-DE" dirty="0" err="1"/>
              <a:t>shared</a:t>
            </a:r>
            <a:r>
              <a:rPr lang="de-DE" dirty="0"/>
              <a:t> environmental </a:t>
            </a:r>
            <a:r>
              <a:rPr lang="de-DE" dirty="0" err="1"/>
              <a:t>confounding</a:t>
            </a:r>
            <a:endParaRPr lang="de-DE" dirty="0"/>
          </a:p>
          <a:p>
            <a:pPr>
              <a:buFontTx/>
              <a:buChar char="-"/>
              <a:defRPr/>
            </a:pPr>
            <a:r>
              <a:rPr lang="de-DE" dirty="0"/>
              <a:t>DZ </a:t>
            </a:r>
            <a:r>
              <a:rPr lang="de-DE" dirty="0" err="1"/>
              <a:t>pairs</a:t>
            </a:r>
            <a:r>
              <a:rPr lang="de-DE" dirty="0"/>
              <a:t> </a:t>
            </a:r>
            <a:r>
              <a:rPr lang="de-DE" dirty="0" err="1"/>
              <a:t>controls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shared</a:t>
            </a:r>
            <a:r>
              <a:rPr lang="de-DE" dirty="0"/>
              <a:t> environmental and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genetic</a:t>
            </a:r>
            <a:r>
              <a:rPr lang="de-DE" dirty="0"/>
              <a:t> </a:t>
            </a:r>
            <a:r>
              <a:rPr lang="de-DE" dirty="0" err="1"/>
              <a:t>confounding</a:t>
            </a:r>
            <a:endParaRPr lang="de-DE" dirty="0"/>
          </a:p>
          <a:p>
            <a:pPr marL="0" indent="0">
              <a:buNone/>
              <a:defRPr/>
            </a:pPr>
            <a:endParaRPr lang="de-DE" dirty="0"/>
          </a:p>
          <a:p>
            <a:pPr marL="0" indent="0">
              <a:buNone/>
              <a:defRPr/>
            </a:pPr>
            <a:r>
              <a:rPr lang="de-DE" dirty="0"/>
              <a:t>The </a:t>
            </a: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difference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MZ and DZ </a:t>
            </a:r>
            <a:r>
              <a:rPr lang="de-DE" dirty="0" err="1"/>
              <a:t>within</a:t>
            </a:r>
            <a:r>
              <a:rPr lang="de-DE" dirty="0"/>
              <a:t>-pair </a:t>
            </a:r>
            <a:r>
              <a:rPr lang="de-DE" dirty="0" err="1"/>
              <a:t>comparisons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degree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genetic</a:t>
            </a:r>
            <a:r>
              <a:rPr lang="de-DE" dirty="0"/>
              <a:t> </a:t>
            </a:r>
            <a:r>
              <a:rPr lang="de-DE" dirty="0" err="1"/>
              <a:t>confounding</a:t>
            </a:r>
            <a:r>
              <a:rPr lang="de-DE" dirty="0"/>
              <a:t>. </a:t>
            </a:r>
            <a:endParaRPr dirty="0"/>
          </a:p>
          <a:p>
            <a:pPr marL="0" indent="0">
              <a:buNone/>
              <a:defRPr/>
            </a:pPr>
            <a:endParaRPr lang="de-DE" dirty="0"/>
          </a:p>
          <a:p>
            <a:pPr marL="0" indent="0">
              <a:buNone/>
              <a:defRPr/>
            </a:pPr>
            <a:endParaRPr lang="de-DE" dirty="0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13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de-DE"/>
              <a:t>3. Estimating within-pair effects</a:t>
            </a:r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de-DE" dirty="0" err="1"/>
              <a:t>Two</a:t>
            </a:r>
            <a:r>
              <a:rPr lang="de-DE" dirty="0"/>
              <a:t> different </a:t>
            </a:r>
            <a:r>
              <a:rPr lang="de-DE" dirty="0" err="1"/>
              <a:t>approaches</a:t>
            </a:r>
            <a:r>
              <a:rPr lang="de-DE" dirty="0"/>
              <a:t> </a:t>
            </a:r>
            <a:r>
              <a:rPr lang="de-DE" dirty="0" err="1"/>
              <a:t>lead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same </a:t>
            </a:r>
            <a:r>
              <a:rPr lang="de-DE" dirty="0" err="1"/>
              <a:t>result</a:t>
            </a:r>
            <a:r>
              <a:rPr lang="de-DE" dirty="0"/>
              <a:t>:</a:t>
            </a:r>
            <a:endParaRPr dirty="0"/>
          </a:p>
          <a:p>
            <a:pPr marL="514350" indent="-514350">
              <a:buAutoNum type="alphaLcParenR"/>
              <a:defRPr/>
            </a:pPr>
            <a:r>
              <a:rPr lang="de-DE" dirty="0"/>
              <a:t>Fixed-</a:t>
            </a:r>
            <a:r>
              <a:rPr lang="de-DE" dirty="0" err="1"/>
              <a:t>effects</a:t>
            </a:r>
            <a:r>
              <a:rPr lang="de-DE" dirty="0"/>
              <a:t> </a:t>
            </a:r>
            <a:r>
              <a:rPr lang="de-DE" dirty="0" err="1"/>
              <a:t>models</a:t>
            </a:r>
            <a:endParaRPr lang="de-DE" dirty="0"/>
          </a:p>
          <a:p>
            <a:pPr marL="514350" indent="-514350">
              <a:buAutoNum type="alphaLcParenR"/>
              <a:defRPr/>
            </a:pPr>
            <a:r>
              <a:rPr lang="de-DE" dirty="0"/>
              <a:t>Mixed-</a:t>
            </a:r>
            <a:r>
              <a:rPr lang="de-DE" dirty="0" err="1"/>
              <a:t>effects</a:t>
            </a:r>
            <a:r>
              <a:rPr lang="de-DE" dirty="0"/>
              <a:t> </a:t>
            </a:r>
            <a:r>
              <a:rPr lang="de-DE" dirty="0" err="1"/>
              <a:t>models</a:t>
            </a:r>
            <a:endParaRPr lang="de-DE" dirty="0"/>
          </a:p>
          <a:p>
            <a:pPr marL="0" indent="0">
              <a:buNone/>
              <a:defRPr/>
            </a:pPr>
            <a:endParaRPr lang="de-DE" dirty="0"/>
          </a:p>
          <a:p>
            <a:pPr marL="0" indent="0">
              <a:buNone/>
              <a:defRPr/>
            </a:pPr>
            <a:endParaRPr lang="de-DE" dirty="0"/>
          </a:p>
          <a:p>
            <a:pPr marL="0" indent="0">
              <a:buNone/>
              <a:defRPr/>
            </a:pPr>
            <a:endParaRPr lang="de-DE" dirty="0"/>
          </a:p>
          <a:p>
            <a:pPr marL="0" indent="0">
              <a:buNone/>
              <a:defRPr/>
            </a:pPr>
            <a:endParaRPr lang="de-DE" dirty="0"/>
          </a:p>
          <a:p>
            <a:pPr marL="0" indent="0">
              <a:buNone/>
              <a:defRPr/>
            </a:pPr>
            <a:endParaRPr lang="de-DE" dirty="0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14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>
              <a:defRPr/>
            </a:pPr>
            <a:r>
              <a:rPr lang="de-DE"/>
              <a:t>3. Estimating within-pair effects: The FE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2"/>
              <p:cNvSpPr>
                <a:spLocks noGrp="1"/>
              </p:cNvSpPr>
              <p:nvPr>
                <p:ph idx="1"/>
              </p:nvPr>
            </p:nvSpPr>
            <p:spPr bwMode="auto"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  <a:defRPr/>
                </a:pPr>
                <a:r>
                  <a:rPr lang="de-DE"/>
                  <a:t>We start with a simple OLS with twin i clustered in pair j:</a:t>
                </a:r>
                <a:endParaRPr/>
              </a:p>
              <a:p>
                <a:pPr marL="0" indent="0">
                  <a:buNone/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de-DE" i="1"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de-DE" b="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b="0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de-DE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b="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b="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de-DE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b="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r>
                  <a:rPr lang="de-DE"/>
                  <a:t>We decompose the error term and get: </a:t>
                </a:r>
                <a:endParaRPr/>
              </a:p>
              <a:p>
                <a:pPr marL="0" indent="0">
                  <a:buNone/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de-DE" i="1"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de-DE" b="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b="0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de-DE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b="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b="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de-DE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b="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>
                  <a:buFontTx/>
                  <a:buChar char="-"/>
                  <a:defRPr/>
                </a:pP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b="0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de-DE" b="0" i="1">
                                <a:latin typeface="Cambria Math"/>
                              </a:rPr>
                              <m:t>𝑖</m:t>
                            </m:r>
                            <m:r>
                              <a:rPr lang="de-DE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/>
                  <a:t>: Math degree </a:t>
                </a:r>
                <a:endParaRPr/>
              </a:p>
              <a:p>
                <a:pPr>
                  <a:buFontTx/>
                  <a:buChar char="-"/>
                  <a:defRPr/>
                </a:pP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b="0" i="1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de-DE" b="0" i="1">
                                <a:latin typeface="Cambria Math"/>
                              </a:rPr>
                              <m:t>𝑖</m:t>
                            </m:r>
                            <m:r>
                              <a:rPr lang="de-DE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/>
                  <a:t>: Cognitive ability</a:t>
                </a:r>
              </a:p>
              <a:p>
                <a:pPr>
                  <a:buFontTx/>
                  <a:buChar char="-"/>
                  <a:defRPr/>
                </a:pP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b="0" i="1">
                                <a:latin typeface="Cambria Math"/>
                              </a:rPr>
                              <m:t>𝑍</m:t>
                            </m:r>
                          </m:e>
                          <m:sub>
                            <m:r>
                              <a:rPr lang="de-DE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/>
                  <a:t>: SES</a:t>
                </a:r>
                <a:endParaRPr/>
              </a:p>
              <a:p>
                <a:pPr>
                  <a:buFontTx/>
                  <a:buChar char="-"/>
                  <a:defRPr/>
                </a:pP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b="0" i="1">
                                <a:latin typeface="Cambria Math"/>
                              </a:rPr>
                              <m:t>𝑢</m:t>
                            </m:r>
                          </m:e>
                          <m:sub>
                            <m:r>
                              <a:rPr lang="de-DE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/>
                  <a:t>: error term on pair level</a:t>
                </a:r>
              </a:p>
              <a:p>
                <a:pPr>
                  <a:buFontTx/>
                  <a:buChar char="-"/>
                  <a:defRPr/>
                </a:pP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b="0" i="1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de-DE" b="0" i="1">
                                <a:latin typeface="Cambria Math"/>
                              </a:rPr>
                              <m:t>𝑖</m:t>
                            </m:r>
                            <m:r>
                              <a:rPr lang="de-DE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/>
                  <a:t>: error term on twin level</a:t>
                </a:r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</p:txBody>
          </p:sp>
        </mc:Choice>
        <mc:Fallback xmlns="">
          <p:sp>
            <p:nvSpPr>
              <p:cNvPr id="5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blipFill>
                <a:blip r:embed="rId2"/>
                <a:stretch>
                  <a:fillRect l="-1572" t="-3504" r="-1572" b="-390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15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>
              <a:defRPr/>
            </a:pPr>
            <a:r>
              <a:rPr lang="de-DE"/>
              <a:t>3. Estimating within-pair effects: The FE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2"/>
              <p:cNvSpPr>
                <a:spLocks noGrp="1"/>
              </p:cNvSpPr>
              <p:nvPr>
                <p:ph idx="1"/>
              </p:nvPr>
            </p:nvSpPr>
            <p:spPr bwMode="auto"/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  <a:defRPr/>
                </a:pPr>
                <a:r>
                  <a:rPr lang="de-DE"/>
                  <a:t>Now, we demean the variables (within-transformation or demeaning):</a:t>
                </a:r>
                <a:endParaRPr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0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de-DE" sz="2400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de-DE" sz="2400" b="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  <a:ea typeface="Cambria Math"/>
                                      <a:cs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de-DE" sz="2400" i="1">
                                      <a:latin typeface="Cambria Math"/>
                                    </a:rPr>
                                    <m:t>𝑌</m:t>
                                  </m:r>
                                </m:e>
                              </m:acc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de-DE" sz="2400" b="0" i="1">
                              <a:latin typeface="Cambria Math"/>
                            </a:rPr>
                            <m:t>)</m:t>
                          </m:r>
                          <m:r>
                            <a:rPr lang="de-DE" sz="2400" i="1"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de-DE" sz="2400" b="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sz="2400" b="0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de-DE" sz="2400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b="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sz="2400" b="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de-DE" sz="2400" b="0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de-DE" sz="24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  <a:ea typeface="Cambria Math"/>
                                      <a:cs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de-DE" sz="2400" b="0" i="1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</m:acc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de-DE" sz="2400" i="1">
                              <a:latin typeface="Cambria Math"/>
                            </a:rPr>
                            <m:t>)</m:t>
                          </m:r>
                          <m:r>
                            <a:rPr lang="de-DE" sz="2400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sz="2400" b="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de-DE" sz="2400" b="0" i="1">
                                  <a:latin typeface="Cambria Math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sz="24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  <a:ea typeface="Cambria Math"/>
                                      <a:cs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de-DE" sz="2400" b="0" i="1">
                                      <a:latin typeface="Cambria Math"/>
                                    </a:rPr>
                                    <m:t>𝑍</m:t>
                                  </m:r>
                                </m:e>
                              </m:acc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sz="2400" i="1">
                              <a:latin typeface="Cambria Math"/>
                            </a:rPr>
                            <m:t>)+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de-DE" sz="2400" b="0" i="1">
                                  <a:latin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sz="24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  <a:ea typeface="Cambria Math"/>
                                      <a:cs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de-DE" sz="2400" b="0" i="1">
                                      <a:latin typeface="Cambria Math"/>
                                    </a:rPr>
                                    <m:t>𝑢</m:t>
                                  </m:r>
                                </m:e>
                              </m:acc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sz="2400" i="1">
                              <a:latin typeface="Cambria Math"/>
                            </a:rPr>
                            <m:t>)</m:t>
                          </m:r>
                          <m:r>
                            <a:rPr lang="de-DE" sz="2400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de-DE" sz="2400" b="0" i="1">
                                  <a:latin typeface="Cambria Math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de-DE" sz="2400" b="0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de-DE" sz="2400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sz="24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  <a:ea typeface="Cambria Math"/>
                                      <a:cs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de-DE" sz="2400" b="0" i="1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</m:acc>
                            </m:e>
                            <m:sub>
                              <m:r>
                                <a:rPr lang="de-DE" sz="2400" b="0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de-DE" sz="2400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sz="2400" i="1">
                              <a:latin typeface="Cambria Math"/>
                            </a:rPr>
                            <m:t>)</m:t>
                          </m:r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de-DE" sz="2400"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r>
                  <a:rPr lang="de-DE"/>
                  <a:t>Since </a:t>
                </a: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sz="3000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sz="3000" b="0" i="1">
                                <a:latin typeface="Cambria Math"/>
                              </a:rPr>
                              <m:t>𝑍</m:t>
                            </m:r>
                          </m:e>
                          <m:sub>
                            <m:r>
                              <a:rPr lang="de-DE" sz="3000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  <m:r>
                          <a:rPr lang="de-DE" sz="3000" b="0" i="1"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de-DE" sz="3000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de-DE" sz="3000" i="1">
                                    <a:latin typeface="Cambria Math" panose="02040503050406030204" pitchFamily="18" charset="0"/>
                                    <a:ea typeface="Cambria Math"/>
                                    <a:cs typeface="Cambria Math"/>
                                  </a:rPr>
                                </m:ctrlPr>
                              </m:accPr>
                              <m:e>
                                <m:r>
                                  <a:rPr lang="de-DE" sz="3000" b="0" i="1">
                                    <a:latin typeface="Cambria Math"/>
                                  </a:rPr>
                                  <m:t>𝑍</m:t>
                                </m:r>
                              </m:e>
                            </m:acc>
                          </m:e>
                          <m:sub>
                            <m:r>
                              <a:rPr lang="de-DE" sz="3000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/>
                  <a:t>, so </a:t>
                </a: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sz="3000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sz="3000" i="1">
                                <a:latin typeface="Cambria Math"/>
                              </a:rPr>
                              <m:t>𝑍</m:t>
                            </m:r>
                          </m:e>
                          <m:sub>
                            <m:r>
                              <a:rPr lang="de-DE" sz="3000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  <m:r>
                          <a:rPr lang="de-DE" sz="3000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de-DE" sz="3000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de-DE" sz="3000" i="1">
                                    <a:latin typeface="Cambria Math" panose="02040503050406030204" pitchFamily="18" charset="0"/>
                                    <a:ea typeface="Cambria Math"/>
                                    <a:cs typeface="Cambria Math"/>
                                  </a:rPr>
                                </m:ctrlPr>
                              </m:accPr>
                              <m:e>
                                <m:r>
                                  <a:rPr lang="de-DE" sz="3000" i="1">
                                    <a:latin typeface="Cambria Math"/>
                                  </a:rPr>
                                  <m:t>𝑍</m:t>
                                </m:r>
                              </m:e>
                            </m:acc>
                          </m:e>
                          <m:sub>
                            <m:r>
                              <a:rPr lang="de-DE" sz="3000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  <m:r>
                          <a:rPr lang="de-DE" sz="3000" b="0" i="1">
                            <a:latin typeface="Cambria Math"/>
                          </a:rPr>
                          <m:t>=0 </m:t>
                        </m:r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/>
                  <a:t>and </a:t>
                </a: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sz="3000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sz="3000" b="0" i="1">
                                <a:latin typeface="Cambria Math"/>
                              </a:rPr>
                              <m:t>𝑢</m:t>
                            </m:r>
                          </m:e>
                          <m:sub>
                            <m:r>
                              <a:rPr lang="de-DE" sz="3000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  <m:r>
                          <a:rPr lang="de-DE" sz="3000" b="0" i="1"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de-DE" sz="3000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de-DE" sz="3000" i="1">
                                    <a:latin typeface="Cambria Math" panose="02040503050406030204" pitchFamily="18" charset="0"/>
                                    <a:ea typeface="Cambria Math"/>
                                    <a:cs typeface="Cambria Math"/>
                                  </a:rPr>
                                </m:ctrlPr>
                              </m:accPr>
                              <m:e>
                                <m:r>
                                  <a:rPr lang="de-DE" sz="3000" b="0" i="1">
                                    <a:latin typeface="Cambria Math"/>
                                  </a:rPr>
                                  <m:t>𝑢</m:t>
                                </m:r>
                              </m:e>
                            </m:acc>
                          </m:e>
                          <m:sub>
                            <m:r>
                              <a:rPr lang="de-DE" sz="3000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/>
                  <a:t>, so </a:t>
                </a: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sz="3000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sz="3000" b="0" i="1">
                                <a:latin typeface="Cambria Math"/>
                              </a:rPr>
                              <m:t>𝑢</m:t>
                            </m:r>
                          </m:e>
                          <m:sub>
                            <m:r>
                              <a:rPr lang="de-DE" sz="3000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  <m:r>
                          <a:rPr lang="de-DE" sz="3000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de-DE" sz="3000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de-DE" sz="3000" i="1">
                                    <a:latin typeface="Cambria Math" panose="02040503050406030204" pitchFamily="18" charset="0"/>
                                    <a:ea typeface="Cambria Math"/>
                                    <a:cs typeface="Cambria Math"/>
                                  </a:rPr>
                                </m:ctrlPr>
                              </m:accPr>
                              <m:e>
                                <m:r>
                                  <a:rPr lang="de-DE" sz="3000" b="0" i="1">
                                    <a:latin typeface="Cambria Math"/>
                                  </a:rPr>
                                  <m:t>𝑢</m:t>
                                </m:r>
                              </m:e>
                            </m:acc>
                          </m:e>
                          <m:sub>
                            <m:r>
                              <a:rPr lang="de-DE" sz="3000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  <m:r>
                          <a:rPr lang="de-DE" sz="3000" b="0" i="1">
                            <a:latin typeface="Cambria Math"/>
                          </a:rPr>
                          <m:t>=0</m:t>
                        </m:r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de-DE" sz="3000"/>
              </a:p>
              <a:p>
                <a:pPr marL="0" indent="0">
                  <a:buNone/>
                  <a:defRPr/>
                </a:pPr>
                <a:r>
                  <a:rPr lang="de-DE"/>
                  <a:t>we get:</a:t>
                </a:r>
                <a:endParaRPr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̈"/>
                                <m:ctrlPr>
                                  <a:rPr lang="de-DE" i="1">
                                    <a:latin typeface="Cambria Math" panose="02040503050406030204" pitchFamily="18" charset="0"/>
                                    <a:ea typeface="Cambria Math"/>
                                    <a:cs typeface="Cambria Math"/>
                                  </a:rPr>
                                </m:ctrlPr>
                              </m:accPr>
                              <m:e>
                                <m:r>
                                  <a:rPr lang="de-DE" b="0" i="1">
                                    <a:latin typeface="Cambria Math"/>
                                  </a:rPr>
                                  <m:t>𝑌</m:t>
                                </m:r>
                              </m:e>
                            </m:acc>
                          </m:e>
                          <m:sub>
                            <m:r>
                              <a:rPr lang="de-DE" i="1">
                                <a:latin typeface="Cambria Math"/>
                              </a:rPr>
                              <m:t>𝑖𝑗</m:t>
                            </m:r>
                          </m:sub>
                        </m:sSub>
                        <m:r>
                          <a:rPr lang="de-DE" sz="3200" i="1"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de-DE" sz="3200" b="0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sz="3200" b="0" i="1"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de-DE" sz="3200" b="0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de-DE" sz="3200" b="0" i="1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de-DE" sz="3200" b="0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sz="3200" b="0" i="1"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de-DE" sz="3200" b="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̈"/>
                                <m:ctrlPr>
                                  <a:rPr lang="de-DE" i="1">
                                    <a:latin typeface="Cambria Math" panose="02040503050406030204" pitchFamily="18" charset="0"/>
                                    <a:ea typeface="Cambria Math"/>
                                    <a:cs typeface="Cambria Math"/>
                                  </a:rPr>
                                </m:ctrlPr>
                              </m:accPr>
                              <m:e>
                                <m:r>
                                  <a:rPr lang="de-DE" i="1">
                                    <a:latin typeface="Cambria Math"/>
                                  </a:rPr>
                                  <m:t>𝑋</m:t>
                                </m:r>
                              </m:e>
                            </m:acc>
                          </m:e>
                          <m:sub>
                            <m:r>
                              <a:rPr lang="de-DE" i="1">
                                <a:latin typeface="Cambria Math"/>
                              </a:rPr>
                              <m:t>𝑖𝑗</m:t>
                            </m:r>
                          </m:sub>
                        </m:sSub>
                        <m:r>
                          <a:rPr lang="de-DE" sz="3200" b="0" i="1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̈"/>
                                <m:ctrlPr>
                                  <a:rPr lang="de-DE" i="1">
                                    <a:latin typeface="Cambria Math" panose="02040503050406030204" pitchFamily="18" charset="0"/>
                                    <a:ea typeface="Cambria Math"/>
                                    <a:cs typeface="Cambria Math"/>
                                  </a:rPr>
                                </m:ctrlPr>
                              </m:accPr>
                              <m:e>
                                <m:r>
                                  <a:rPr lang="de-DE" i="1">
                                    <a:latin typeface="Cambria Math"/>
                                  </a:rPr>
                                  <m:t>𝑒</m:t>
                                </m:r>
                              </m:e>
                            </m:acc>
                          </m:e>
                          <m:sub>
                            <m:r>
                              <a:rPr lang="de-DE" i="1">
                                <a:latin typeface="Cambria Math"/>
                              </a:rPr>
                              <m:t>𝑖𝑗</m:t>
                            </m:r>
                          </m:sub>
                        </m:sSub>
                        <m:r>
                          <a:rPr lang="de-DE" b="0" i="0">
                            <a:latin typeface="Cambria Math"/>
                          </a:rPr>
                          <m:t> </m:t>
                        </m:r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/>
                  <a:t>with </a:t>
                </a:r>
                <mc:AlternateContent>
                  <mc:Choice Requires="a14">
                    <a14:m>
                      <m:oMath xmlns:m="http://schemas.openxmlformats.org/officeDocument/2006/math">
                        <m:acc>
                          <m:accPr>
                            <m:chr m:val="̈"/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accPr>
                          <m:e>
                            <m:r>
                              <a:rPr lang="de-DE" b="0" i="1">
                                <a:latin typeface="Cambria Math"/>
                              </a:rPr>
                              <m:t>𝑣𝑎𝑟</m:t>
                            </m:r>
                          </m:e>
                        </m:acc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 sz="3200"/>
                  <a:t> denoting the demeaned variable</a:t>
                </a:r>
                <a:endParaRPr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sz="3200" b="0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sz="3200" b="0" i="1"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de-DE" sz="3200" b="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/>
                  <a:t> is an estimate of the within-pair effect of X on Y</a:t>
                </a:r>
                <a:endParaRPr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r>
                  <a:rPr lang="de-DE"/>
                  <a:t>Drawback: We cannot estimate effects of variables without within-pair variance</a:t>
                </a:r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</p:txBody>
          </p:sp>
        </mc:Choice>
        <mc:Fallback xmlns="">
          <p:sp>
            <p:nvSpPr>
              <p:cNvPr id="5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blipFill>
                <a:blip r:embed="rId2"/>
                <a:stretch>
                  <a:fillRect l="-1094" t="-2561" b="-943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16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>
              <a:defRPr/>
            </a:pPr>
            <a:r>
              <a:rPr lang="de-DE"/>
              <a:t>3. Estimating within-pair effects: The FE model</a:t>
            </a:r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de-DE">
                <a:latin typeface="Lucida Console"/>
              </a:rPr>
              <a:t>In R:</a:t>
            </a:r>
            <a:endParaRPr/>
          </a:p>
          <a:p>
            <a:pPr marL="0" indent="0">
              <a:buNone/>
              <a:defRPr/>
            </a:pPr>
            <a:endParaRPr lang="de-DE"/>
          </a:p>
          <a:p>
            <a:pPr marL="0" indent="0">
              <a:buNone/>
              <a:defRPr/>
            </a:pPr>
            <a:r>
              <a:rPr lang="de-DE" sz="2000">
                <a:latin typeface="Lucida Console"/>
              </a:rPr>
              <a:t>install.packages(„plm“) # install package</a:t>
            </a:r>
          </a:p>
          <a:p>
            <a:pPr marL="0" indent="0">
              <a:buNone/>
              <a:defRPr/>
            </a:pPr>
            <a:endParaRPr lang="de-DE" sz="2000">
              <a:latin typeface="Lucida Console"/>
            </a:endParaRPr>
          </a:p>
          <a:p>
            <a:pPr marL="0" indent="0">
              <a:buNone/>
              <a:defRPr/>
            </a:pPr>
            <a:r>
              <a:rPr lang="de-DE" sz="2000">
                <a:latin typeface="Lucida Console"/>
              </a:rPr>
              <a:t>library(plm) # load package</a:t>
            </a:r>
          </a:p>
          <a:p>
            <a:pPr marL="0" indent="0">
              <a:buNone/>
              <a:defRPr/>
            </a:pPr>
            <a:endParaRPr lang="de-DE" sz="2000">
              <a:latin typeface="Lucida Console"/>
            </a:endParaRPr>
          </a:p>
          <a:p>
            <a:pPr marL="0" indent="0">
              <a:buNone/>
              <a:defRPr/>
            </a:pPr>
            <a:r>
              <a:rPr lang="de-DE" sz="2000">
                <a:latin typeface="Lucida Console"/>
              </a:rPr>
              <a:t>model_fe &lt;- plm(formula = math ~ IQ, # the model equation</a:t>
            </a:r>
          </a:p>
          <a:p>
            <a:pPr marL="0" indent="0">
              <a:buNone/>
              <a:defRPr/>
            </a:pPr>
            <a:r>
              <a:rPr lang="de-DE" sz="2000">
                <a:latin typeface="Lucida Console"/>
              </a:rPr>
              <a:t>		    data = df_final, # the data set</a:t>
            </a:r>
          </a:p>
          <a:p>
            <a:pPr marL="0" indent="0">
              <a:buNone/>
              <a:defRPr/>
            </a:pPr>
            <a:r>
              <a:rPr lang="de-DE" sz="2000">
                <a:latin typeface="Lucida Console"/>
              </a:rPr>
              <a:t>                index = c("fid","ptyp"), # ID vars</a:t>
            </a:r>
          </a:p>
          <a:p>
            <a:pPr marL="0" indent="0">
              <a:buNone/>
              <a:defRPr/>
            </a:pPr>
            <a:r>
              <a:rPr lang="de-DE" sz="2000">
                <a:latin typeface="Lucida Console"/>
              </a:rPr>
              <a:t>                model = "within")  # within-estimator</a:t>
            </a:r>
          </a:p>
          <a:p>
            <a:pPr marL="0" indent="0">
              <a:buNone/>
              <a:defRPr/>
            </a:pPr>
            <a:r>
              <a:rPr lang="de-DE" sz="2000">
                <a:latin typeface="Lucida Console"/>
              </a:rPr>
              <a:t>summary(model_fe) # show model results</a:t>
            </a:r>
          </a:p>
          <a:p>
            <a:pPr marL="0" indent="0">
              <a:buNone/>
              <a:defRPr/>
            </a:pPr>
            <a:endParaRPr lang="de-DE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17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699426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>
              <a:defRPr/>
            </a:pPr>
            <a:r>
              <a:rPr lang="de-DE"/>
              <a:t>3. Estimating within-pair effects: The ME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2"/>
              <p:cNvSpPr>
                <a:spLocks noGrp="1"/>
              </p:cNvSpPr>
              <p:nvPr>
                <p:ph idx="1"/>
              </p:nvPr>
            </p:nvSpPr>
            <p:spPr bwMode="auto"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  <a:defRPr/>
                </a:pPr>
                <a:r>
                  <a:rPr lang="de-DE"/>
                  <a:t>An alternative is to account for the clustering in the data via a mixed effects model.</a:t>
                </a:r>
                <a:endParaRPr/>
              </a:p>
              <a:p>
                <a:pPr marL="0" indent="0">
                  <a:buNone/>
                  <a:defRPr/>
                </a:pPr>
                <a:r>
                  <a:rPr lang="de-DE"/>
                  <a:t>We start again with the model of the decomposed error term:</a:t>
                </a:r>
                <a:endParaRPr/>
              </a:p>
              <a:p>
                <a:pPr marL="0" indent="0">
                  <a:buNone/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de-DE" i="1"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de-DE" b="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b="0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de-DE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de-DE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b="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de-DE"/>
              </a:p>
              <a:p>
                <a:pPr>
                  <a:buFontTx/>
                  <a:buChar char="-"/>
                  <a:defRPr/>
                </a:pP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b="0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de-DE" b="0" i="1">
                                <a:latin typeface="Cambria Math"/>
                              </a:rPr>
                              <m:t>𝑖</m:t>
                            </m:r>
                            <m:r>
                              <a:rPr lang="de-DE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/>
                  <a:t>: Math degree </a:t>
                </a:r>
                <a:endParaRPr/>
              </a:p>
              <a:p>
                <a:pPr>
                  <a:buFontTx/>
                  <a:buChar char="-"/>
                  <a:defRPr/>
                </a:pP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b="0" i="1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de-DE" b="0" i="1">
                                <a:latin typeface="Cambria Math"/>
                              </a:rPr>
                              <m:t>𝑖</m:t>
                            </m:r>
                            <m:r>
                              <a:rPr lang="de-DE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/>
                  <a:t>: Cognitive ability</a:t>
                </a:r>
              </a:p>
              <a:p>
                <a:pPr>
                  <a:buFontTx/>
                  <a:buChar char="-"/>
                  <a:defRPr/>
                </a:pP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b="0" i="1">
                                <a:latin typeface="Cambria Math"/>
                              </a:rPr>
                              <m:t>𝑍</m:t>
                            </m:r>
                          </m:e>
                          <m:sub>
                            <m:r>
                              <a:rPr lang="de-DE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/>
                  <a:t>: SES</a:t>
                </a:r>
                <a:endParaRPr/>
              </a:p>
              <a:p>
                <a:pPr>
                  <a:buFontTx/>
                  <a:buChar char="-"/>
                  <a:defRPr/>
                </a:pP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b="0" i="1">
                                <a:latin typeface="Cambria Math"/>
                              </a:rPr>
                              <m:t>𝑢</m:t>
                            </m:r>
                          </m:e>
                          <m:sub>
                            <m:r>
                              <a:rPr lang="de-DE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/>
                  <a:t>: error term on pair level</a:t>
                </a:r>
              </a:p>
              <a:p>
                <a:pPr>
                  <a:buFontTx/>
                  <a:buChar char="-"/>
                  <a:defRPr/>
                </a:pP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b="0" i="1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de-DE" b="0" i="1">
                                <a:latin typeface="Cambria Math"/>
                              </a:rPr>
                              <m:t>𝑖</m:t>
                            </m:r>
                            <m:r>
                              <a:rPr lang="de-DE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/>
                  <a:t>: error term on twin level</a:t>
                </a:r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</p:txBody>
          </p:sp>
        </mc:Choice>
        <mc:Fallback xmlns="">
          <p:sp>
            <p:nvSpPr>
              <p:cNvPr id="5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blipFill>
                <a:blip r:embed="rId2"/>
                <a:stretch>
                  <a:fillRect l="-1572" t="-2695" r="-2529" b="-2156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18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>
              <a:defRPr/>
            </a:pPr>
            <a:r>
              <a:rPr lang="de-DE"/>
              <a:t>3. Estimating within-pair effects: The ME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2"/>
              <p:cNvSpPr>
                <a:spLocks noGrp="1"/>
              </p:cNvSpPr>
              <p:nvPr>
                <p:ph idx="1"/>
              </p:nvPr>
            </p:nvSpPr>
            <p:spPr bwMode="auto"/>
            <p:txBody>
              <a:bodyPr>
                <a:normAutofit/>
              </a:bodyPr>
              <a:lstStyle/>
              <a:p>
                <a:pPr marL="0" indent="0">
                  <a:buNone/>
                  <a:defRPr/>
                </a:pPr>
                <a:r>
                  <a:rPr lang="de-DE"/>
                  <a:t>Now, we demean the predictor of interest controlling for the twin pair mean:</a:t>
                </a:r>
                <a:endParaRPr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de-DE" i="1"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de-DE" b="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b="0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de-DE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b="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b="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de-DE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de-DE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de-DE" i="1">
                                      <a:latin typeface="Cambria Math" panose="02040503050406030204" pitchFamily="18" charset="0"/>
                                      <a:ea typeface="Cambria Math"/>
                                      <a:cs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de-DE" i="1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</m:acc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de-DE" i="1">
                              <a:latin typeface="Cambria Math"/>
                            </a:rPr>
                            <m:t>)+</m:t>
                          </m:r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b="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b="0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de-DE" i="1">
                                      <a:latin typeface="Cambria Math" panose="02040503050406030204" pitchFamily="18" charset="0"/>
                                      <a:ea typeface="Cambria Math"/>
                                      <a:cs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de-DE" i="1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</m:acc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de-DE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>
                  <a:buFontTx/>
                  <a:buChar char="-"/>
                  <a:defRPr/>
                </a:pP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i="1"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de-DE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/>
                  <a:t>: Within-pair effect of </a:t>
                </a: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i="1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de-DE" i="1">
                                <a:latin typeface="Cambria Math"/>
                              </a:rPr>
                              <m:t>𝑖𝑗</m:t>
                            </m:r>
                          </m:sub>
                        </m:sSub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de-DE"/>
              </a:p>
              <a:p>
                <a:pPr>
                  <a:buFontTx/>
                  <a:buChar char="-"/>
                  <a:defRPr/>
                </a:pP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i="1"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de-DE" b="0" i="1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/>
                  <a:t>: Between-pair effect of </a:t>
                </a: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i="1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de-DE" i="1">
                                <a:latin typeface="Cambria Math"/>
                              </a:rPr>
                              <m:t>𝑖𝑗</m:t>
                            </m:r>
                          </m:sub>
                        </m:sSub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</p:txBody>
          </p:sp>
        </mc:Choice>
        <mc:Fallback xmlns="">
          <p:sp>
            <p:nvSpPr>
              <p:cNvPr id="5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blipFill>
                <a:blip r:embed="rId2"/>
                <a:stretch>
                  <a:fillRect l="-1709" t="-175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19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Content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rmAutofit fontScale="90000" lnSpcReduction="2000"/>
          </a:bodyPr>
          <a:lstStyle/>
          <a:p>
            <a:pPr marL="438079" indent="-438079">
              <a:lnSpc>
                <a:spcPct val="162000"/>
              </a:lnSpc>
              <a:buFont typeface="Arial"/>
              <a:buAutoNum type="arabicPeriod"/>
              <a:defRPr/>
            </a:pPr>
            <a:r>
              <a:rPr lang="de-DE" dirty="0" err="1"/>
              <a:t>Omitted</a:t>
            </a:r>
            <a:r>
              <a:rPr lang="de-DE" dirty="0"/>
              <a:t> variable </a:t>
            </a:r>
            <a:r>
              <a:rPr lang="de-DE" dirty="0" err="1"/>
              <a:t>bias</a:t>
            </a:r>
            <a:r>
              <a:rPr lang="de-DE" dirty="0"/>
              <a:t> </a:t>
            </a:r>
            <a:endParaRPr dirty="0"/>
          </a:p>
          <a:p>
            <a:pPr marL="438079" indent="-438079">
              <a:lnSpc>
                <a:spcPct val="162000"/>
              </a:lnSpc>
              <a:buFont typeface="Arial"/>
              <a:buAutoNum type="arabicPeriod"/>
              <a:defRPr/>
            </a:pPr>
            <a:r>
              <a:rPr lang="de-DE" dirty="0" err="1"/>
              <a:t>Monozygotic</a:t>
            </a:r>
            <a:r>
              <a:rPr lang="de-DE" dirty="0"/>
              <a:t> and </a:t>
            </a:r>
            <a:r>
              <a:rPr lang="de-DE" dirty="0" err="1"/>
              <a:t>dizygotic</a:t>
            </a:r>
            <a:r>
              <a:rPr lang="de-DE" dirty="0"/>
              <a:t> </a:t>
            </a:r>
            <a:r>
              <a:rPr lang="de-DE" dirty="0" err="1"/>
              <a:t>twin</a:t>
            </a:r>
            <a:r>
              <a:rPr lang="de-DE" dirty="0"/>
              <a:t> </a:t>
            </a:r>
            <a:r>
              <a:rPr lang="de-DE" dirty="0" err="1"/>
              <a:t>pairs</a:t>
            </a:r>
            <a:r>
              <a:rPr lang="de-DE" dirty="0"/>
              <a:t> </a:t>
            </a:r>
            <a:endParaRPr dirty="0"/>
          </a:p>
          <a:p>
            <a:pPr marL="438079" indent="-438079">
              <a:lnSpc>
                <a:spcPct val="162000"/>
              </a:lnSpc>
              <a:buFont typeface="Arial"/>
              <a:buAutoNum type="arabicPeriod"/>
              <a:defRPr/>
            </a:pPr>
            <a:r>
              <a:rPr lang="de-DE" dirty="0" err="1"/>
              <a:t>Estimating</a:t>
            </a:r>
            <a:r>
              <a:rPr lang="de-DE" dirty="0"/>
              <a:t> </a:t>
            </a:r>
            <a:r>
              <a:rPr lang="de-DE" dirty="0" err="1"/>
              <a:t>within</a:t>
            </a:r>
            <a:r>
              <a:rPr lang="de-DE" dirty="0"/>
              <a:t>-pair </a:t>
            </a:r>
            <a:r>
              <a:rPr lang="de-DE" dirty="0" err="1"/>
              <a:t>effects</a:t>
            </a:r>
            <a:r>
              <a:rPr lang="de-DE" dirty="0"/>
              <a:t> </a:t>
            </a:r>
            <a:endParaRPr dirty="0"/>
          </a:p>
          <a:p>
            <a:pPr marL="438079" indent="-438079">
              <a:lnSpc>
                <a:spcPct val="162000"/>
              </a:lnSpc>
              <a:buFont typeface="Arial"/>
              <a:buAutoNum type="arabicPeriod"/>
              <a:defRPr/>
            </a:pPr>
            <a:r>
              <a:rPr lang="de-DE" dirty="0" err="1"/>
              <a:t>Differentiating</a:t>
            </a:r>
            <a:r>
              <a:rPr lang="de-DE" dirty="0"/>
              <a:t> </a:t>
            </a:r>
            <a:r>
              <a:rPr lang="de-DE" dirty="0" err="1"/>
              <a:t>genetic</a:t>
            </a:r>
            <a:r>
              <a:rPr lang="de-DE" dirty="0"/>
              <a:t> and environmental </a:t>
            </a:r>
            <a:r>
              <a:rPr lang="de-DE" dirty="0" err="1"/>
              <a:t>confounds</a:t>
            </a:r>
            <a:r>
              <a:rPr lang="de-DE" dirty="0"/>
              <a:t> </a:t>
            </a:r>
            <a:endParaRPr dirty="0"/>
          </a:p>
          <a:p>
            <a:pPr marL="438079" indent="-438079">
              <a:lnSpc>
                <a:spcPct val="162000"/>
              </a:lnSpc>
              <a:buFont typeface="Arial"/>
              <a:buAutoNum type="arabicPeriod"/>
              <a:defRPr/>
            </a:pPr>
            <a:r>
              <a:rPr lang="de-DE" dirty="0" err="1"/>
              <a:t>Conclusions</a:t>
            </a:r>
            <a:endParaRPr dirty="0"/>
          </a:p>
          <a:p>
            <a:pPr marL="438079" indent="-438079">
              <a:lnSpc>
                <a:spcPct val="162000"/>
              </a:lnSpc>
              <a:buFont typeface="Arial"/>
              <a:buAutoNum type="arabicPeriod"/>
              <a:defRPr/>
            </a:pPr>
            <a:r>
              <a:rPr dirty="0"/>
              <a:t>Further reading</a:t>
            </a:r>
            <a:r>
              <a:rPr lang="de-DE" dirty="0"/>
              <a:t>s</a:t>
            </a:r>
            <a:endParaRPr dirty="0"/>
          </a:p>
          <a:p>
            <a:pPr marL="438079" indent="-438079">
              <a:lnSpc>
                <a:spcPct val="162000"/>
              </a:lnSpc>
              <a:buFont typeface="Arial"/>
              <a:buAutoNum type="arabicPeriod"/>
              <a:defRPr/>
            </a:pPr>
            <a:endParaRPr dirty="0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8636807-FCB6-440E-1FA2-58B80B7AD58B}" type="slidenum">
              <a:rPr lang="de-DE"/>
              <a:t>2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2"/>
            <a:ext cx="3136899" cy="365124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>
              <a:defRPr/>
            </a:pPr>
            <a:r>
              <a:rPr lang="de-DE"/>
              <a:t>3. Estimating within-pair effects: The ME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2"/>
              <p:cNvSpPr>
                <a:spLocks noGrp="1"/>
              </p:cNvSpPr>
              <p:nvPr>
                <p:ph idx="1"/>
              </p:nvPr>
            </p:nvSpPr>
            <p:spPr bwMode="auto"/>
            <p:txBody>
              <a:bodyPr>
                <a:normAutofit lnSpcReduction="10000"/>
              </a:bodyPr>
              <a:lstStyle/>
              <a:p>
                <a:pPr marL="0" indent="0">
                  <a:buNone/>
                  <a:defRPr/>
                </a:pPr>
                <a:r>
                  <a:rPr lang="de-DE"/>
                  <a:t>The intra-class correlation coefficient (ICC) tells us how much of the (residual) variance of </a:t>
                </a: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de-DE" i="1">
                                <a:latin typeface="Cambria Math"/>
                              </a:rPr>
                              <m:t>𝑖𝑗</m:t>
                            </m:r>
                          </m:sub>
                        </m:sSub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/>
                  <a:t> is on the family level:</a:t>
                </a:r>
                <a:endParaRPr/>
              </a:p>
              <a:p>
                <a:pPr marL="0" indent="0">
                  <a:buNone/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i="1">
                                  <a:latin typeface="Cambria Math"/>
                                </a:rPr>
                                <m:t>𝐼𝐶𝐶</m:t>
                              </m:r>
                            </m:e>
                            <m:sub>
                              <m:r>
                                <a:rPr lang="de-DE" b="0" i="1"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</m:sub>
                          </m:sSub>
                          <m:r>
                            <a:rPr lang="de-DE" sz="3200" b="0" i="1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de-DE" sz="3200" b="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fPr>
                            <m:num>
                              <m:r>
                                <a:rPr lang="de-DE" i="1">
                                  <a:latin typeface="Cambria Math"/>
                                </a:rPr>
                                <m:t>𝑣𝑎𝑟</m:t>
                              </m:r>
                              <m:r>
                                <a:rPr lang="de-DE" i="1">
                                  <a:latin typeface="Cambria Math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de-DE" i="1">
                                      <a:latin typeface="Cambria Math" panose="02040503050406030204" pitchFamily="18" charset="0"/>
                                      <a:ea typeface="Cambria Math"/>
                                      <a:cs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de-DE" b="0" i="1">
                                      <a:latin typeface="Cambria Math"/>
                                      <a:ea typeface="Cambria Math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de-DE" b="0" i="1">
                                      <a:latin typeface="Cambria Math"/>
                                      <a:ea typeface="Cambria Math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de-DE" i="1"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de-DE" i="1">
                                  <a:latin typeface="Cambria Math"/>
                                </a:rPr>
                                <m:t>𝑣𝑎𝑟</m:t>
                              </m:r>
                              <m:d>
                                <m:dPr>
                                  <m:ctrlPr>
                                    <a:rPr lang="de-DE" i="1">
                                      <a:latin typeface="Cambria Math" panose="02040503050406030204" pitchFamily="18" charset="0"/>
                                      <a:ea typeface="Cambria Math"/>
                                      <a:cs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de-DE" i="1">
                                          <a:latin typeface="Cambria Math" panose="02040503050406030204" pitchFamily="18" charset="0"/>
                                          <a:ea typeface="Cambria Math"/>
                                          <a:cs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de-DE" i="1">
                                          <a:latin typeface="Cambria Math"/>
                                          <a:ea typeface="Cambria Math"/>
                                        </a:rPr>
                                        <m:t>𝑢</m:t>
                                      </m:r>
                                    </m:e>
                                    <m:sub>
                                      <m:r>
                                        <a:rPr lang="de-DE" i="1">
                                          <a:latin typeface="Cambria Math"/>
                                          <a:ea typeface="Cambria Math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de-DE" b="0" i="1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de-DE" i="1">
                                      <a:latin typeface="Cambria Math" panose="02040503050406030204" pitchFamily="18" charset="0"/>
                                      <a:ea typeface="Cambria Math"/>
                                      <a:cs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de-DE" b="0" i="1">
                                      <a:latin typeface="Cambria Math"/>
                                      <a:ea typeface="Cambria Math"/>
                                    </a:rPr>
                                    <m:t>𝑣𝑎𝑟</m:t>
                                  </m:r>
                                  <m:r>
                                    <a:rPr lang="de-DE" b="0" i="1">
                                      <a:latin typeface="Cambria Math"/>
                                      <a:ea typeface="Cambria Math"/>
                                    </a:rPr>
                                    <m:t>(</m:t>
                                  </m:r>
                                  <m:r>
                                    <a:rPr lang="de-DE" b="0" i="1">
                                      <a:latin typeface="Cambria Math"/>
                                      <a:ea typeface="Cambria Math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de-DE" i="1">
                                      <a:latin typeface="Cambria Math"/>
                                      <a:ea typeface="Cambria Math"/>
                                    </a:rPr>
                                    <m:t>𝑖𝑗</m:t>
                                  </m:r>
                                </m:sub>
                              </m:sSub>
                              <m:r>
                                <a:rPr lang="de-DE" b="0" i="1"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den>
                          </m:f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r>
                  <a:rPr lang="de-DE"/>
                  <a:t>E.g.: </a:t>
                </a:r>
                <mc:AlternateContent>
                  <mc:Choice Requires="a14">
                    <a14:m>
                      <m:oMath xmlns:m="http://schemas.openxmlformats.org/officeDocument/2006/math">
                        <m:r>
                          <a:rPr lang="de-DE" sz="3200" b="0" i="1">
                            <a:latin typeface="Cambria Math"/>
                          </a:rPr>
                          <m:t>𝐼𝐶𝐶</m:t>
                        </m:r>
                        <m:r>
                          <a:rPr lang="de-DE" sz="3200" b="0" i="1">
                            <a:latin typeface="Cambria Math"/>
                          </a:rPr>
                          <m:t>=0.3</m:t>
                        </m:r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/>
                  <a:t>  30% of the (residual) variance on the family level</a:t>
                </a:r>
              </a:p>
              <a:p>
                <a:pPr marL="0" indent="0">
                  <a:buNone/>
                  <a:defRPr/>
                </a:pPr>
                <a:endParaRPr lang="de-DE"/>
              </a:p>
            </p:txBody>
          </p:sp>
        </mc:Choice>
        <mc:Fallback xmlns="">
          <p:sp>
            <p:nvSpPr>
              <p:cNvPr id="5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blipFill>
                <a:blip r:embed="rId2"/>
                <a:stretch>
                  <a:fillRect l="-1709" t="-283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20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>
              <a:defRPr/>
            </a:pPr>
            <a:r>
              <a:rPr lang="de-DE"/>
              <a:t>3. Estimating within-pair effects: The ME model</a:t>
            </a:r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de-DE">
                <a:latin typeface="Lucida Console"/>
              </a:rPr>
              <a:t>In R:</a:t>
            </a:r>
            <a:endParaRPr/>
          </a:p>
          <a:p>
            <a:pPr marL="0" indent="0">
              <a:buNone/>
              <a:defRPr/>
            </a:pPr>
            <a:endParaRPr lang="de-DE"/>
          </a:p>
          <a:p>
            <a:pPr marL="0" indent="0">
              <a:buNone/>
              <a:defRPr/>
            </a:pPr>
            <a:r>
              <a:rPr lang="de-DE" sz="2000">
                <a:latin typeface="Lucida Console"/>
              </a:rPr>
              <a:t>install.packages(„lme4“) # install package for ME model</a:t>
            </a:r>
          </a:p>
          <a:p>
            <a:pPr marL="0" indent="0">
              <a:buNone/>
              <a:defRPr/>
            </a:pPr>
            <a:r>
              <a:rPr lang="de-DE" sz="2000">
                <a:latin typeface="Lucida Console"/>
              </a:rPr>
              <a:t>Install.packages(„performance“) # install package for ICC</a:t>
            </a:r>
            <a:endParaRPr/>
          </a:p>
          <a:p>
            <a:pPr marL="0" indent="0">
              <a:buNone/>
              <a:defRPr/>
            </a:pPr>
            <a:r>
              <a:rPr lang="de-DE" sz="2000">
                <a:latin typeface="Lucida Console"/>
              </a:rPr>
              <a:t>library(lme4) # load package</a:t>
            </a:r>
          </a:p>
          <a:p>
            <a:pPr marL="0" indent="0">
              <a:buNone/>
              <a:defRPr/>
            </a:pPr>
            <a:r>
              <a:rPr lang="de-DE" sz="2000">
                <a:latin typeface="Lucida Console"/>
              </a:rPr>
              <a:t>library(performance) # load package</a:t>
            </a:r>
          </a:p>
          <a:p>
            <a:pPr marL="0" indent="0">
              <a:buNone/>
              <a:defRPr/>
            </a:pPr>
            <a:endParaRPr lang="de-DE" sz="2000">
              <a:latin typeface="Lucida Console"/>
            </a:endParaRPr>
          </a:p>
          <a:p>
            <a:pPr marL="0" indent="0">
              <a:buNone/>
              <a:defRPr/>
            </a:pPr>
            <a:r>
              <a:rPr lang="de-DE" sz="2000">
                <a:latin typeface="Lucida Console"/>
              </a:rPr>
              <a:t>model_me &lt;- lmer(formula = math ~ 1 + IQ_dev + IQ_m + 				   (1|fid), # model equation</a:t>
            </a:r>
          </a:p>
          <a:p>
            <a:pPr marL="0" indent="0">
              <a:buNone/>
              <a:defRPr/>
            </a:pPr>
            <a:r>
              <a:rPr lang="de-DE" sz="2000">
                <a:latin typeface="Lucida Console"/>
              </a:rPr>
              <a:t>                 data = df_final)   # data set</a:t>
            </a:r>
          </a:p>
          <a:p>
            <a:pPr marL="0" indent="0">
              <a:buNone/>
              <a:defRPr/>
            </a:pPr>
            <a:endParaRPr lang="de-DE" sz="2000">
              <a:latin typeface="Lucida Console"/>
            </a:endParaRPr>
          </a:p>
          <a:p>
            <a:pPr marL="0" indent="0">
              <a:buNone/>
              <a:defRPr/>
            </a:pPr>
            <a:r>
              <a:rPr lang="de-DE" sz="2000">
                <a:latin typeface="Lucida Console"/>
              </a:rPr>
              <a:t>summary(model_me) # show model results</a:t>
            </a:r>
          </a:p>
          <a:p>
            <a:pPr marL="0" indent="0">
              <a:buNone/>
              <a:defRPr/>
            </a:pPr>
            <a:r>
              <a:rPr lang="de-DE" sz="2000">
                <a:latin typeface="Lucida Console"/>
              </a:rPr>
              <a:t>icc(model_me) # compute residual ICC</a:t>
            </a:r>
            <a:endParaRPr/>
          </a:p>
          <a:p>
            <a:pPr marL="0" indent="0">
              <a:buNone/>
              <a:defRPr/>
            </a:pPr>
            <a:endParaRPr lang="de-DE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21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033076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>
              <a:defRPr/>
            </a:pPr>
            <a:r>
              <a:rPr lang="de-DE"/>
              <a:t>4. Differentiating genetic and environmental confounds</a:t>
            </a:r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already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: MZ </a:t>
            </a:r>
            <a:r>
              <a:rPr lang="de-DE" dirty="0" err="1"/>
              <a:t>twins</a:t>
            </a:r>
            <a:r>
              <a:rPr lang="de-DE" dirty="0"/>
              <a:t> </a:t>
            </a:r>
            <a:r>
              <a:rPr lang="de-DE" dirty="0" err="1"/>
              <a:t>share</a:t>
            </a:r>
            <a:r>
              <a:rPr lang="de-DE" dirty="0"/>
              <a:t> 100%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genes. DZ </a:t>
            </a:r>
            <a:r>
              <a:rPr lang="de-DE" dirty="0" err="1"/>
              <a:t>twins</a:t>
            </a:r>
            <a:r>
              <a:rPr lang="de-DE" dirty="0"/>
              <a:t> </a:t>
            </a:r>
            <a:r>
              <a:rPr lang="de-DE" dirty="0" err="1"/>
              <a:t>share</a:t>
            </a:r>
            <a:r>
              <a:rPr lang="de-DE" dirty="0"/>
              <a:t> on </a:t>
            </a:r>
            <a:r>
              <a:rPr lang="de-DE" dirty="0" err="1"/>
              <a:t>average</a:t>
            </a:r>
            <a:r>
              <a:rPr lang="de-DE" dirty="0"/>
              <a:t> 50%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genes.</a:t>
            </a:r>
            <a:endParaRPr dirty="0"/>
          </a:p>
          <a:p>
            <a:pPr marL="0" indent="0">
              <a:buNone/>
              <a:defRPr/>
            </a:pPr>
            <a:endParaRPr lang="de-DE" dirty="0"/>
          </a:p>
          <a:p>
            <a:pPr marL="0" indent="0">
              <a:buNone/>
              <a:defRPr/>
            </a:pPr>
            <a:r>
              <a:rPr lang="de-DE" dirty="0" err="1"/>
              <a:t>For</a:t>
            </a:r>
            <a:r>
              <a:rPr lang="de-DE" dirty="0"/>
              <a:t> MZ </a:t>
            </a:r>
            <a:r>
              <a:rPr lang="de-DE" dirty="0" err="1"/>
              <a:t>twins</a:t>
            </a:r>
            <a:r>
              <a:rPr lang="de-DE" dirty="0"/>
              <a:t>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only</a:t>
            </a:r>
            <a:r>
              <a:rPr lang="de-DE" dirty="0"/>
              <a:t> (non-</a:t>
            </a:r>
            <a:r>
              <a:rPr lang="de-DE" dirty="0" err="1"/>
              <a:t>shared</a:t>
            </a:r>
            <a:r>
              <a:rPr lang="de-DE" dirty="0"/>
              <a:t>) environmental </a:t>
            </a:r>
            <a:r>
              <a:rPr lang="de-DE" dirty="0" err="1"/>
              <a:t>confounds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within</a:t>
            </a:r>
            <a:r>
              <a:rPr lang="de-DE" dirty="0"/>
              <a:t>-pair </a:t>
            </a:r>
            <a:r>
              <a:rPr lang="de-DE" dirty="0" err="1"/>
              <a:t>effect</a:t>
            </a:r>
            <a:endParaRPr lang="de-DE" dirty="0"/>
          </a:p>
          <a:p>
            <a:pPr marL="0" indent="0">
              <a:buNone/>
              <a:defRPr/>
            </a:pPr>
            <a:r>
              <a:rPr lang="de-DE" dirty="0" err="1"/>
              <a:t>For</a:t>
            </a:r>
            <a:r>
              <a:rPr lang="de-DE" dirty="0"/>
              <a:t> DZ </a:t>
            </a:r>
            <a:r>
              <a:rPr lang="de-DE" dirty="0" err="1"/>
              <a:t>twins</a:t>
            </a:r>
            <a:r>
              <a:rPr lang="de-DE" dirty="0"/>
              <a:t>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both</a:t>
            </a:r>
            <a:r>
              <a:rPr lang="de-DE" dirty="0"/>
              <a:t> </a:t>
            </a:r>
            <a:r>
              <a:rPr lang="de-DE" dirty="0" err="1"/>
              <a:t>genetic</a:t>
            </a:r>
            <a:r>
              <a:rPr lang="de-DE" dirty="0"/>
              <a:t> and (non-</a:t>
            </a:r>
            <a:r>
              <a:rPr lang="de-DE" dirty="0" err="1"/>
              <a:t>shared</a:t>
            </a:r>
            <a:r>
              <a:rPr lang="de-DE" dirty="0"/>
              <a:t>) environmental </a:t>
            </a:r>
            <a:r>
              <a:rPr lang="de-DE" dirty="0" err="1"/>
              <a:t>confounds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within</a:t>
            </a:r>
            <a:r>
              <a:rPr lang="de-DE" dirty="0"/>
              <a:t>-pair </a:t>
            </a:r>
            <a:r>
              <a:rPr lang="de-DE" dirty="0" err="1"/>
              <a:t>effect</a:t>
            </a:r>
            <a:endParaRPr lang="de-DE" dirty="0"/>
          </a:p>
          <a:p>
            <a:pPr marL="0" indent="0">
              <a:buNone/>
              <a:defRPr/>
            </a:pPr>
            <a:endParaRPr lang="de-DE" dirty="0"/>
          </a:p>
          <a:p>
            <a:pPr marL="0" indent="0">
              <a:buNone/>
              <a:defRPr/>
            </a:pPr>
            <a:r>
              <a:rPr lang="de-DE" dirty="0"/>
              <a:t>Thus,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comparison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within</a:t>
            </a:r>
            <a:r>
              <a:rPr lang="de-DE" dirty="0"/>
              <a:t>-pair </a:t>
            </a:r>
            <a:r>
              <a:rPr lang="de-DE" dirty="0" err="1"/>
              <a:t>effects</a:t>
            </a:r>
            <a:r>
              <a:rPr lang="de-DE" dirty="0"/>
              <a:t> </a:t>
            </a:r>
            <a:r>
              <a:rPr lang="de-DE" dirty="0" err="1"/>
              <a:t>differ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MZ and DZ </a:t>
            </a:r>
            <a:r>
              <a:rPr lang="de-DE" dirty="0" err="1"/>
              <a:t>pairs</a:t>
            </a:r>
            <a:r>
              <a:rPr lang="de-DE" dirty="0"/>
              <a:t> </a:t>
            </a:r>
            <a:r>
              <a:rPr lang="de-DE" dirty="0" err="1"/>
              <a:t>informs</a:t>
            </a:r>
            <a:r>
              <a:rPr lang="de-DE" dirty="0"/>
              <a:t> </a:t>
            </a:r>
            <a:r>
              <a:rPr lang="de-DE" dirty="0" err="1"/>
              <a:t>us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degree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genetic</a:t>
            </a:r>
            <a:r>
              <a:rPr lang="de-DE" dirty="0"/>
              <a:t> </a:t>
            </a:r>
            <a:r>
              <a:rPr lang="de-DE" dirty="0" err="1"/>
              <a:t>confounding</a:t>
            </a:r>
            <a:r>
              <a:rPr lang="de-DE" dirty="0"/>
              <a:t>! </a:t>
            </a:r>
            <a:endParaRPr dirty="0"/>
          </a:p>
          <a:p>
            <a:pPr marL="0" indent="0">
              <a:buNone/>
              <a:defRPr/>
            </a:pPr>
            <a:endParaRPr lang="de-DE" dirty="0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22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>
              <a:defRPr/>
            </a:pPr>
            <a:r>
              <a:rPr lang="de-DE"/>
              <a:t>4. Differentiating genetic and environmental confounds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2"/>
              <p:cNvSpPr>
                <a:spLocks noGrp="1"/>
              </p:cNvSpPr>
              <p:nvPr>
                <p:ph idx="1"/>
              </p:nvPr>
            </p:nvSpPr>
            <p:spPr bwMode="auto"/>
            <p:txBody>
              <a:bodyPr>
                <a:normAutofit fontScale="62500" lnSpcReduction="20000"/>
              </a:bodyPr>
              <a:lstStyle/>
              <a:p>
                <a:pPr marL="0" indent="0">
                  <a:buNone/>
                  <a:defRPr/>
                </a:pPr>
                <a:r>
                  <a:rPr lang="de-DE"/>
                  <a:t>Let the within-effect vary by zygosity (0=MZ; 1=DZ)</a:t>
                </a:r>
                <a:endParaRPr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r>
                  <a:rPr lang="de-DE"/>
                  <a:t>Fixed-effects (we cannot estimate the main effect of zygosity):</a:t>
                </a:r>
                <a:endParaRPr/>
              </a:p>
              <a:p>
                <a:pPr marL="0" indent="0">
                  <a:buNone/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de-DE" sz="2400" i="1"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de-DE" sz="2400" b="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sz="2400" b="0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de-DE" sz="2400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b="1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1" i="1">
                                  <a:latin typeface="Cambria Math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de-DE" sz="2400" b="1" i="1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sz="2400" b="1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̈"/>
                                  <m:ctrlPr>
                                    <a:rPr lang="de-DE" sz="2400" b="1" i="1">
                                      <a:latin typeface="Cambria Math" panose="02040503050406030204" pitchFamily="18" charset="0"/>
                                      <a:ea typeface="Cambria Math"/>
                                      <a:cs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de-DE" sz="2400" b="1" i="1">
                                      <a:latin typeface="Cambria Math"/>
                                    </a:rPr>
                                    <m:t>𝑿</m:t>
                                  </m:r>
                                </m:e>
                              </m:acc>
                            </m:e>
                            <m:sub>
                              <m:r>
                                <a:rPr lang="de-DE" sz="2400" b="1" i="1">
                                  <a:latin typeface="Cambria Math"/>
                                </a:rPr>
                                <m:t>𝒊𝒋</m:t>
                              </m:r>
                            </m:sub>
                          </m:sSub>
                          <m:r>
                            <a:rPr lang="de-DE" sz="2400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b="1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1" i="1">
                                  <a:latin typeface="Cambria Math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de-DE" sz="2400" b="1" i="1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sz="2400" b="1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̈"/>
                                  <m:ctrlPr>
                                    <a:rPr lang="de-DE" sz="2400" b="1" i="1">
                                      <a:latin typeface="Cambria Math" panose="02040503050406030204" pitchFamily="18" charset="0"/>
                                      <a:ea typeface="Cambria Math"/>
                                      <a:cs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de-DE" sz="2400" b="1" i="1">
                                      <a:latin typeface="Cambria Math"/>
                                    </a:rPr>
                                    <m:t>𝑿</m:t>
                                  </m:r>
                                </m:e>
                              </m:acc>
                            </m:e>
                            <m:sub>
                              <m:r>
                                <a:rPr lang="de-DE" sz="2400" b="1" i="1">
                                  <a:latin typeface="Cambria Math"/>
                                </a:rPr>
                                <m:t>𝒊𝒋</m:t>
                              </m:r>
                            </m:sub>
                          </m:sSub>
                          <m:r>
                            <a:rPr lang="de-DE" sz="2400" b="1" i="1">
                              <a:latin typeface="Cambria Math"/>
                            </a:rPr>
                            <m:t>𝒁𝒚𝒈</m:t>
                          </m:r>
                          <m:r>
                            <a:rPr lang="de-DE" sz="2400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0" i="1">
                                  <a:latin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sz="2400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0" i="1">
                                  <a:latin typeface="Cambria Math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de-DE"/>
              </a:p>
              <a:p>
                <a:pPr marL="0" indent="0">
                  <a:buNone/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de-DE" sz="2400" i="1"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de-DE" sz="2400" b="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sz="2400" b="0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de-DE" sz="2400" b="1" i="1">
                              <a:latin typeface="Cambria Math"/>
                            </a:rPr>
                            <m:t>+(</m:t>
                          </m:r>
                          <m:sSub>
                            <m:sSubPr>
                              <m:ctrlPr>
                                <a:rPr lang="de-DE" sz="2400" b="1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1" i="1">
                                  <a:latin typeface="Cambria Math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de-DE" sz="2400" b="1" i="1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de-DE" sz="2400" b="1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b="1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1" i="1">
                                  <a:latin typeface="Cambria Math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de-DE" sz="2400" b="1" i="1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de-DE" sz="2400" b="1" i="1">
                              <a:latin typeface="Cambria Math"/>
                            </a:rPr>
                            <m:t>𝒁𝒚𝒈</m:t>
                          </m:r>
                          <m:r>
                            <a:rPr lang="de-DE" sz="2400" b="1" i="1">
                              <a:latin typeface="Cambria Math"/>
                            </a:rPr>
                            <m:t>)</m:t>
                          </m:r>
                          <m:sSub>
                            <m:sSubPr>
                              <m:ctrlPr>
                                <a:rPr lang="de-DE" sz="2400" b="1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̈"/>
                                  <m:ctrlPr>
                                    <a:rPr lang="de-DE" sz="2400" b="1" i="1">
                                      <a:latin typeface="Cambria Math" panose="02040503050406030204" pitchFamily="18" charset="0"/>
                                      <a:ea typeface="Cambria Math"/>
                                      <a:cs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de-DE" sz="2400" b="1" i="1">
                                      <a:latin typeface="Cambria Math"/>
                                    </a:rPr>
                                    <m:t>𝑿</m:t>
                                  </m:r>
                                </m:e>
                              </m:acc>
                            </m:e>
                            <m:sub>
                              <m:r>
                                <a:rPr lang="de-DE" sz="2400" b="1" i="1">
                                  <a:latin typeface="Cambria Math"/>
                                </a:rPr>
                                <m:t>𝒊𝒋</m:t>
                              </m:r>
                            </m:sub>
                          </m:sSub>
                          <m:r>
                            <a:rPr lang="de-DE" sz="2400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0" i="1">
                                  <a:latin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sz="2400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0" i="1">
                                  <a:latin typeface="Cambria Math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r>
                  <a:rPr lang="de-DE" sz="3200" b="0">
                    <a:ea typeface="Cambria Math"/>
                  </a:rPr>
                  <a:t>Mixed-effects: </a:t>
                </a:r>
                <a:endParaRPr/>
              </a:p>
              <a:p>
                <a:pPr marL="0" indent="0">
                  <a:buNone/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de-DE" sz="2400" i="1"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de-DE" sz="2400" b="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sz="2400" b="0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de-DE" sz="240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b="1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1" i="1">
                                  <a:latin typeface="Cambria Math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de-DE" sz="2400" b="1" i="1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sz="2400" b="1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̈"/>
                                  <m:ctrlPr>
                                    <a:rPr lang="de-DE" sz="2400" b="1" i="1">
                                      <a:latin typeface="Cambria Math" panose="02040503050406030204" pitchFamily="18" charset="0"/>
                                      <a:ea typeface="Cambria Math"/>
                                      <a:cs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de-DE" sz="2400" b="1" i="1">
                                      <a:latin typeface="Cambria Math"/>
                                    </a:rPr>
                                    <m:t>𝑿</m:t>
                                  </m:r>
                                </m:e>
                              </m:acc>
                            </m:e>
                            <m:sub>
                              <m:r>
                                <a:rPr lang="de-DE" sz="2400" b="1" i="1">
                                  <a:latin typeface="Cambria Math"/>
                                </a:rPr>
                                <m:t>𝒊𝒋</m:t>
                              </m:r>
                            </m:sub>
                          </m:sSub>
                          <m:r>
                            <a:rPr lang="de-DE" sz="2400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b="1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1" i="1">
                                  <a:latin typeface="Cambria Math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de-DE" sz="2400" b="1" i="1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sz="2400" b="1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̈"/>
                                  <m:ctrlPr>
                                    <a:rPr lang="de-DE" sz="2400" b="1" i="1">
                                      <a:latin typeface="Cambria Math" panose="02040503050406030204" pitchFamily="18" charset="0"/>
                                      <a:ea typeface="Cambria Math"/>
                                      <a:cs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de-DE" sz="2400" b="1" i="1">
                                      <a:latin typeface="Cambria Math"/>
                                    </a:rPr>
                                    <m:t>𝑿</m:t>
                                  </m:r>
                                </m:e>
                              </m:acc>
                            </m:e>
                            <m:sub>
                              <m:r>
                                <a:rPr lang="de-DE" sz="2400" b="1" i="1">
                                  <a:latin typeface="Cambria Math"/>
                                </a:rPr>
                                <m:t>𝒊𝒋</m:t>
                              </m:r>
                            </m:sub>
                          </m:sSub>
                          <m:r>
                            <a:rPr lang="de-DE" sz="2400" b="1" i="1">
                              <a:latin typeface="Cambria Math"/>
                            </a:rPr>
                            <m:t>𝒁𝒚𝒈</m:t>
                          </m:r>
                          <m:r>
                            <a:rPr lang="de-DE" sz="240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sz="2400" b="0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0" i="1">
                                  <a:latin typeface="Cambria Math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sz="2400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sz="2400" b="0" i="1">
                                  <a:latin typeface="Cambria Math"/>
                                </a:rPr>
                                <m:t>4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  <a:ea typeface="Cambria Math"/>
                                      <a:cs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de-DE" sz="2400" i="1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</m:acc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de-DE" sz="240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sz="2400" b="0" i="1">
                                  <a:latin typeface="Cambria Math"/>
                                </a:rPr>
                                <m:t>5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0" i="1">
                                  <a:latin typeface="Cambria Math"/>
                                </a:rPr>
                                <m:t>𝑍𝑦𝑔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sz="2400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0" i="1">
                                  <a:latin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sz="2400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0" i="1">
                                  <a:latin typeface="Cambria Math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de-DE" sz="3200" b="0">
                  <a:ea typeface="Cambria Math"/>
                </a:endParaRPr>
              </a:p>
              <a:p>
                <a:pPr marL="0" indent="0">
                  <a:buNone/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de-DE" sz="2400" i="1"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de-DE" sz="2400" b="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sz="2400" b="0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de-DE" sz="2400" b="1" i="1">
                              <a:latin typeface="Cambria Math"/>
                            </a:rPr>
                            <m:t>+(</m:t>
                          </m:r>
                          <m:sSub>
                            <m:sSubPr>
                              <m:ctrlPr>
                                <a:rPr lang="de-DE" sz="2400" b="1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1" i="1">
                                  <a:latin typeface="Cambria Math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de-DE" sz="2400" b="1" i="1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de-DE" sz="2400" b="1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b="1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1" i="1">
                                  <a:latin typeface="Cambria Math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de-DE" sz="2400" b="1" i="1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de-DE" sz="2400" b="1" i="1">
                              <a:latin typeface="Cambria Math"/>
                            </a:rPr>
                            <m:t>𝒁𝒚𝒈</m:t>
                          </m:r>
                          <m:r>
                            <a:rPr lang="de-DE" sz="2400" b="1" i="1">
                              <a:latin typeface="Cambria Math"/>
                            </a:rPr>
                            <m:t>)</m:t>
                          </m:r>
                          <m:sSub>
                            <m:sSubPr>
                              <m:ctrlPr>
                                <a:rPr lang="de-DE" sz="2400" b="1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̈"/>
                                  <m:ctrlPr>
                                    <a:rPr lang="de-DE" sz="2400" b="1" i="1">
                                      <a:latin typeface="Cambria Math" panose="02040503050406030204" pitchFamily="18" charset="0"/>
                                      <a:ea typeface="Cambria Math"/>
                                      <a:cs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de-DE" sz="2400" b="1" i="1">
                                      <a:latin typeface="Cambria Math"/>
                                    </a:rPr>
                                    <m:t>𝑿</m:t>
                                  </m:r>
                                </m:e>
                              </m:acc>
                            </m:e>
                            <m:sub>
                              <m:r>
                                <a:rPr lang="de-DE" sz="2400" b="1" i="1">
                                  <a:latin typeface="Cambria Math"/>
                                </a:rPr>
                                <m:t>𝒊𝒋</m:t>
                              </m:r>
                            </m:sub>
                          </m:sSub>
                          <m:r>
                            <a:rPr lang="de-DE" sz="240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sz="2400" b="0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0" i="1">
                                  <a:latin typeface="Cambria Math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sz="2400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sz="2400" b="0" i="1">
                                  <a:latin typeface="Cambria Math"/>
                                </a:rPr>
                                <m:t>4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  <a:ea typeface="Cambria Math"/>
                                      <a:cs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de-DE" sz="2400" i="1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</m:acc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de-DE" sz="240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sz="2400" b="0" i="1">
                                  <a:latin typeface="Cambria Math"/>
                                </a:rPr>
                                <m:t>5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0" i="1">
                                  <a:latin typeface="Cambria Math"/>
                                </a:rPr>
                                <m:t>𝑍𝑦𝑔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sz="2400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0" i="1">
                                  <a:latin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sz="2400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400" b="0" i="1">
                                  <a:latin typeface="Cambria Math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de-DE" sz="2400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de-DE" sz="3000" b="0">
                  <a:ea typeface="Cambria Math"/>
                </a:endParaRPr>
              </a:p>
              <a:p>
                <a:pPr marL="0" indent="0">
                  <a:buNone/>
                  <a:defRPr/>
                </a:pPr>
                <a:endParaRPr lang="de-DE" sz="3000" b="0">
                  <a:ea typeface="Cambria Math"/>
                </a:endParaRPr>
              </a:p>
              <a:p>
                <a:pPr marL="0" indent="0">
                  <a:buNone/>
                  <a:defRPr/>
                </a:pP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sz="3000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sz="3000" b="0" i="1"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de-DE" sz="3000" b="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 sz="3000" b="0">
                    <a:ea typeface="Cambria Math"/>
                  </a:rPr>
                  <a:t>: Within-pair effect for MZ pairs</a:t>
                </a:r>
              </a:p>
              <a:p>
                <a:pPr marL="0" indent="0">
                  <a:buNone/>
                  <a:defRPr/>
                </a:pP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sz="2800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sz="2800" b="0" i="1"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de-DE" sz="2800" b="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 sz="3000" b="0">
                    <a:ea typeface="Cambria Math"/>
                  </a:rPr>
                  <a:t>: Difference between MZ/DZ within-pair effects</a:t>
                </a:r>
                <a:r>
                  <a:rPr lang="de-DE" sz="3000">
                    <a:ea typeface="Cambria Math"/>
                  </a:rPr>
                  <a:t>. A significant interaction term </a:t>
                </a: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sz="3200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sz="3200" b="0" i="1"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de-DE" sz="3200" b="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 sz="3000">
                    <a:ea typeface="Cambria Math"/>
                  </a:rPr>
                  <a:t> indicates genetic confounding!</a:t>
                </a:r>
                <a:endParaRPr/>
              </a:p>
              <a:p>
                <a:pPr marL="0" indent="0">
                  <a:buNone/>
                  <a:defRPr/>
                </a:pPr>
                <mc:AlternateContent>
                  <mc:Choice Requires="a14"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DE" sz="2800" i="1"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bPr>
                          <m:e>
                            <m:r>
                              <a:rPr lang="de-DE" sz="2800" i="1"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de-DE" sz="2800" b="0" i="1">
                                <a:latin typeface="Cambria Math"/>
                              </a:rPr>
                              <m:t>5</m:t>
                            </m:r>
                          </m:sub>
                        </m:sSub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de-DE" sz="3000">
                    <a:ea typeface="Cambria Math"/>
                  </a:rPr>
                  <a:t>: Effect of zygosity (should not matter)</a:t>
                </a:r>
                <a:endParaRPr/>
              </a:p>
              <a:p>
                <a:pPr marL="0" indent="0">
                  <a:buNone/>
                  <a:defRPr/>
                </a:pPr>
                <a:endParaRPr lang="de-DE" sz="3000">
                  <a:ea typeface="Cambria Math"/>
                </a:endParaRPr>
              </a:p>
              <a:p>
                <a:pPr marL="0" indent="0">
                  <a:buNone/>
                  <a:defRPr/>
                </a:pPr>
                <a:r>
                  <a:rPr lang="de-DE" sz="3000">
                    <a:ea typeface="Cambria Math"/>
                  </a:rPr>
                  <a:t>Alternative: Calculate separate models by zygosity. Several drawbacks: Reduced sample size, less power, …</a:t>
                </a:r>
                <a:endParaRPr/>
              </a:p>
              <a:p>
                <a:pPr marL="0" indent="0">
                  <a:buNone/>
                  <a:defRPr/>
                </a:pPr>
                <a:endParaRPr lang="de-DE" sz="3200" b="0">
                  <a:ea typeface="Cambria Math"/>
                </a:endParaRPr>
              </a:p>
            </p:txBody>
          </p:sp>
        </mc:Choice>
        <mc:Fallback xmlns="">
          <p:sp>
            <p:nvSpPr>
              <p:cNvPr id="5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blipFill>
                <a:blip r:embed="rId2"/>
                <a:stretch>
                  <a:fillRect l="-684" t="-202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23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de-DE"/>
              <a:t>5. Conclusion</a:t>
            </a:r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buFontTx/>
              <a:buChar char="-"/>
              <a:defRPr/>
            </a:pPr>
            <a:r>
              <a:rPr lang="de-DE" sz="3200" b="0" dirty="0" err="1">
                <a:ea typeface="Cambria Math"/>
              </a:rPr>
              <a:t>Unobserved</a:t>
            </a:r>
            <a:r>
              <a:rPr lang="de-DE" sz="3200" b="0" dirty="0">
                <a:ea typeface="Cambria Math"/>
              </a:rPr>
              <a:t> </a:t>
            </a:r>
            <a:r>
              <a:rPr lang="de-DE" sz="3200" b="0" dirty="0" err="1">
                <a:ea typeface="Cambria Math"/>
              </a:rPr>
              <a:t>confounders</a:t>
            </a:r>
            <a:r>
              <a:rPr lang="de-DE" sz="3200" b="0" dirty="0">
                <a:ea typeface="Cambria Math"/>
              </a:rPr>
              <a:t> </a:t>
            </a:r>
            <a:r>
              <a:rPr lang="de-DE" sz="3200" b="0" dirty="0" err="1">
                <a:ea typeface="Cambria Math"/>
              </a:rPr>
              <a:t>may</a:t>
            </a:r>
            <a:r>
              <a:rPr lang="de-DE" sz="3200" b="0" dirty="0">
                <a:ea typeface="Cambria Math"/>
              </a:rPr>
              <a:t> </a:t>
            </a:r>
            <a:r>
              <a:rPr lang="de-DE" sz="3200" b="0" dirty="0" err="1">
                <a:ea typeface="Cambria Math"/>
              </a:rPr>
              <a:t>bias</a:t>
            </a:r>
            <a:r>
              <a:rPr lang="de-DE" sz="3200" b="0" dirty="0">
                <a:ea typeface="Cambria Math"/>
              </a:rPr>
              <a:t> </a:t>
            </a:r>
            <a:r>
              <a:rPr lang="de-DE" sz="3200" b="0" dirty="0" err="1">
                <a:ea typeface="Cambria Math"/>
              </a:rPr>
              <a:t>estimates</a:t>
            </a:r>
            <a:r>
              <a:rPr lang="de-DE" sz="3200" b="0" dirty="0">
                <a:ea typeface="Cambria Math"/>
              </a:rPr>
              <a:t> in </a:t>
            </a:r>
            <a:r>
              <a:rPr lang="de-DE" sz="3200" b="0" dirty="0" err="1">
                <a:ea typeface="Cambria Math"/>
              </a:rPr>
              <a:t>cross-sectional</a:t>
            </a:r>
            <a:r>
              <a:rPr lang="de-DE" sz="3200" b="0" dirty="0">
                <a:ea typeface="Cambria Math"/>
              </a:rPr>
              <a:t> </a:t>
            </a:r>
            <a:r>
              <a:rPr lang="de-DE" sz="3200" b="0" dirty="0" err="1">
                <a:ea typeface="Cambria Math"/>
              </a:rPr>
              <a:t>models</a:t>
            </a:r>
            <a:endParaRPr lang="de-DE" sz="3200" b="0" dirty="0">
              <a:ea typeface="Cambria Math"/>
            </a:endParaRPr>
          </a:p>
          <a:p>
            <a:pPr>
              <a:buFontTx/>
              <a:buChar char="-"/>
              <a:defRPr/>
            </a:pPr>
            <a:r>
              <a:rPr lang="de-DE" sz="3200" b="0" dirty="0" err="1">
                <a:ea typeface="Cambria Math"/>
              </a:rPr>
              <a:t>Comparing</a:t>
            </a:r>
            <a:r>
              <a:rPr lang="de-DE" sz="3200" b="0" dirty="0">
                <a:ea typeface="Cambria Math"/>
              </a:rPr>
              <a:t> </a:t>
            </a:r>
            <a:r>
              <a:rPr lang="de-DE" sz="3200" b="0" dirty="0" err="1">
                <a:ea typeface="Cambria Math"/>
              </a:rPr>
              <a:t>twins</a:t>
            </a:r>
            <a:r>
              <a:rPr lang="de-DE" sz="3200" b="0" dirty="0">
                <a:ea typeface="Cambria Math"/>
              </a:rPr>
              <a:t> </a:t>
            </a:r>
            <a:r>
              <a:rPr lang="de-DE" sz="3200" b="0" dirty="0" err="1">
                <a:ea typeface="Cambria Math"/>
              </a:rPr>
              <a:t>allows</a:t>
            </a:r>
            <a:r>
              <a:rPr lang="de-DE" sz="3200" b="0" dirty="0">
                <a:ea typeface="Cambria Math"/>
              </a:rPr>
              <a:t> </a:t>
            </a:r>
            <a:r>
              <a:rPr lang="de-DE" sz="3200" b="0" dirty="0" err="1">
                <a:ea typeface="Cambria Math"/>
              </a:rPr>
              <a:t>to</a:t>
            </a:r>
            <a:r>
              <a:rPr lang="de-DE" sz="3200" b="0" dirty="0">
                <a:ea typeface="Cambria Math"/>
              </a:rPr>
              <a:t> </a:t>
            </a:r>
            <a:r>
              <a:rPr lang="de-DE" sz="3200" b="0" dirty="0" err="1">
                <a:ea typeface="Cambria Math"/>
              </a:rPr>
              <a:t>control</a:t>
            </a:r>
            <a:r>
              <a:rPr lang="de-DE" sz="3200" b="0" dirty="0">
                <a:ea typeface="Cambria Math"/>
              </a:rPr>
              <a:t> </a:t>
            </a:r>
            <a:r>
              <a:rPr lang="de-DE" sz="3200" b="0" dirty="0" err="1">
                <a:ea typeface="Cambria Math"/>
              </a:rPr>
              <a:t>for</a:t>
            </a:r>
            <a:r>
              <a:rPr lang="de-DE" sz="3200" b="0" dirty="0">
                <a:ea typeface="Cambria Math"/>
              </a:rPr>
              <a:t> </a:t>
            </a:r>
            <a:r>
              <a:rPr lang="de-DE" sz="3200" b="0" dirty="0" err="1">
                <a:ea typeface="Cambria Math"/>
              </a:rPr>
              <a:t>genetic</a:t>
            </a:r>
            <a:r>
              <a:rPr lang="de-DE" sz="3200" b="0" dirty="0">
                <a:ea typeface="Cambria Math"/>
              </a:rPr>
              <a:t> and </a:t>
            </a:r>
            <a:r>
              <a:rPr lang="de-DE" sz="3200" b="0" dirty="0" err="1">
                <a:ea typeface="Cambria Math"/>
              </a:rPr>
              <a:t>shared</a:t>
            </a:r>
            <a:r>
              <a:rPr lang="de-DE" sz="3200" b="0" dirty="0">
                <a:ea typeface="Cambria Math"/>
              </a:rPr>
              <a:t> environmental </a:t>
            </a:r>
            <a:r>
              <a:rPr lang="de-DE" sz="3200" b="0" dirty="0" err="1">
                <a:ea typeface="Cambria Math"/>
              </a:rPr>
              <a:t>confounders</a:t>
            </a:r>
            <a:endParaRPr lang="de-DE" sz="3200" b="0" dirty="0">
              <a:ea typeface="Cambria Math"/>
            </a:endParaRPr>
          </a:p>
          <a:p>
            <a:pPr>
              <a:buFontTx/>
              <a:buChar char="-"/>
              <a:defRPr/>
            </a:pPr>
            <a:r>
              <a:rPr lang="de-DE" dirty="0" err="1">
                <a:ea typeface="Cambria Math"/>
              </a:rPr>
              <a:t>We</a:t>
            </a:r>
            <a:r>
              <a:rPr lang="de-DE" dirty="0">
                <a:ea typeface="Cambria Math"/>
              </a:rPr>
              <a:t> </a:t>
            </a:r>
            <a:r>
              <a:rPr lang="de-DE" dirty="0" err="1">
                <a:ea typeface="Cambria Math"/>
              </a:rPr>
              <a:t>can</a:t>
            </a:r>
            <a:r>
              <a:rPr lang="de-DE" dirty="0">
                <a:ea typeface="Cambria Math"/>
              </a:rPr>
              <a:t> do </a:t>
            </a:r>
            <a:r>
              <a:rPr lang="de-DE" dirty="0" err="1">
                <a:ea typeface="Cambria Math"/>
              </a:rPr>
              <a:t>that</a:t>
            </a:r>
            <a:r>
              <a:rPr lang="de-DE" dirty="0">
                <a:ea typeface="Cambria Math"/>
              </a:rPr>
              <a:t> </a:t>
            </a:r>
            <a:r>
              <a:rPr lang="de-DE" dirty="0" err="1">
                <a:ea typeface="Cambria Math"/>
              </a:rPr>
              <a:t>by</a:t>
            </a:r>
            <a:r>
              <a:rPr lang="de-DE" dirty="0">
                <a:ea typeface="Cambria Math"/>
              </a:rPr>
              <a:t> </a:t>
            </a:r>
            <a:r>
              <a:rPr lang="de-DE" dirty="0" err="1">
                <a:ea typeface="Cambria Math"/>
              </a:rPr>
              <a:t>estimating</a:t>
            </a:r>
            <a:r>
              <a:rPr lang="de-DE" dirty="0">
                <a:ea typeface="Cambria Math"/>
              </a:rPr>
              <a:t> a FE </a:t>
            </a:r>
            <a:r>
              <a:rPr lang="de-DE" dirty="0" err="1">
                <a:ea typeface="Cambria Math"/>
              </a:rPr>
              <a:t>or</a:t>
            </a:r>
            <a:r>
              <a:rPr lang="de-DE" dirty="0">
                <a:ea typeface="Cambria Math"/>
              </a:rPr>
              <a:t> a ME </a:t>
            </a:r>
            <a:r>
              <a:rPr lang="de-DE" dirty="0" err="1">
                <a:ea typeface="Cambria Math"/>
              </a:rPr>
              <a:t>model</a:t>
            </a:r>
            <a:endParaRPr lang="de-DE" dirty="0">
              <a:ea typeface="Cambria Math"/>
            </a:endParaRPr>
          </a:p>
          <a:p>
            <a:pPr>
              <a:buFontTx/>
              <a:buChar char="-"/>
              <a:defRPr/>
            </a:pPr>
            <a:r>
              <a:rPr lang="de-DE" sz="3200" b="0" dirty="0">
                <a:ea typeface="Cambria Math"/>
              </a:rPr>
              <a:t>A </a:t>
            </a:r>
            <a:r>
              <a:rPr lang="de-DE" sz="3200" b="0" dirty="0" err="1">
                <a:ea typeface="Cambria Math"/>
              </a:rPr>
              <a:t>within</a:t>
            </a:r>
            <a:r>
              <a:rPr lang="de-DE" sz="3200" b="0" dirty="0">
                <a:ea typeface="Cambria Math"/>
              </a:rPr>
              <a:t>-pair </a:t>
            </a:r>
            <a:r>
              <a:rPr lang="de-DE" sz="3200" b="0" dirty="0" err="1">
                <a:ea typeface="Cambria Math"/>
              </a:rPr>
              <a:t>effect</a:t>
            </a:r>
            <a:r>
              <a:rPr lang="de-DE" sz="3200" b="0" dirty="0">
                <a:ea typeface="Cambria Math"/>
              </a:rPr>
              <a:t> </a:t>
            </a:r>
            <a:r>
              <a:rPr lang="de-DE" sz="3200" b="0" dirty="0" err="1">
                <a:ea typeface="Cambria Math"/>
              </a:rPr>
              <a:t>significantly</a:t>
            </a:r>
            <a:r>
              <a:rPr lang="de-DE" sz="3200" b="0" dirty="0">
                <a:ea typeface="Cambria Math"/>
              </a:rPr>
              <a:t> </a:t>
            </a:r>
            <a:r>
              <a:rPr lang="de-DE" sz="3200" b="0" dirty="0" err="1">
                <a:ea typeface="Cambria Math"/>
              </a:rPr>
              <a:t>varying</a:t>
            </a:r>
            <a:r>
              <a:rPr lang="de-DE" sz="3200" b="0" dirty="0">
                <a:ea typeface="Cambria Math"/>
              </a:rPr>
              <a:t> </a:t>
            </a:r>
            <a:r>
              <a:rPr lang="de-DE" sz="3200" b="0" dirty="0" err="1">
                <a:ea typeface="Cambria Math"/>
              </a:rPr>
              <a:t>by</a:t>
            </a:r>
            <a:r>
              <a:rPr lang="de-DE" sz="3200" b="0" dirty="0">
                <a:ea typeface="Cambria Math"/>
              </a:rPr>
              <a:t> </a:t>
            </a:r>
            <a:r>
              <a:rPr lang="de-DE" sz="3200" b="0" dirty="0" err="1">
                <a:ea typeface="Cambria Math"/>
              </a:rPr>
              <a:t>zygosity</a:t>
            </a:r>
            <a:r>
              <a:rPr lang="de-DE" dirty="0">
                <a:ea typeface="Cambria Math"/>
              </a:rPr>
              <a:t> </a:t>
            </a:r>
            <a:r>
              <a:rPr lang="de-DE" sz="3200" b="0" dirty="0" err="1">
                <a:ea typeface="Cambria Math"/>
              </a:rPr>
              <a:t>indicates</a:t>
            </a:r>
            <a:r>
              <a:rPr lang="de-DE" sz="3200" b="0" dirty="0">
                <a:ea typeface="Cambria Math"/>
              </a:rPr>
              <a:t> </a:t>
            </a:r>
            <a:r>
              <a:rPr lang="de-DE" sz="3200" b="0" dirty="0" err="1">
                <a:ea typeface="Cambria Math"/>
              </a:rPr>
              <a:t>genetic</a:t>
            </a:r>
            <a:r>
              <a:rPr lang="de-DE" sz="3200" b="0" dirty="0">
                <a:ea typeface="Cambria Math"/>
              </a:rPr>
              <a:t> </a:t>
            </a:r>
            <a:r>
              <a:rPr lang="de-DE" sz="3200" b="0" dirty="0" err="1">
                <a:ea typeface="Cambria Math"/>
              </a:rPr>
              <a:t>confounding</a:t>
            </a:r>
            <a:endParaRPr lang="de-DE" sz="3200" b="0" dirty="0">
              <a:ea typeface="Cambria Math"/>
            </a:endParaRPr>
          </a:p>
          <a:p>
            <a:pPr marL="0" indent="0">
              <a:buNone/>
              <a:defRPr/>
            </a:pPr>
            <a:endParaRPr lang="de-DE" dirty="0">
              <a:ea typeface="Cambria Math"/>
            </a:endParaRPr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24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de-DE" dirty="0"/>
              <a:t>6. Further </a:t>
            </a:r>
            <a:r>
              <a:rPr lang="de-DE" dirty="0" err="1"/>
              <a:t>readings</a:t>
            </a:r>
            <a:endParaRPr lang="de-DE" dirty="0"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 lnSpcReduction="10000"/>
          </a:bodyPr>
          <a:lstStyle/>
          <a:p>
            <a:pPr marL="457200" indent="-457200">
              <a:buNone/>
              <a:defRPr/>
            </a:pPr>
            <a:r>
              <a:rPr lang="en-US" sz="2200" dirty="0"/>
              <a:t>Bell, A., Fairbrother, M., &amp; Jones, K. (2019). Fixed and random effects models: making an informed choice. </a:t>
            </a:r>
            <a:r>
              <a:rPr lang="en-US" sz="2200" i="1" dirty="0"/>
              <a:t>Quality &amp; Quantity</a:t>
            </a:r>
            <a:r>
              <a:rPr lang="en-US" sz="2200" dirty="0"/>
              <a:t>, </a:t>
            </a:r>
            <a:r>
              <a:rPr lang="en-US" sz="2200" i="1" dirty="0"/>
              <a:t>53</a:t>
            </a:r>
            <a:r>
              <a:rPr lang="en-US" sz="2200" dirty="0"/>
              <a:t>, 1051–1074. </a:t>
            </a:r>
            <a:r>
              <a:rPr lang="en-US" sz="2200" dirty="0">
                <a:hlinkClick r:id="rId2"/>
              </a:rPr>
              <a:t>https://doi.org/10.1007/s11135-018-0802-x</a:t>
            </a:r>
            <a:r>
              <a:rPr lang="en-US" sz="2200" dirty="0"/>
              <a:t> </a:t>
            </a:r>
          </a:p>
          <a:p>
            <a:pPr marL="457200" indent="-457200">
              <a:buNone/>
              <a:defRPr/>
            </a:pPr>
            <a:endParaRPr lang="en-US" sz="2200" dirty="0"/>
          </a:p>
          <a:p>
            <a:pPr>
              <a:defRPr/>
            </a:pPr>
            <a:r>
              <a:rPr lang="de-DE" sz="2000" i="1" dirty="0"/>
              <a:t>A </a:t>
            </a:r>
            <a:r>
              <a:rPr lang="de-DE" sz="2000" i="1" dirty="0" err="1"/>
              <a:t>very</a:t>
            </a:r>
            <a:r>
              <a:rPr lang="de-DE" sz="2000" i="1" dirty="0"/>
              <a:t> </a:t>
            </a:r>
            <a:r>
              <a:rPr lang="de-DE" sz="2000" i="1" dirty="0" err="1"/>
              <a:t>useful</a:t>
            </a:r>
            <a:r>
              <a:rPr lang="de-DE" sz="2000" i="1" dirty="0"/>
              <a:t> </a:t>
            </a:r>
            <a:r>
              <a:rPr lang="de-DE" sz="2000" i="1" dirty="0" err="1"/>
              <a:t>discussion</a:t>
            </a:r>
            <a:r>
              <a:rPr lang="de-DE" sz="2000" i="1" dirty="0"/>
              <a:t> </a:t>
            </a:r>
            <a:r>
              <a:rPr lang="de-DE" sz="2000" i="1" dirty="0" err="1"/>
              <a:t>of</a:t>
            </a:r>
            <a:r>
              <a:rPr lang="de-DE" sz="2000" i="1" dirty="0"/>
              <a:t> Random-</a:t>
            </a:r>
            <a:r>
              <a:rPr lang="de-DE" sz="2000" i="1" dirty="0" err="1"/>
              <a:t>effects</a:t>
            </a:r>
            <a:r>
              <a:rPr lang="de-DE" sz="2000" i="1" dirty="0"/>
              <a:t> and Fixed-</a:t>
            </a:r>
            <a:r>
              <a:rPr lang="de-DE" sz="2000" i="1" dirty="0" err="1"/>
              <a:t>effects</a:t>
            </a:r>
            <a:r>
              <a:rPr lang="de-DE" sz="2000" i="1" dirty="0"/>
              <a:t> </a:t>
            </a:r>
            <a:r>
              <a:rPr lang="de-DE" sz="2000" i="1" dirty="0" err="1"/>
              <a:t>models</a:t>
            </a:r>
            <a:r>
              <a:rPr lang="de-DE" sz="2000" i="1" dirty="0"/>
              <a:t> </a:t>
            </a:r>
            <a:r>
              <a:rPr lang="de-DE" sz="2000" i="1" dirty="0" err="1"/>
              <a:t>for</a:t>
            </a:r>
            <a:r>
              <a:rPr lang="de-DE" sz="2000" i="1" dirty="0"/>
              <a:t> </a:t>
            </a:r>
            <a:r>
              <a:rPr lang="de-DE" sz="2000" i="1" dirty="0" err="1"/>
              <a:t>clustered</a:t>
            </a:r>
            <a:r>
              <a:rPr lang="de-DE" sz="2000" i="1" dirty="0"/>
              <a:t> </a:t>
            </a:r>
            <a:r>
              <a:rPr lang="de-DE" sz="2000" i="1" dirty="0" err="1"/>
              <a:t>data</a:t>
            </a:r>
            <a:r>
              <a:rPr lang="de-DE" sz="2000" i="1" dirty="0"/>
              <a:t>, </a:t>
            </a:r>
            <a:r>
              <a:rPr lang="de-DE" sz="2000" i="1" dirty="0" err="1"/>
              <a:t>their</a:t>
            </a:r>
            <a:r>
              <a:rPr lang="de-DE" sz="2000" i="1" dirty="0"/>
              <a:t> </a:t>
            </a:r>
            <a:r>
              <a:rPr lang="de-DE" sz="2000" i="1" dirty="0" err="1"/>
              <a:t>assumptions</a:t>
            </a:r>
            <a:r>
              <a:rPr lang="de-DE" sz="2000" i="1" dirty="0"/>
              <a:t> and </a:t>
            </a:r>
            <a:r>
              <a:rPr lang="de-DE" sz="2000" i="1" dirty="0" err="1"/>
              <a:t>how</a:t>
            </a:r>
            <a:r>
              <a:rPr lang="de-DE" sz="2000" i="1" dirty="0"/>
              <a:t> </a:t>
            </a:r>
            <a:r>
              <a:rPr lang="de-DE" sz="2000" i="1" dirty="0" err="1"/>
              <a:t>they</a:t>
            </a:r>
            <a:r>
              <a:rPr lang="de-DE" sz="2000" i="1" dirty="0"/>
              <a:t> </a:t>
            </a:r>
            <a:r>
              <a:rPr lang="de-DE" sz="2000" i="1" dirty="0" err="1"/>
              <a:t>relate</a:t>
            </a:r>
            <a:r>
              <a:rPr lang="de-DE" sz="2000" i="1" dirty="0"/>
              <a:t> </a:t>
            </a:r>
            <a:r>
              <a:rPr lang="de-DE" sz="2000" i="1" dirty="0" err="1"/>
              <a:t>to</a:t>
            </a:r>
            <a:r>
              <a:rPr lang="de-DE" sz="2000" i="1" dirty="0"/>
              <a:t> </a:t>
            </a:r>
            <a:r>
              <a:rPr lang="de-DE" sz="2000" i="1" dirty="0" err="1"/>
              <a:t>each</a:t>
            </a:r>
            <a:r>
              <a:rPr lang="de-DE" sz="2000" i="1" dirty="0"/>
              <a:t> </a:t>
            </a:r>
            <a:r>
              <a:rPr lang="de-DE" sz="2000" i="1" dirty="0" err="1"/>
              <a:t>other</a:t>
            </a:r>
            <a:r>
              <a:rPr lang="de-DE" sz="2000" i="1" dirty="0"/>
              <a:t>. </a:t>
            </a:r>
            <a:r>
              <a:rPr lang="de-DE" sz="2000" i="1" dirty="0" err="1"/>
              <a:t>They</a:t>
            </a:r>
            <a:r>
              <a:rPr lang="de-DE" sz="2000" i="1" dirty="0"/>
              <a:t> </a:t>
            </a:r>
            <a:r>
              <a:rPr lang="de-DE" sz="2000" i="1" dirty="0" err="1"/>
              <a:t>show</a:t>
            </a:r>
            <a:r>
              <a:rPr lang="de-DE" sz="2000" i="1" dirty="0"/>
              <a:t> </a:t>
            </a:r>
            <a:r>
              <a:rPr lang="de-DE" sz="2000" i="1" dirty="0" err="1"/>
              <a:t>how</a:t>
            </a:r>
            <a:r>
              <a:rPr lang="de-DE" sz="2000" i="1" dirty="0"/>
              <a:t> </a:t>
            </a:r>
            <a:r>
              <a:rPr lang="de-DE" sz="2000" i="1" dirty="0" err="1"/>
              <a:t>to</a:t>
            </a:r>
            <a:r>
              <a:rPr lang="de-DE" sz="2000" i="1" dirty="0"/>
              <a:t> </a:t>
            </a:r>
            <a:r>
              <a:rPr lang="de-DE" sz="2000" i="1" dirty="0" err="1"/>
              <a:t>combine</a:t>
            </a:r>
            <a:r>
              <a:rPr lang="de-DE" sz="2000" i="1" dirty="0"/>
              <a:t> </a:t>
            </a:r>
            <a:r>
              <a:rPr lang="de-DE" sz="2000" i="1" dirty="0" err="1"/>
              <a:t>the</a:t>
            </a:r>
            <a:r>
              <a:rPr lang="de-DE" sz="2000" i="1" dirty="0"/>
              <a:t> </a:t>
            </a:r>
            <a:r>
              <a:rPr lang="de-DE" sz="2000" i="1" dirty="0" err="1"/>
              <a:t>advantages</a:t>
            </a:r>
            <a:r>
              <a:rPr lang="de-DE" sz="2000" i="1" dirty="0"/>
              <a:t> </a:t>
            </a:r>
            <a:r>
              <a:rPr lang="de-DE" sz="2000" i="1" dirty="0" err="1"/>
              <a:t>of</a:t>
            </a:r>
            <a:r>
              <a:rPr lang="de-DE" sz="2000" i="1" dirty="0"/>
              <a:t> </a:t>
            </a:r>
            <a:r>
              <a:rPr lang="de-DE" sz="2000" i="1" dirty="0" err="1"/>
              <a:t>both</a:t>
            </a:r>
            <a:r>
              <a:rPr lang="de-DE" sz="2000" i="1" dirty="0"/>
              <a:t> </a:t>
            </a:r>
            <a:r>
              <a:rPr lang="de-DE" sz="2000" i="1" dirty="0" err="1"/>
              <a:t>model</a:t>
            </a:r>
            <a:r>
              <a:rPr lang="de-DE" sz="2000" i="1" dirty="0"/>
              <a:t> </a:t>
            </a:r>
            <a:r>
              <a:rPr lang="de-DE" sz="2000" i="1" dirty="0" err="1"/>
              <a:t>strategies</a:t>
            </a:r>
            <a:endParaRPr lang="de-DE" sz="2000" i="1" dirty="0"/>
          </a:p>
          <a:p>
            <a:pPr marL="0" indent="0">
              <a:buNone/>
              <a:defRPr/>
            </a:pPr>
            <a:endParaRPr lang="de-DE" sz="2000" dirty="0"/>
          </a:p>
          <a:p>
            <a:pPr marL="457200" indent="-457200">
              <a:buNone/>
              <a:defRPr/>
            </a:pPr>
            <a:r>
              <a:rPr lang="de-DE" sz="2000" dirty="0" err="1"/>
              <a:t>Turkheimer</a:t>
            </a:r>
            <a:r>
              <a:rPr lang="de-DE" sz="2000" dirty="0"/>
              <a:t>, E., &amp; Harden, K. (2014). </a:t>
            </a:r>
            <a:r>
              <a:rPr lang="de-DE" sz="2000" dirty="0" err="1"/>
              <a:t>Behavior</a:t>
            </a:r>
            <a:r>
              <a:rPr lang="de-DE" sz="2000" dirty="0"/>
              <a:t> Genetic Research Methods: </a:t>
            </a:r>
            <a:r>
              <a:rPr lang="de-DE" sz="2000" dirty="0" err="1"/>
              <a:t>Testing</a:t>
            </a:r>
            <a:r>
              <a:rPr lang="de-DE" sz="2000" dirty="0"/>
              <a:t> Quasi-</a:t>
            </a:r>
            <a:r>
              <a:rPr lang="de-DE" sz="2000" dirty="0" err="1"/>
              <a:t>Causal</a:t>
            </a:r>
            <a:r>
              <a:rPr lang="de-DE" sz="2000" dirty="0"/>
              <a:t> </a:t>
            </a:r>
            <a:r>
              <a:rPr lang="de-DE" sz="2000" dirty="0" err="1"/>
              <a:t>Hypotheses</a:t>
            </a:r>
            <a:r>
              <a:rPr lang="de-DE" sz="2000" dirty="0"/>
              <a:t> </a:t>
            </a:r>
            <a:r>
              <a:rPr lang="de-DE" sz="2000" dirty="0" err="1"/>
              <a:t>Using</a:t>
            </a:r>
            <a:r>
              <a:rPr lang="de-DE" sz="2000" dirty="0"/>
              <a:t> Multivariate Twin Data. In H. Reis &amp; C. Judd (Eds.), </a:t>
            </a:r>
            <a:r>
              <a:rPr lang="de-DE" sz="2000" i="1" dirty="0"/>
              <a:t>Handbook </a:t>
            </a:r>
            <a:r>
              <a:rPr lang="de-DE" sz="2000" i="1" dirty="0" err="1"/>
              <a:t>of</a:t>
            </a:r>
            <a:r>
              <a:rPr lang="de-DE" sz="2000" i="1" dirty="0"/>
              <a:t> Research Methods in </a:t>
            </a:r>
            <a:r>
              <a:rPr lang="de-DE" sz="2000" i="1" dirty="0" err="1"/>
              <a:t>Social</a:t>
            </a:r>
            <a:r>
              <a:rPr lang="de-DE" sz="2000" i="1" dirty="0"/>
              <a:t> and Personality </a:t>
            </a:r>
            <a:r>
              <a:rPr lang="de-DE" sz="2000" i="1" dirty="0" err="1"/>
              <a:t>Psychology</a:t>
            </a:r>
            <a:r>
              <a:rPr lang="de-DE" sz="2000" dirty="0"/>
              <a:t> (pp. 159-187). Cambridge University Press. </a:t>
            </a:r>
            <a:r>
              <a:rPr lang="de-DE" sz="2000" dirty="0">
                <a:hlinkClick r:id="rId3"/>
              </a:rPr>
              <a:t>https://doi.org/10.1017/cbo9780511996481.012</a:t>
            </a:r>
            <a:r>
              <a:rPr lang="de-DE" sz="2000" dirty="0"/>
              <a:t>   </a:t>
            </a:r>
          </a:p>
          <a:p>
            <a:pPr marL="0" indent="0">
              <a:buNone/>
              <a:defRPr/>
            </a:pPr>
            <a:endParaRPr lang="de-DE" sz="2000" dirty="0"/>
          </a:p>
          <a:p>
            <a:pPr>
              <a:defRPr/>
            </a:pPr>
            <a:r>
              <a:rPr lang="en-US" sz="2000" i="1" dirty="0" err="1"/>
              <a:t>Turkheimer</a:t>
            </a:r>
            <a:r>
              <a:rPr lang="en-US" sz="2000" i="1" dirty="0"/>
              <a:t> and Harden first discuss how to use multilevel models for causal inference with twin data. In a second step, they relate this approach to the ACE approach more commonly applied in behavioral genetics.</a:t>
            </a:r>
            <a:endParaRPr lang="de-DE" sz="2000" i="1" dirty="0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25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01411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marL="570252" indent="-570252">
              <a:buAutoNum type="arabicPeriod"/>
              <a:defRPr/>
            </a:pPr>
            <a:r>
              <a:rPr lang="de-DE"/>
              <a:t>Omitted variable bias: The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2"/>
              <p:cNvSpPr>
                <a:spLocks noGrp="1"/>
              </p:cNvSpPr>
              <p:nvPr>
                <p:ph idx="1"/>
              </p:nvPr>
            </p:nvSpPr>
            <p:spPr bwMode="auto"/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  <a:defRPr/>
                </a:pPr>
                <a:r>
                  <a:rPr lang="de-DE"/>
                  <a:t>The starting point:</a:t>
                </a:r>
                <a:endParaRPr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r>
                  <a:rPr lang="de-DE"/>
                  <a:t>We want to know the effect of cognitive skills (X) on math grades (Y). </a:t>
                </a:r>
                <a:endParaRPr/>
              </a:p>
              <a:p>
                <a:pPr marL="0" indent="0">
                  <a:buNone/>
                  <a:defRPr/>
                </a:pPr>
                <a:r>
                  <a:rPr lang="de-DE"/>
                  <a:t>Our sample linear regression could be:</a:t>
                </a:r>
                <a:endParaRPr/>
              </a:p>
              <a:p>
                <a:pPr marL="0" indent="0">
                  <a:buNone/>
                  <a:defRPr/>
                </a:pPr>
                <a:r>
                  <a:rPr lang="de-DE"/>
                  <a:t/>
                </a:r>
                <a:br>
                  <a:rPr lang="de-DE"/>
                </a:b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de-DE" b="0" i="1">
                              <a:latin typeface="Cambria Math"/>
                            </a:rPr>
                            <m:t>𝑌</m:t>
                          </m:r>
                          <m:r>
                            <a:rPr lang="de-DE" b="0" i="1"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de-DE" b="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b="0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de-DE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b="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b="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de-DE" b="0" i="1">
                              <a:latin typeface="Cambria Math"/>
                            </a:rPr>
                            <m:t>𝑋</m:t>
                          </m:r>
                          <m:r>
                            <a:rPr lang="de-DE" b="0" i="1">
                              <a:latin typeface="Cambria Math"/>
                            </a:rPr>
                            <m:t>+</m:t>
                          </m:r>
                          <m:r>
                            <a:rPr lang="de-DE" b="0" i="1">
                              <a:latin typeface="Cambria Math"/>
                            </a:rPr>
                            <m:t>𝑒</m:t>
                          </m:r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r>
                  <a:rPr lang="de-DE"/>
                  <a:t>What means the „e“? </a:t>
                </a:r>
                <a:endParaRPr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r>
                  <a:rPr lang="de-DE"/>
                  <a:t>It represents – among other things – unobserved factors other than X that affect Y</a:t>
                </a:r>
                <a:endParaRPr/>
              </a:p>
            </p:txBody>
          </p:sp>
        </mc:Choice>
        <mc:Fallback xmlns="">
          <p:sp>
            <p:nvSpPr>
              <p:cNvPr id="5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blipFill>
                <a:blip r:embed="rId3"/>
                <a:stretch>
                  <a:fillRect l="-1299" t="-2830" r="-1435" b="-40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3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de-DE">
                <a:latin typeface="Calibri"/>
                <a:cs typeface="Arial"/>
              </a:rPr>
              <a:t>1. </a:t>
            </a:r>
            <a:r>
              <a:rPr lang="de-DE"/>
              <a:t>Omitted variable bias: The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2"/>
              <p:cNvSpPr>
                <a:spLocks noGrp="1"/>
              </p:cNvSpPr>
              <p:nvPr>
                <p:ph idx="1"/>
              </p:nvPr>
            </p:nvSpPr>
            <p:spPr bwMode="auto"/>
            <p:txBody>
              <a:bodyPr>
                <a:normAutofit fontScale="70000" lnSpcReduction="20000"/>
              </a:bodyPr>
              <a:lstStyle/>
              <a:p>
                <a:pPr marL="0" indent="0">
                  <a:buNone/>
                  <a:defRPr/>
                </a:pPr>
                <a:r>
                  <a:rPr lang="de-DE"/>
                  <a:t>What other factors can have an effect on math grades?</a:t>
                </a:r>
                <a:endParaRPr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r>
                  <a:rPr lang="de-DE"/>
                  <a:t>One possible answer: </a:t>
                </a:r>
                <a:endParaRPr/>
              </a:p>
              <a:p>
                <a:pPr marL="514350" indent="-514350">
                  <a:buAutoNum type="arabicParenR"/>
                  <a:defRPr/>
                </a:pPr>
                <a:r>
                  <a:rPr lang="de-DE"/>
                  <a:t>Genes</a:t>
                </a:r>
                <a:endParaRPr/>
              </a:p>
              <a:p>
                <a:pPr marL="514350" indent="-514350">
                  <a:buAutoNum type="arabicParenR"/>
                  <a:defRPr/>
                </a:pPr>
                <a:r>
                  <a:rPr lang="de-DE"/>
                  <a:t>SES (Parental education, occupational status, income, class,…)</a:t>
                </a:r>
                <a:endParaRPr/>
              </a:p>
              <a:p>
                <a:pPr marL="514350" indent="-514350">
                  <a:buAutoNum type="arabicParenR"/>
                  <a:defRPr/>
                </a:pPr>
                <a:r>
                  <a:rPr lang="de-DE"/>
                  <a:t>Neighborhood status (Quality of schools, environmental pollution, level of noise, …)</a:t>
                </a:r>
                <a:endParaRPr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r>
                  <a:rPr lang="de-DE"/>
                  <a:t>So, it could be that </a:t>
                </a:r>
                <a:endParaRPr/>
              </a:p>
              <a:p>
                <a:pPr marL="0" indent="0">
                  <a:buNone/>
                  <a:defRPr/>
                </a:pPr>
                <a:endParaRPr lang="de-DE" b="0" i="1">
                  <a:latin typeface="Cambria Math"/>
                </a:endParaRPr>
              </a:p>
              <a:p>
                <a:pPr marL="0" indent="0">
                  <a:buNone/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de-DE" b="0" i="1">
                              <a:latin typeface="Cambria Math"/>
                            </a:rPr>
                            <m:t>𝑒</m:t>
                          </m:r>
                          <m:r>
                            <a:rPr lang="de-DE" b="0" i="1">
                              <a:latin typeface="Cambria Math"/>
                            </a:rPr>
                            <m:t>=</m:t>
                          </m:r>
                          <m:sSubSup>
                            <m:sSubSup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SupPr>
                            <m:e>
                              <m:r>
                                <a:rPr lang="de-DE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de-DE" i="1">
                                  <a:latin typeface="Cambria Math"/>
                                </a:rPr>
                                <m:t>∗</m:t>
                              </m:r>
                            </m:sup>
                          </m:sSubSup>
                          <m:sSup>
                            <m:sSup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pPr>
                            <m:e>
                              <m:r>
                                <a:rPr lang="de-DE" i="1">
                                  <a:latin typeface="Cambria Math"/>
                                </a:rPr>
                                <m:t>𝐺𝑒𝑛𝑒𝑠</m:t>
                              </m:r>
                            </m:e>
                            <m:sup>
                              <m:r>
                                <a:rPr lang="de-DE" i="1">
                                  <a:latin typeface="Cambria Math"/>
                                </a:rPr>
                                <m:t>∗</m:t>
                              </m:r>
                            </m:sup>
                          </m:sSup>
                          <m:r>
                            <a:rPr lang="de-DE" i="1">
                              <a:latin typeface="Cambria Math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SupPr>
                            <m:e>
                              <m:r>
                                <a:rPr lang="de-DE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3</m:t>
                              </m:r>
                            </m:sub>
                            <m:sup>
                              <m:r>
                                <a:rPr lang="de-DE" i="1">
                                  <a:latin typeface="Cambria Math"/>
                                </a:rPr>
                                <m:t>∗</m:t>
                              </m:r>
                            </m:sup>
                          </m:sSubSup>
                          <m:sSup>
                            <m:sSup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pPr>
                            <m:e>
                              <m:r>
                                <a:rPr lang="de-DE" i="1">
                                  <a:latin typeface="Cambria Math"/>
                                </a:rPr>
                                <m:t>𝑆𝐸𝑆</m:t>
                              </m:r>
                            </m:e>
                            <m:sup>
                              <m:r>
                                <a:rPr lang="de-DE" i="1">
                                  <a:latin typeface="Cambria Math"/>
                                </a:rPr>
                                <m:t>∗</m:t>
                              </m:r>
                            </m:sup>
                          </m:sSup>
                          <m:r>
                            <a:rPr lang="de-DE" i="1">
                              <a:latin typeface="Cambria Math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SupPr>
                            <m:e>
                              <m:r>
                                <a:rPr lang="de-DE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i="1">
                                  <a:latin typeface="Cambria Math"/>
                                </a:rPr>
                                <m:t>4</m:t>
                              </m:r>
                            </m:sub>
                            <m:sup>
                              <m:r>
                                <a:rPr lang="de-DE" i="1">
                                  <a:latin typeface="Cambria Math"/>
                                </a:rPr>
                                <m:t>∗</m:t>
                              </m:r>
                            </m:sup>
                          </m:sSubSup>
                          <m:sSup>
                            <m:sSup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pPr>
                            <m:e>
                              <m:r>
                                <a:rPr lang="de-DE" i="1">
                                  <a:latin typeface="Cambria Math"/>
                                </a:rPr>
                                <m:t>𝑁𝐵𝑆</m:t>
                              </m:r>
                            </m:e>
                            <m:sup>
                              <m:r>
                                <a:rPr lang="de-DE" i="1">
                                  <a:latin typeface="Cambria Math"/>
                                </a:rPr>
                                <m:t>∗</m:t>
                              </m:r>
                            </m:sup>
                          </m:sSup>
                          <m:r>
                            <a:rPr lang="de-DE" i="1">
                              <a:latin typeface="Cambria Math"/>
                            </a:rPr>
                            <m:t>+</m:t>
                          </m:r>
                          <m:r>
                            <a:rPr lang="de-DE" b="0" i="1">
                              <a:latin typeface="Cambria Math"/>
                            </a:rPr>
                            <m:t>𝑈</m:t>
                          </m:r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r>
                  <a:rPr lang="de-DE"/>
                  <a:t>leading to:</a:t>
                </a:r>
                <a:endParaRPr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de-DE" b="0" i="1">
                              <a:latin typeface="Cambria Math"/>
                            </a:rPr>
                            <m:t>𝑌</m:t>
                          </m:r>
                          <m:r>
                            <a:rPr lang="de-DE" b="0" i="1"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de-DE" b="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b="0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de-DE" b="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b="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b="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de-DE" i="1">
                              <a:latin typeface="Cambria Math"/>
                            </a:rPr>
                            <m:t>𝐶𝑆</m:t>
                          </m:r>
                          <m:r>
                            <a:rPr lang="de-DE" i="1">
                              <a:latin typeface="Cambria Math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Sup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b="0" i="1">
                                  <a:latin typeface="Cambria Math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de-DE" b="0" i="1">
                                  <a:latin typeface="Cambria Math"/>
                                </a:rPr>
                                <m:t>∗</m:t>
                              </m:r>
                            </m:sup>
                          </m:sSubSup>
                          <m:sSup>
                            <m:sSupPr>
                              <m:ctrlPr>
                                <a:rPr lang="de-DE" b="0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p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𝐺𝑒𝑛𝑒𝑠</m:t>
                              </m:r>
                            </m:e>
                            <m:sup>
                              <m:r>
                                <a:rPr lang="de-DE" b="0" i="1">
                                  <a:latin typeface="Cambria Math"/>
                                </a:rPr>
                                <m:t>∗</m:t>
                              </m:r>
                            </m:sup>
                          </m:sSup>
                          <m:r>
                            <a:rPr lang="de-DE" i="1">
                              <a:latin typeface="Cambria Math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SupPr>
                            <m:e>
                              <m:r>
                                <a:rPr lang="de-DE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b="0" i="1">
                                  <a:latin typeface="Cambria Math"/>
                                </a:rPr>
                                <m:t>3</m:t>
                              </m:r>
                            </m:sub>
                            <m:sup>
                              <m:r>
                                <a:rPr lang="de-DE" i="1">
                                  <a:latin typeface="Cambria Math"/>
                                </a:rPr>
                                <m:t>∗</m:t>
                              </m:r>
                            </m:sup>
                          </m:sSubSup>
                          <m:sSup>
                            <m:sSup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p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𝑆𝐸𝑆</m:t>
                              </m:r>
                            </m:e>
                            <m:sup>
                              <m:r>
                                <a:rPr lang="de-DE" i="1">
                                  <a:latin typeface="Cambria Math"/>
                                </a:rPr>
                                <m:t>∗</m:t>
                              </m:r>
                            </m:sup>
                          </m:sSup>
                          <m:r>
                            <a:rPr lang="de-DE" i="1">
                              <a:latin typeface="Cambria Math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SupPr>
                            <m:e>
                              <m:r>
                                <a:rPr lang="de-DE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b="0" i="1">
                                  <a:latin typeface="Cambria Math"/>
                                </a:rPr>
                                <m:t>4</m:t>
                              </m:r>
                            </m:sub>
                            <m:sup>
                              <m:r>
                                <a:rPr lang="de-DE" i="1">
                                  <a:latin typeface="Cambria Math"/>
                                </a:rPr>
                                <m:t>∗</m:t>
                              </m:r>
                            </m:sup>
                          </m:sSubSup>
                          <m:sSup>
                            <m:sSup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pPr>
                            <m:e>
                              <m:r>
                                <a:rPr lang="de-DE" b="0" i="1">
                                  <a:latin typeface="Cambria Math"/>
                                </a:rPr>
                                <m:t>𝑁𝐵𝑆</m:t>
                              </m:r>
                            </m:e>
                            <m:sup>
                              <m:r>
                                <a:rPr lang="de-DE" i="1">
                                  <a:latin typeface="Cambria Math"/>
                                </a:rPr>
                                <m:t>∗</m:t>
                              </m:r>
                            </m:sup>
                          </m:sSup>
                          <m:r>
                            <a:rPr lang="de-DE" i="1">
                              <a:latin typeface="Cambria Math"/>
                            </a:rPr>
                            <m:t>+</m:t>
                          </m:r>
                          <m:r>
                            <a:rPr lang="de-DE" i="1">
                              <a:latin typeface="Cambria Math"/>
                            </a:rPr>
                            <m:t>𝑈</m:t>
                          </m:r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  <a:p>
                <a:pPr marL="0" indent="0">
                  <a:buNone/>
                  <a:defRPr/>
                </a:pPr>
                <a:endParaRPr lang="de-DE"/>
              </a:p>
            </p:txBody>
          </p:sp>
        </mc:Choice>
        <mc:Fallback xmlns="">
          <p:sp>
            <p:nvSpPr>
              <p:cNvPr id="5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blipFill>
                <a:blip r:embed="rId3"/>
                <a:stretch>
                  <a:fillRect l="-889" t="-2291" r="-20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4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marL="570252" indent="-570252">
              <a:buAutoNum type="arabicPeriod"/>
              <a:defRPr/>
            </a:pPr>
            <a:r>
              <a:rPr lang="de-DE"/>
              <a:t>Omitted variable bias: The problem</a:t>
            </a:r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de-DE"/>
              <a:t>Fine. So, what is the problem?</a:t>
            </a:r>
            <a:endParaRPr/>
          </a:p>
          <a:p>
            <a:pPr marL="0" indent="0">
              <a:buNone/>
              <a:defRPr/>
            </a:pPr>
            <a:endParaRPr lang="de-DE"/>
          </a:p>
          <a:p>
            <a:pPr marL="0" indent="0">
              <a:buNone/>
              <a:defRPr/>
            </a:pPr>
            <a:r>
              <a:rPr lang="de-DE" b="1"/>
              <a:t>The omitted variable bias: </a:t>
            </a:r>
            <a:endParaRPr/>
          </a:p>
          <a:p>
            <a:pPr marL="0" indent="0">
              <a:buNone/>
              <a:defRPr/>
            </a:pPr>
            <a:r>
              <a:rPr lang="de-DE"/>
              <a:t>If the error term (i.e. in our case: Genes, SES, neighborhood status) correlates with our predictor cognitive ability, our estimate of the effect of cognitive ability on math grades is probably biased</a:t>
            </a:r>
          </a:p>
          <a:p>
            <a:pPr marL="0" indent="0">
              <a:buNone/>
              <a:defRPr/>
            </a:pPr>
            <a:r>
              <a:rPr lang="de-DE"/>
              <a:t> </a:t>
            </a:r>
            <a:endParaRPr/>
          </a:p>
          <a:p>
            <a:pPr marL="0" indent="0">
              <a:buNone/>
              <a:defRPr/>
            </a:pPr>
            <a:endParaRPr lang="de-DE"/>
          </a:p>
          <a:p>
            <a:pPr marL="0" indent="0">
              <a:buNone/>
              <a:defRPr/>
            </a:pPr>
            <a:endParaRPr lang="de-DE"/>
          </a:p>
          <a:p>
            <a:pPr marL="0" indent="0">
              <a:buNone/>
              <a:defRPr/>
            </a:pPr>
            <a:endParaRPr lang="de-DE"/>
          </a:p>
          <a:p>
            <a:pPr marL="0" indent="0">
              <a:buNone/>
              <a:defRPr/>
            </a:pPr>
            <a:endParaRPr lang="de-DE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5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de-DE">
                <a:latin typeface="Calibri"/>
                <a:cs typeface="Arial"/>
              </a:rPr>
              <a:t>1. </a:t>
            </a:r>
            <a:r>
              <a:rPr lang="de-DE"/>
              <a:t>Omitted variable bias: The problem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6</a:t>
            </a:fld>
            <a:endParaRPr lang="de-DE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hteck 1"/>
              <p:cNvSpPr/>
              <p:nvPr/>
            </p:nvSpPr>
            <p:spPr bwMode="auto">
              <a:xfrm>
                <a:off x="1928664" y="4221088"/>
                <a:ext cx="2053268" cy="53515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𝑪𝒐𝒈𝒏𝒊𝒕𝒊𝒗𝒆</m:t>
                          </m:r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𝑺𝒌𝒊𝒍𝒍𝒔</m:t>
                          </m:r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en-US" sz="2000" b="1">
                  <a:ln>
                    <a:solidFill>
                      <a:schemeClr val="bg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Rechtec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28664" y="4221088"/>
                <a:ext cx="2053268" cy="53515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hteck 84"/>
              <p:cNvSpPr/>
              <p:nvPr/>
            </p:nvSpPr>
            <p:spPr bwMode="auto">
              <a:xfrm>
                <a:off x="5719060" y="4221088"/>
                <a:ext cx="1754220" cy="53515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𝑴𝒂𝒕𝒉</m:t>
                          </m:r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𝒈𝒓𝒂𝒅𝒆𝒔</m:t>
                          </m:r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en-US" sz="2000" b="1">
                  <a:ln>
                    <a:solidFill>
                      <a:schemeClr val="bg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Rechteck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19060" y="4221088"/>
                <a:ext cx="1754220" cy="53515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Gerade Verbindung mit Pfeil 8"/>
          <p:cNvCxnSpPr>
            <a:cxnSpLocks/>
            <a:stCxn id="7" idx="3"/>
            <a:endCxn id="8" idx="1"/>
          </p:cNvCxnSpPr>
          <p:nvPr/>
        </p:nvCxnSpPr>
        <p:spPr bwMode="auto">
          <a:xfrm>
            <a:off x="3981932" y="4488663"/>
            <a:ext cx="17371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Ellipse 9"/>
              <p:cNvSpPr/>
              <p:nvPr/>
            </p:nvSpPr>
            <p:spPr bwMode="auto">
              <a:xfrm>
                <a:off x="8480030" y="4214781"/>
                <a:ext cx="930669" cy="53515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de-DE" b="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𝑈</m:t>
                          </m:r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en-US" sz="1100" b="1">
                  <a:ln>
                    <a:solidFill>
                      <a:schemeClr val="bg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Ellips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480030" y="4214781"/>
                <a:ext cx="930669" cy="535150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Gerade Verbindung mit Pfeil 10"/>
          <p:cNvCxnSpPr>
            <a:cxnSpLocks/>
            <a:stCxn id="10" idx="2"/>
            <a:endCxn id="8" idx="3"/>
          </p:cNvCxnSpPr>
          <p:nvPr/>
        </p:nvCxnSpPr>
        <p:spPr bwMode="auto">
          <a:xfrm flipH="1">
            <a:off x="7473280" y="4482356"/>
            <a:ext cx="1006750" cy="63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de-DE">
                <a:latin typeface="Calibri"/>
                <a:cs typeface="Arial"/>
              </a:rPr>
              <a:t>1. </a:t>
            </a:r>
            <a:r>
              <a:rPr lang="de-DE"/>
              <a:t>Omitted variable bias: The problem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7</a:t>
            </a:fld>
            <a:endParaRPr lang="de-DE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hteck 1"/>
              <p:cNvSpPr/>
              <p:nvPr/>
            </p:nvSpPr>
            <p:spPr bwMode="auto">
              <a:xfrm>
                <a:off x="1928664" y="4221088"/>
                <a:ext cx="2053268" cy="53515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𝑪𝒐𝒈𝒏𝒊𝒕𝒊𝒗𝒆</m:t>
                          </m:r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𝑺𝒌𝒊𝒍𝒍𝒔</m:t>
                          </m:r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en-US" sz="2000" b="1">
                  <a:ln>
                    <a:solidFill>
                      <a:schemeClr val="bg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Rechtec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28664" y="4221088"/>
                <a:ext cx="2053268" cy="53515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Ellipse 2"/>
              <p:cNvSpPr/>
              <p:nvPr/>
            </p:nvSpPr>
            <p:spPr bwMode="auto">
              <a:xfrm>
                <a:off x="3152800" y="2482603"/>
                <a:ext cx="1162419" cy="54318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de-DE" sz="2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pPr>
                            <m:e>
                              <m:r>
                                <a:rPr lang="de-DE" sz="2400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𝐺𝑒𝑛𝑒𝑠</m:t>
                              </m:r>
                            </m:e>
                            <m:sup>
                              <m:r>
                                <a:rPr lang="de-DE" sz="2400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∗</m:t>
                              </m:r>
                            </m:sup>
                          </m:sSup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en-US" sz="1400" b="1">
                  <a:ln>
                    <a:solidFill>
                      <a:schemeClr val="bg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Ellips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52800" y="2482603"/>
                <a:ext cx="1162419" cy="543181"/>
              </a:xfrm>
              <a:prstGeom prst="ellipse">
                <a:avLst/>
              </a:prstGeom>
              <a:blipFill>
                <a:blip r:embed="rId3"/>
                <a:stretch>
                  <a:fillRect l="-153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hteck 84"/>
              <p:cNvSpPr/>
              <p:nvPr/>
            </p:nvSpPr>
            <p:spPr bwMode="auto">
              <a:xfrm>
                <a:off x="5719060" y="4221088"/>
                <a:ext cx="1754220" cy="53515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𝑴𝒂𝒕𝒉</m:t>
                          </m:r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𝒈𝒓𝒂𝒅𝒆𝒔</m:t>
                          </m:r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en-US" sz="2000" b="1">
                  <a:ln>
                    <a:solidFill>
                      <a:schemeClr val="bg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Rechteck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19060" y="4221088"/>
                <a:ext cx="1754220" cy="5351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Gerade Verbindung mit Pfeil 106"/>
          <p:cNvCxnSpPr>
            <a:cxnSpLocks/>
            <a:stCxn id="8" idx="4"/>
            <a:endCxn id="9" idx="0"/>
          </p:cNvCxnSpPr>
          <p:nvPr/>
        </p:nvCxnSpPr>
        <p:spPr bwMode="auto">
          <a:xfrm>
            <a:off x="3734010" y="3025784"/>
            <a:ext cx="2862160" cy="11953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8"/>
          <p:cNvCxnSpPr>
            <a:cxnSpLocks/>
            <a:stCxn id="7" idx="3"/>
            <a:endCxn id="9" idx="1"/>
          </p:cNvCxnSpPr>
          <p:nvPr/>
        </p:nvCxnSpPr>
        <p:spPr bwMode="auto">
          <a:xfrm>
            <a:off x="3981932" y="4488663"/>
            <a:ext cx="17371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Gerade Verbindung mit Pfeil 12"/>
          <p:cNvCxnSpPr>
            <a:cxnSpLocks/>
            <a:endCxn id="9" idx="0"/>
          </p:cNvCxnSpPr>
          <p:nvPr/>
        </p:nvCxnSpPr>
        <p:spPr bwMode="auto">
          <a:xfrm>
            <a:off x="5777404" y="3025784"/>
            <a:ext cx="818766" cy="11953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Ellipse 27"/>
              <p:cNvSpPr/>
              <p:nvPr/>
            </p:nvSpPr>
            <p:spPr bwMode="auto">
              <a:xfrm>
                <a:off x="5312070" y="2490634"/>
                <a:ext cx="930669" cy="53515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de-DE" sz="20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pPr>
                            <m:e>
                              <m:r>
                                <a:rPr lang="de-DE" sz="2000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𝑆𝐸𝑆</m:t>
                              </m:r>
                            </m:e>
                            <m:sup>
                              <m:r>
                                <a:rPr lang="de-DE" sz="2000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∗</m:t>
                              </m:r>
                            </m:sup>
                          </m:sSup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en-US" sz="1200" b="1">
                  <a:ln>
                    <a:solidFill>
                      <a:schemeClr val="bg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Ellips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12070" y="2490634"/>
                <a:ext cx="930669" cy="535150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Gerade Verbindung mit Pfeil 13"/>
          <p:cNvCxnSpPr>
            <a:cxnSpLocks/>
            <a:stCxn id="15" idx="4"/>
            <a:endCxn id="9" idx="0"/>
          </p:cNvCxnSpPr>
          <p:nvPr/>
        </p:nvCxnSpPr>
        <p:spPr bwMode="auto">
          <a:xfrm flipH="1">
            <a:off x="6596170" y="3017753"/>
            <a:ext cx="1557788" cy="12033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Ellipse 14"/>
              <p:cNvSpPr/>
              <p:nvPr/>
            </p:nvSpPr>
            <p:spPr bwMode="auto">
              <a:xfrm>
                <a:off x="6897216" y="2482603"/>
                <a:ext cx="2513483" cy="53515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de-DE" sz="20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pPr>
                            <m:e>
                              <m:r>
                                <a:rPr lang="de-DE" sz="2000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𝑁𝑒𝑖𝑔h𝑏𝑜𝑟h𝑜𝑜𝑑</m:t>
                              </m:r>
                            </m:e>
                            <m:sup>
                              <m:r>
                                <a:rPr lang="de-DE" sz="2000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∗</m:t>
                              </m:r>
                            </m:sup>
                          </m:sSup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en-US" sz="1200" b="1">
                  <a:ln>
                    <a:solidFill>
                      <a:schemeClr val="bg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Ellips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97216" y="2482603"/>
                <a:ext cx="2513483" cy="535150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Ellipse 17"/>
              <p:cNvSpPr/>
              <p:nvPr/>
            </p:nvSpPr>
            <p:spPr bwMode="auto">
              <a:xfrm>
                <a:off x="8480030" y="4214781"/>
                <a:ext cx="930669" cy="53515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de-DE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𝑼</m:t>
                          </m:r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en-US" sz="2000" b="1">
                  <a:ln>
                    <a:solidFill>
                      <a:schemeClr val="bg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Ellips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480030" y="4214781"/>
                <a:ext cx="930669" cy="535150"/>
              </a:xfrm>
              <a:prstGeom prst="ellipse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Gerade Verbindung mit Pfeil 18"/>
          <p:cNvCxnSpPr>
            <a:cxnSpLocks/>
            <a:stCxn id="16" idx="2"/>
          </p:cNvCxnSpPr>
          <p:nvPr/>
        </p:nvCxnSpPr>
        <p:spPr bwMode="auto">
          <a:xfrm flipH="1">
            <a:off x="7473280" y="4482356"/>
            <a:ext cx="1006750" cy="63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de-DE">
                <a:latin typeface="Calibri"/>
                <a:cs typeface="Arial"/>
              </a:rPr>
              <a:t>1. </a:t>
            </a:r>
            <a:r>
              <a:rPr lang="de-DE"/>
              <a:t>Omitted variable bias: The problem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8</a:t>
            </a:fld>
            <a:endParaRPr lang="de-DE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hteck 1"/>
              <p:cNvSpPr/>
              <p:nvPr/>
            </p:nvSpPr>
            <p:spPr bwMode="auto">
              <a:xfrm>
                <a:off x="1928664" y="4221088"/>
                <a:ext cx="2053268" cy="53515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𝑪𝒐𝒈𝒏𝒊𝒕𝒊𝒗𝒆</m:t>
                          </m:r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𝑺𝒌𝒊𝒍𝒍𝒔</m:t>
                          </m:r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en-US" sz="2000" b="1">
                  <a:ln>
                    <a:solidFill>
                      <a:schemeClr val="bg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Rechtec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28664" y="4221088"/>
                <a:ext cx="2053268" cy="53515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Ellipse 2"/>
              <p:cNvSpPr/>
              <p:nvPr/>
            </p:nvSpPr>
            <p:spPr bwMode="auto">
              <a:xfrm>
                <a:off x="3152800" y="2482603"/>
                <a:ext cx="1162419" cy="54318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de-DE" sz="2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pPr>
                            <m:e>
                              <m:r>
                                <a:rPr lang="de-DE" sz="2400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𝐺𝑒𝑛𝑒𝑠</m:t>
                              </m:r>
                            </m:e>
                            <m:sup>
                              <m:r>
                                <a:rPr lang="de-DE" sz="2400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∗</m:t>
                              </m:r>
                            </m:sup>
                          </m:sSup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en-US" sz="1400" b="1">
                  <a:ln>
                    <a:solidFill>
                      <a:schemeClr val="bg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Ellips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52800" y="2482603"/>
                <a:ext cx="1162419" cy="543181"/>
              </a:xfrm>
              <a:prstGeom prst="ellipse">
                <a:avLst/>
              </a:prstGeom>
              <a:blipFill>
                <a:blip r:embed="rId3"/>
                <a:stretch>
                  <a:fillRect l="-153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hteck 84"/>
              <p:cNvSpPr/>
              <p:nvPr/>
            </p:nvSpPr>
            <p:spPr bwMode="auto">
              <a:xfrm>
                <a:off x="5719060" y="4221088"/>
                <a:ext cx="1754220" cy="53515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𝑴𝒂𝒕𝒉</m:t>
                          </m:r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000" b="1" i="1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𝒈𝒓𝒂𝒅𝒆𝒔</m:t>
                          </m:r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en-US" sz="2000" b="1">
                  <a:ln>
                    <a:solidFill>
                      <a:schemeClr val="bg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Rechteck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19060" y="4221088"/>
                <a:ext cx="1754220" cy="5351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Gerade Verbindung mit Pfeil 106"/>
          <p:cNvCxnSpPr>
            <a:cxnSpLocks/>
            <a:stCxn id="8" idx="4"/>
            <a:endCxn id="9" idx="0"/>
          </p:cNvCxnSpPr>
          <p:nvPr/>
        </p:nvCxnSpPr>
        <p:spPr bwMode="auto">
          <a:xfrm>
            <a:off x="3734010" y="3025784"/>
            <a:ext cx="2862160" cy="11953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8"/>
          <p:cNvCxnSpPr>
            <a:cxnSpLocks/>
            <a:stCxn id="7" idx="3"/>
            <a:endCxn id="9" idx="1"/>
          </p:cNvCxnSpPr>
          <p:nvPr/>
        </p:nvCxnSpPr>
        <p:spPr bwMode="auto">
          <a:xfrm>
            <a:off x="3981932" y="4488663"/>
            <a:ext cx="17371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Gerade Verbindung mit Pfeil 12"/>
          <p:cNvCxnSpPr>
            <a:cxnSpLocks/>
            <a:endCxn id="9" idx="0"/>
          </p:cNvCxnSpPr>
          <p:nvPr/>
        </p:nvCxnSpPr>
        <p:spPr bwMode="auto">
          <a:xfrm>
            <a:off x="5777404" y="3025784"/>
            <a:ext cx="818766" cy="11953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Ellipse 27"/>
              <p:cNvSpPr/>
              <p:nvPr/>
            </p:nvSpPr>
            <p:spPr bwMode="auto">
              <a:xfrm>
                <a:off x="5312070" y="2490634"/>
                <a:ext cx="930669" cy="53515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de-DE" sz="20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pPr>
                            <m:e>
                              <m:r>
                                <a:rPr lang="de-DE" sz="2000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𝑆𝐸𝑆</m:t>
                              </m:r>
                            </m:e>
                            <m:sup>
                              <m:r>
                                <a:rPr lang="de-DE" sz="2000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∗</m:t>
                              </m:r>
                            </m:sup>
                          </m:sSup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en-US" sz="1200" b="1">
                  <a:ln>
                    <a:solidFill>
                      <a:schemeClr val="bg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Ellips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12070" y="2490634"/>
                <a:ext cx="930669" cy="535150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Gerade Verbindung mit Pfeil 13"/>
          <p:cNvCxnSpPr>
            <a:cxnSpLocks/>
            <a:stCxn id="15" idx="4"/>
            <a:endCxn id="9" idx="0"/>
          </p:cNvCxnSpPr>
          <p:nvPr/>
        </p:nvCxnSpPr>
        <p:spPr bwMode="auto">
          <a:xfrm flipH="1">
            <a:off x="6596170" y="3017753"/>
            <a:ext cx="1557788" cy="12033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Ellipse 14"/>
              <p:cNvSpPr/>
              <p:nvPr/>
            </p:nvSpPr>
            <p:spPr bwMode="auto">
              <a:xfrm>
                <a:off x="6897216" y="2482603"/>
                <a:ext cx="2513483" cy="53515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de-DE" sz="20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pPr>
                            <m:e>
                              <m:r>
                                <a:rPr lang="de-DE" sz="2000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𝑁𝑒𝑖𝑔h𝑏𝑜𝑟h𝑜𝑜𝑑</m:t>
                              </m:r>
                            </m:e>
                            <m:sup>
                              <m:r>
                                <a:rPr lang="de-DE" sz="2000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∗</m:t>
                              </m:r>
                            </m:sup>
                          </m:sSup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en-US" sz="1200" b="1">
                  <a:ln>
                    <a:solidFill>
                      <a:schemeClr val="bg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Ellips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97216" y="2482603"/>
                <a:ext cx="2513483" cy="535150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Ellipse 17"/>
              <p:cNvSpPr/>
              <p:nvPr/>
            </p:nvSpPr>
            <p:spPr bwMode="auto">
              <a:xfrm>
                <a:off x="8480030" y="4214781"/>
                <a:ext cx="930669" cy="53515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>
                                  <a:ln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000" b="1" i="1">
                                  <a:ln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𝑼</m:t>
                              </m:r>
                            </m:e>
                            <m:sub>
                              <m:r>
                                <a:rPr lang="de-DE" sz="2000" b="1" i="1">
                                  <a:ln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en-US" sz="2000" b="1">
                  <a:ln>
                    <a:solidFill>
                      <a:schemeClr val="bg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Ellips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480030" y="4214781"/>
                <a:ext cx="930669" cy="535150"/>
              </a:xfrm>
              <a:prstGeom prst="ellipse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Gerade Verbindung mit Pfeil 18"/>
          <p:cNvCxnSpPr>
            <a:cxnSpLocks/>
            <a:stCxn id="16" idx="2"/>
          </p:cNvCxnSpPr>
          <p:nvPr/>
        </p:nvCxnSpPr>
        <p:spPr bwMode="auto">
          <a:xfrm flipH="1">
            <a:off x="7473280" y="4482356"/>
            <a:ext cx="1006750" cy="63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Gerade Verbindung mit Pfeil 15"/>
          <p:cNvCxnSpPr>
            <a:cxnSpLocks/>
            <a:stCxn id="8" idx="4"/>
            <a:endCxn id="7" idx="0"/>
          </p:cNvCxnSpPr>
          <p:nvPr/>
        </p:nvCxnSpPr>
        <p:spPr bwMode="auto">
          <a:xfrm flipH="1">
            <a:off x="2955298" y="3025784"/>
            <a:ext cx="778712" cy="11953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Gerade Verbindung mit Pfeil 19"/>
          <p:cNvCxnSpPr>
            <a:cxnSpLocks/>
            <a:endCxn id="7" idx="0"/>
          </p:cNvCxnSpPr>
          <p:nvPr/>
        </p:nvCxnSpPr>
        <p:spPr bwMode="auto">
          <a:xfrm flipH="1">
            <a:off x="2955298" y="3019477"/>
            <a:ext cx="2842134" cy="12016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Gerade Verbindung mit Pfeil 20"/>
          <p:cNvCxnSpPr>
            <a:cxnSpLocks/>
            <a:endCxn id="7" idx="0"/>
          </p:cNvCxnSpPr>
          <p:nvPr/>
        </p:nvCxnSpPr>
        <p:spPr bwMode="auto">
          <a:xfrm flipH="1">
            <a:off x="2955298" y="3019477"/>
            <a:ext cx="5191408" cy="12016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Ellipse 22"/>
              <p:cNvSpPr/>
              <p:nvPr/>
            </p:nvSpPr>
            <p:spPr bwMode="auto">
              <a:xfrm>
                <a:off x="2489963" y="5411659"/>
                <a:ext cx="930669" cy="53515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>
                                  <a:ln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sSubPr>
                            <m:e>
                              <m:r>
                                <a:rPr lang="de-DE" sz="2000" b="1" i="1">
                                  <a:ln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𝑼</m:t>
                              </m:r>
                            </m:e>
                            <m:sub>
                              <m:r>
                                <a:rPr lang="de-DE" sz="2000" b="1" i="1">
                                  <a:ln>
                                    <a:solidFill>
                                      <a:schemeClr val="bg1"/>
                                    </a:solidFill>
                                  </a:ln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endParaRPr lang="en-US" sz="2000" b="1">
                  <a:ln>
                    <a:solidFill>
                      <a:schemeClr val="bg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Ellips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89963" y="5411659"/>
                <a:ext cx="930669" cy="535150"/>
              </a:xfrm>
              <a:prstGeom prst="ellipse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Gerade Verbindung mit Pfeil 23"/>
          <p:cNvCxnSpPr>
            <a:cxnSpLocks/>
            <a:stCxn id="21" idx="0"/>
            <a:endCxn id="7" idx="2"/>
          </p:cNvCxnSpPr>
          <p:nvPr/>
        </p:nvCxnSpPr>
        <p:spPr bwMode="auto">
          <a:xfrm flipV="1">
            <a:off x="2955298" y="4756238"/>
            <a:ext cx="0" cy="6554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marL="570252" indent="-570252">
              <a:buAutoNum type="arabicPeriod"/>
              <a:defRPr/>
            </a:pPr>
            <a:r>
              <a:rPr lang="de-DE"/>
              <a:t>Omitted variable bias: Solutions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de-DE"/>
              <a:t>For twin data, we can distinguish two groups of confounders:</a:t>
            </a:r>
            <a:endParaRPr/>
          </a:p>
          <a:p>
            <a:pPr marL="514350" indent="-514350">
              <a:buFont typeface="+mj-lt"/>
              <a:buAutoNum type="arabicPeriod"/>
              <a:defRPr/>
            </a:pPr>
            <a:r>
              <a:rPr lang="de-DE"/>
              <a:t>Genetic confounders (A)</a:t>
            </a:r>
            <a:endParaRPr/>
          </a:p>
          <a:p>
            <a:pPr marL="514350" indent="-514350">
              <a:buFont typeface="+mj-lt"/>
              <a:buAutoNum type="arabicPeriod"/>
              <a:defRPr/>
            </a:pPr>
            <a:r>
              <a:rPr lang="de-DE"/>
              <a:t>Environmental confounders on the family level (C)</a:t>
            </a:r>
            <a:endParaRPr/>
          </a:p>
          <a:p>
            <a:pPr marL="0" indent="0">
              <a:buNone/>
              <a:defRPr/>
            </a:pPr>
            <a:endParaRPr lang="de-DE"/>
          </a:p>
          <a:p>
            <a:pPr marL="514350" indent="-514350">
              <a:buAutoNum type="arabicParenR"/>
              <a:defRPr/>
            </a:pPr>
            <a:endParaRPr lang="de-DE"/>
          </a:p>
          <a:p>
            <a:pPr marL="0" indent="0">
              <a:buNone/>
              <a:defRPr/>
            </a:pPr>
            <a:endParaRPr lang="de-DE"/>
          </a:p>
          <a:p>
            <a:pPr marL="0" indent="0">
              <a:buNone/>
              <a:defRPr/>
            </a:pPr>
            <a:endParaRPr lang="de-DE"/>
          </a:p>
          <a:p>
            <a:pPr marL="0" indent="0">
              <a:buNone/>
              <a:defRPr/>
            </a:pPr>
            <a:endParaRPr lang="de-DE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6D89EF-3C3A-4E06-893E-1B74ABA00C59}" type="slidenum">
              <a:rPr lang="de-DE"/>
              <a:t>9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384550" y="6356353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it-IT"/>
              <a:t>TwinLife workshop on behavioral genetics 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August 18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 and 19</a:t>
            </a:r>
            <a:r>
              <a:rPr lang="en-US" sz="12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, 2021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Larissa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1405</Words>
  <Application>Microsoft Office PowerPoint</Application>
  <DocSecurity>0</DocSecurity>
  <PresentationFormat>A4-Papier (210 x 297 mm)</PresentationFormat>
  <Paragraphs>291</Paragraphs>
  <Slides>25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30" baseType="lpstr">
      <vt:lpstr>Arial</vt:lpstr>
      <vt:lpstr>Calibri</vt:lpstr>
      <vt:lpstr>Cambria Math</vt:lpstr>
      <vt:lpstr>Lucida Console</vt:lpstr>
      <vt:lpstr>Larissa-Design</vt:lpstr>
      <vt:lpstr>PowerPoint-Präsentation</vt:lpstr>
      <vt:lpstr>Content</vt:lpstr>
      <vt:lpstr>Omitted variable bias: The problem</vt:lpstr>
      <vt:lpstr>1. Omitted variable bias: The problem</vt:lpstr>
      <vt:lpstr>Omitted variable bias: The problem</vt:lpstr>
      <vt:lpstr>1. Omitted variable bias: The problem</vt:lpstr>
      <vt:lpstr>1. Omitted variable bias: The problem</vt:lpstr>
      <vt:lpstr>1. Omitted variable bias: The problem</vt:lpstr>
      <vt:lpstr>Omitted variable bias: Solutions</vt:lpstr>
      <vt:lpstr>1. Omitted variable bias: The problem</vt:lpstr>
      <vt:lpstr>Omitted variable bias: Solutions</vt:lpstr>
      <vt:lpstr>2. Monozygotic and dizygotic twin pairs</vt:lpstr>
      <vt:lpstr>2. Monozygotic and dizygotic twin pairs</vt:lpstr>
      <vt:lpstr>3. Estimating within-pair effects</vt:lpstr>
      <vt:lpstr>3. Estimating within-pair effects: The FE model</vt:lpstr>
      <vt:lpstr>3. Estimating within-pair effects: The FE model</vt:lpstr>
      <vt:lpstr>3. Estimating within-pair effects: The FE model</vt:lpstr>
      <vt:lpstr>3. Estimating within-pair effects: The ME model</vt:lpstr>
      <vt:lpstr>3. Estimating within-pair effects: The ME model</vt:lpstr>
      <vt:lpstr>3. Estimating within-pair effects: The ME model</vt:lpstr>
      <vt:lpstr>3. Estimating within-pair effects: The ME model</vt:lpstr>
      <vt:lpstr>4. Differentiating genetic and environmental confounds</vt:lpstr>
      <vt:lpstr>4. Differentiating genetic and environmental confounds</vt:lpstr>
      <vt:lpstr>5. Conclusion</vt:lpstr>
      <vt:lpstr>6. Further readings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Einflüsse sozialer und sexueller Entwicklung auf das Entscheidungsverhalten</dc:title>
  <dc:subject/>
  <dc:creator>Franzi</dc:creator>
  <cp:keywords/>
  <dc:description/>
  <cp:lastModifiedBy>Christoph Klatzka</cp:lastModifiedBy>
  <cp:revision>773</cp:revision>
  <dcterms:created xsi:type="dcterms:W3CDTF">2016-05-11T16:59:20Z</dcterms:created>
  <dcterms:modified xsi:type="dcterms:W3CDTF">2023-08-07T13:55:19Z</dcterms:modified>
  <cp:category/>
  <dc:identifier/>
  <cp:contentStatus/>
  <dc:language/>
  <cp:version/>
</cp:coreProperties>
</file>