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75" r:id="rId3"/>
    <p:sldMasterId id="2147483687" r:id="rId4"/>
  </p:sldMasterIdLst>
  <p:notesMasterIdLst>
    <p:notesMasterId r:id="rId46"/>
  </p:notesMasterIdLst>
  <p:sldIdLst>
    <p:sldId id="317" r:id="rId5"/>
    <p:sldId id="257" r:id="rId6"/>
    <p:sldId id="316" r:id="rId7"/>
    <p:sldId id="299" r:id="rId8"/>
    <p:sldId id="260" r:id="rId9"/>
    <p:sldId id="261" r:id="rId10"/>
    <p:sldId id="262" r:id="rId11"/>
    <p:sldId id="263" r:id="rId12"/>
    <p:sldId id="264" r:id="rId13"/>
    <p:sldId id="266" r:id="rId14"/>
    <p:sldId id="267" r:id="rId15"/>
    <p:sldId id="268" r:id="rId16"/>
    <p:sldId id="269" r:id="rId17"/>
    <p:sldId id="270" r:id="rId18"/>
    <p:sldId id="271" r:id="rId19"/>
    <p:sldId id="272" r:id="rId20"/>
    <p:sldId id="273" r:id="rId21"/>
    <p:sldId id="275" r:id="rId22"/>
    <p:sldId id="276" r:id="rId23"/>
    <p:sldId id="319" r:id="rId24"/>
    <p:sldId id="320" r:id="rId25"/>
    <p:sldId id="318"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906000" cy="6858000" type="A4"/>
  <p:notesSz cx="9906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a (Guest)" initials="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4C1578-5E89-A43B-C756-FA3684AE54C4}">
  <a:tblStyle styleId="{434C1578-5E89-A43B-C756-FA3684AE54C4}"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01" autoAdjust="0"/>
    <p:restoredTop sz="85426" autoAdjust="0"/>
  </p:normalViewPr>
  <p:slideViewPr>
    <p:cSldViewPr>
      <p:cViewPr varScale="1">
        <p:scale>
          <a:sx n="95" d="100"/>
          <a:sy n="95" d="100"/>
        </p:scale>
        <p:origin x="129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Kopfzeilenplatzhalter 1"/>
          <p:cNvSpPr>
            <a:spLocks noGrp="1"/>
          </p:cNvSpPr>
          <p:nvPr>
            <p:ph type="hdr" sz="quarter"/>
          </p:nvPr>
        </p:nvSpPr>
        <p:spPr bwMode="auto">
          <a:xfrm>
            <a:off x="0" y="0"/>
            <a:ext cx="4292600" cy="342900"/>
          </a:xfrm>
          <a:prstGeom prst="rect">
            <a:avLst/>
          </a:prstGeom>
        </p:spPr>
        <p:txBody>
          <a:bodyPr vert="horz" lIns="91440" tIns="45720" rIns="91440" bIns="45720" rtlCol="0"/>
          <a:lstStyle>
            <a:lvl1pPr algn="l">
              <a:defRPr sz="1200"/>
            </a:lvl1pPr>
          </a:lstStyle>
          <a:p>
            <a:pPr>
              <a:defRPr/>
            </a:pPr>
            <a:endParaRPr lang="en-US"/>
          </a:p>
        </p:txBody>
      </p:sp>
      <p:sp>
        <p:nvSpPr>
          <p:cNvPr id="5" name="Datumsplatzhalter 2"/>
          <p:cNvSpPr>
            <a:spLocks noGrp="1"/>
          </p:cNvSpPr>
          <p:nvPr>
            <p:ph type="dt" idx="1"/>
          </p:nvPr>
        </p:nvSpPr>
        <p:spPr bwMode="auto">
          <a:xfrm>
            <a:off x="5611813" y="0"/>
            <a:ext cx="4292600" cy="342900"/>
          </a:xfrm>
          <a:prstGeom prst="rect">
            <a:avLst/>
          </a:prstGeom>
        </p:spPr>
        <p:txBody>
          <a:bodyPr vert="horz" lIns="91440" tIns="45720" rIns="91440" bIns="45720" rtlCol="0"/>
          <a:lstStyle>
            <a:lvl1pPr algn="r">
              <a:defRPr sz="1200"/>
            </a:lvl1pPr>
          </a:lstStyle>
          <a:p>
            <a:pPr>
              <a:defRPr/>
            </a:pPr>
            <a:fld id="{7ABEB4D6-EC21-42A0-9A38-727098FBE69E}" type="datetimeFigureOut">
              <a:rPr lang="en-US"/>
              <a:t>8/7/2023</a:t>
            </a:fld>
            <a:endParaRPr lang="en-US"/>
          </a:p>
        </p:txBody>
      </p:sp>
      <p:sp>
        <p:nvSpPr>
          <p:cNvPr id="6" name="Folienbildplatzhalter 3"/>
          <p:cNvSpPr>
            <a:spLocks noGrp="1" noRot="1" noChangeAspect="1"/>
          </p:cNvSpPr>
          <p:nvPr>
            <p:ph type="sldImg" idx="2"/>
          </p:nvPr>
        </p:nvSpPr>
        <p:spPr bwMode="auto">
          <a:xfrm>
            <a:off x="3095625" y="514350"/>
            <a:ext cx="3714750" cy="257175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7" name="Notizenplatzhalter 4"/>
          <p:cNvSpPr>
            <a:spLocks noGrp="1"/>
          </p:cNvSpPr>
          <p:nvPr>
            <p:ph type="body" sz="quarter" idx="3"/>
          </p:nvPr>
        </p:nvSpPr>
        <p:spPr bwMode="auto">
          <a:xfrm>
            <a:off x="990600" y="3257550"/>
            <a:ext cx="7924800" cy="3086100"/>
          </a:xfrm>
          <a:prstGeom prst="rect">
            <a:avLst/>
          </a:prstGeom>
        </p:spPr>
        <p:txBody>
          <a:bodyPr vert="horz" lIns="91440" tIns="45720" rIns="91440" bIns="45720"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8" name="Fußzeilenplatzhalter 5"/>
          <p:cNvSpPr>
            <a:spLocks noGrp="1"/>
          </p:cNvSpPr>
          <p:nvPr>
            <p:ph type="ftr" sz="quarter" idx="4"/>
          </p:nvPr>
        </p:nvSpPr>
        <p:spPr bwMode="auto">
          <a:xfrm>
            <a:off x="0" y="6513513"/>
            <a:ext cx="4292600" cy="342900"/>
          </a:xfrm>
          <a:prstGeom prst="rect">
            <a:avLst/>
          </a:prstGeom>
        </p:spPr>
        <p:txBody>
          <a:bodyPr vert="horz" lIns="91440" tIns="45720" rIns="91440" bIns="45720" rtlCol="0" anchor="b"/>
          <a:lstStyle>
            <a:lvl1pPr algn="l">
              <a:defRPr sz="1200"/>
            </a:lvl1pPr>
          </a:lstStyle>
          <a:p>
            <a:pPr>
              <a:defRPr/>
            </a:pPr>
            <a:endParaRPr lang="en-US"/>
          </a:p>
        </p:txBody>
      </p:sp>
      <p:sp>
        <p:nvSpPr>
          <p:cNvPr id="9" name="Foliennummernplatzhalter 6"/>
          <p:cNvSpPr>
            <a:spLocks noGrp="1"/>
          </p:cNvSpPr>
          <p:nvPr>
            <p:ph type="sldNum" sz="quarter" idx="5"/>
          </p:nvPr>
        </p:nvSpPr>
        <p:spPr bwMode="auto">
          <a:xfrm>
            <a:off x="5611813" y="6513513"/>
            <a:ext cx="4292600" cy="342900"/>
          </a:xfrm>
          <a:prstGeom prst="rect">
            <a:avLst/>
          </a:prstGeom>
        </p:spPr>
        <p:txBody>
          <a:bodyPr vert="horz" lIns="91440" tIns="45720" rIns="91440" bIns="45720" rtlCol="0" anchor="b"/>
          <a:lstStyle>
            <a:lvl1pPr algn="r">
              <a:defRPr sz="1200"/>
            </a:lvl1pPr>
          </a:lstStyle>
          <a:p>
            <a:pPr>
              <a:defRPr/>
            </a:pPr>
            <a:fld id="{F07CAF9C-EBBF-4BC3-80BB-90F19984C37B}" type="slidenum">
              <a:rPr lang="en-US"/>
              <a:t>‹Nr.›</a:t>
            </a:fld>
            <a:endParaRPr lang="en-US"/>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Welcome</a:t>
            </a:r>
            <a:r>
              <a:rPr lang="de-DE" baseline="0" dirty="0"/>
              <a:t> </a:t>
            </a:r>
            <a:r>
              <a:rPr lang="de-DE" baseline="0" dirty="0" err="1"/>
              <a:t>to</a:t>
            </a:r>
            <a:r>
              <a:rPr lang="de-DE" baseline="0" dirty="0"/>
              <a:t> </a:t>
            </a:r>
            <a:r>
              <a:rPr lang="de-DE" baseline="0" dirty="0" err="1"/>
              <a:t>our</a:t>
            </a:r>
            <a:r>
              <a:rPr lang="de-DE" baseline="0" dirty="0"/>
              <a:t> </a:t>
            </a:r>
            <a:r>
              <a:rPr lang="de-DE" baseline="0" dirty="0" err="1"/>
              <a:t>workshop</a:t>
            </a:r>
            <a:r>
              <a:rPr lang="de-DE" baseline="0" dirty="0"/>
              <a:t> on </a:t>
            </a:r>
            <a:r>
              <a:rPr lang="de-DE" baseline="0" dirty="0" err="1"/>
              <a:t>behavioral</a:t>
            </a:r>
            <a:r>
              <a:rPr lang="de-DE" baseline="0" dirty="0"/>
              <a:t> </a:t>
            </a:r>
            <a:r>
              <a:rPr lang="de-DE" baseline="0" dirty="0" err="1"/>
              <a:t>genetic</a:t>
            </a:r>
            <a:r>
              <a:rPr lang="de-DE" baseline="0" dirty="0"/>
              <a:t> </a:t>
            </a:r>
            <a:r>
              <a:rPr lang="de-DE" baseline="0" dirty="0" err="1"/>
              <a:t>data</a:t>
            </a:r>
            <a:r>
              <a:rPr lang="de-DE" baseline="0" dirty="0"/>
              <a:t> </a:t>
            </a:r>
            <a:r>
              <a:rPr lang="de-DE" baseline="0" dirty="0" err="1"/>
              <a:t>analysis</a:t>
            </a:r>
            <a:r>
              <a:rPr lang="de-DE" baseline="0" dirty="0"/>
              <a:t>. </a:t>
            </a:r>
            <a:r>
              <a:rPr lang="de-DE" baseline="0" dirty="0" err="1"/>
              <a:t>We</a:t>
            </a:r>
            <a:r>
              <a:rPr lang="de-DE" baseline="0" dirty="0"/>
              <a:t> </a:t>
            </a:r>
            <a:r>
              <a:rPr lang="de-DE" baseline="0" dirty="0" err="1"/>
              <a:t>are</a:t>
            </a:r>
            <a:r>
              <a:rPr lang="de-DE" baseline="0" dirty="0"/>
              <a:t> </a:t>
            </a:r>
            <a:r>
              <a:rPr lang="de-DE" baseline="0" dirty="0" err="1"/>
              <a:t>glad</a:t>
            </a:r>
            <a:r>
              <a:rPr lang="de-DE" baseline="0" dirty="0"/>
              <a:t> so </a:t>
            </a:r>
            <a:r>
              <a:rPr lang="de-DE" baseline="0" dirty="0" err="1"/>
              <a:t>many</a:t>
            </a:r>
            <a:r>
              <a:rPr lang="de-DE" baseline="0" dirty="0"/>
              <a:t> </a:t>
            </a:r>
            <a:r>
              <a:rPr lang="de-DE" baseline="0" dirty="0" err="1"/>
              <a:t>of</a:t>
            </a:r>
            <a:r>
              <a:rPr lang="de-DE" baseline="0" dirty="0"/>
              <a:t> </a:t>
            </a:r>
            <a:r>
              <a:rPr lang="de-DE" baseline="0" dirty="0" err="1"/>
              <a:t>you</a:t>
            </a:r>
            <a:r>
              <a:rPr lang="de-DE" baseline="0" dirty="0"/>
              <a:t> </a:t>
            </a:r>
            <a:r>
              <a:rPr lang="de-DE" baseline="0" dirty="0" err="1"/>
              <a:t>are</a:t>
            </a:r>
            <a:r>
              <a:rPr lang="de-DE" baseline="0" dirty="0"/>
              <a:t> </a:t>
            </a:r>
            <a:r>
              <a:rPr lang="de-DE" baseline="0" dirty="0" err="1"/>
              <a:t>interested</a:t>
            </a:r>
            <a:r>
              <a:rPr lang="de-DE" baseline="0" dirty="0"/>
              <a:t> in </a:t>
            </a:r>
            <a:r>
              <a:rPr lang="de-DE" baseline="0" dirty="0" err="1"/>
              <a:t>learning</a:t>
            </a:r>
            <a:r>
              <a:rPr lang="de-DE" baseline="0" dirty="0"/>
              <a:t> </a:t>
            </a:r>
            <a:r>
              <a:rPr lang="de-DE" baseline="0" dirty="0" err="1"/>
              <a:t>something</a:t>
            </a:r>
            <a:r>
              <a:rPr lang="de-DE" baseline="0" dirty="0"/>
              <a:t> </a:t>
            </a:r>
            <a:r>
              <a:rPr lang="de-DE" baseline="0" dirty="0" err="1"/>
              <a:t>about</a:t>
            </a:r>
            <a:r>
              <a:rPr lang="de-DE" baseline="0" dirty="0"/>
              <a:t> </a:t>
            </a:r>
            <a:r>
              <a:rPr lang="de-DE" baseline="0" dirty="0" err="1"/>
              <a:t>behavioral</a:t>
            </a:r>
            <a:r>
              <a:rPr lang="de-DE" baseline="0" dirty="0"/>
              <a:t> </a:t>
            </a:r>
            <a:r>
              <a:rPr lang="de-DE" baseline="0" dirty="0" err="1"/>
              <a:t>genetics</a:t>
            </a:r>
            <a:r>
              <a:rPr lang="de-DE" baseline="0" dirty="0"/>
              <a:t>. </a:t>
            </a:r>
            <a:r>
              <a:rPr lang="de-DE" baseline="0" dirty="0" err="1"/>
              <a:t>Lets</a:t>
            </a:r>
            <a:r>
              <a:rPr lang="de-DE" baseline="0" dirty="0"/>
              <a:t> </a:t>
            </a:r>
            <a:r>
              <a:rPr lang="de-DE" baseline="0" dirty="0" err="1"/>
              <a:t>start</a:t>
            </a:r>
            <a:r>
              <a:rPr lang="de-DE" baseline="0" dirty="0"/>
              <a:t> </a:t>
            </a:r>
            <a:r>
              <a:rPr lang="de-DE" baseline="0" dirty="0" err="1"/>
              <a:t>with</a:t>
            </a:r>
            <a:r>
              <a:rPr lang="de-DE" baseline="0" dirty="0"/>
              <a:t> a quick </a:t>
            </a:r>
            <a:r>
              <a:rPr lang="de-DE" baseline="0" dirty="0" err="1"/>
              <a:t>introduction</a:t>
            </a:r>
            <a:r>
              <a:rPr lang="de-DE" baseline="0" dirty="0"/>
              <a:t> </a:t>
            </a:r>
            <a:r>
              <a:rPr lang="de-DE" baseline="0" dirty="0" err="1"/>
              <a:t>round</a:t>
            </a:r>
            <a:r>
              <a:rPr lang="de-DE" baseline="0" dirty="0"/>
              <a:t>. </a:t>
            </a:r>
            <a:endParaRPr lang="en-US" baseline="0" dirty="0"/>
          </a:p>
          <a:p>
            <a:endParaRPr lang="de-DE" baseline="0" dirty="0"/>
          </a:p>
        </p:txBody>
      </p:sp>
      <p:sp>
        <p:nvSpPr>
          <p:cNvPr id="4" name="Foliennummernplatzhalter 3"/>
          <p:cNvSpPr>
            <a:spLocks noGrp="1"/>
          </p:cNvSpPr>
          <p:nvPr>
            <p:ph type="sldNum" sz="quarter" idx="10"/>
          </p:nvPr>
        </p:nvSpPr>
        <p:spPr/>
        <p:txBody>
          <a:bodyPr/>
          <a:lstStyle/>
          <a:p>
            <a:pPr>
              <a:defRPr/>
            </a:pPr>
            <a:fld id="{F07CAF9C-EBBF-4BC3-80BB-90F19984C37B}" type="slidenum">
              <a:rPr lang="en-US" smtClean="0"/>
              <a:t>1</a:t>
            </a:fld>
            <a:endParaRPr lang="en-US"/>
          </a:p>
        </p:txBody>
      </p:sp>
    </p:spTree>
    <p:extLst>
      <p:ext uri="{BB962C8B-B14F-4D97-AF65-F5344CB8AC3E}">
        <p14:creationId xmlns:p14="http://schemas.microsoft.com/office/powerpoint/2010/main" val="12563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Passive:</a:t>
            </a:r>
            <a:r>
              <a:rPr lang="de-DE" baseline="0" dirty="0"/>
              <a:t> The </a:t>
            </a:r>
            <a:r>
              <a:rPr lang="de-DE" baseline="0" dirty="0" err="1"/>
              <a:t>parents</a:t>
            </a:r>
            <a:r>
              <a:rPr lang="de-DE" baseline="0" dirty="0"/>
              <a:t> </a:t>
            </a:r>
            <a:r>
              <a:rPr lang="de-DE" baseline="0" dirty="0" err="1"/>
              <a:t>are</a:t>
            </a:r>
            <a:r>
              <a:rPr lang="de-DE" baseline="0" dirty="0"/>
              <a:t> </a:t>
            </a:r>
            <a:r>
              <a:rPr lang="de-DE" baseline="0" dirty="0" err="1"/>
              <a:t>musically</a:t>
            </a:r>
            <a:r>
              <a:rPr lang="de-DE" baseline="0" dirty="0"/>
              <a:t> </a:t>
            </a:r>
            <a:r>
              <a:rPr lang="de-DE" baseline="0" dirty="0" err="1"/>
              <a:t>gifted</a:t>
            </a:r>
            <a:r>
              <a:rPr lang="de-DE" baseline="0" dirty="0"/>
              <a:t> </a:t>
            </a:r>
            <a:r>
              <a:rPr lang="de-DE" baseline="0" dirty="0" err="1"/>
              <a:t>and</a:t>
            </a:r>
            <a:r>
              <a:rPr lang="de-DE" baseline="0" dirty="0"/>
              <a:t> pass on </a:t>
            </a:r>
            <a:r>
              <a:rPr lang="de-DE" baseline="0" dirty="0" err="1"/>
              <a:t>their</a:t>
            </a:r>
            <a:r>
              <a:rPr lang="de-DE" baseline="0" dirty="0"/>
              <a:t> genes </a:t>
            </a:r>
            <a:r>
              <a:rPr lang="de-DE" baseline="0" dirty="0" err="1"/>
              <a:t>to</a:t>
            </a:r>
            <a:r>
              <a:rPr lang="de-DE" baseline="0" dirty="0"/>
              <a:t> </a:t>
            </a:r>
            <a:r>
              <a:rPr lang="de-DE" baseline="0" dirty="0" err="1"/>
              <a:t>their</a:t>
            </a:r>
            <a:r>
              <a:rPr lang="de-DE" baseline="0" dirty="0"/>
              <a:t> </a:t>
            </a:r>
            <a:r>
              <a:rPr lang="de-DE" baseline="0" dirty="0" err="1"/>
              <a:t>offspring</a:t>
            </a:r>
            <a:r>
              <a:rPr lang="de-DE" baseline="0" dirty="0"/>
              <a:t>. The </a:t>
            </a:r>
            <a:r>
              <a:rPr lang="de-DE" baseline="0" dirty="0" err="1"/>
              <a:t>child</a:t>
            </a:r>
            <a:r>
              <a:rPr lang="de-DE" baseline="0" dirty="0"/>
              <a:t> </a:t>
            </a:r>
            <a:r>
              <a:rPr lang="de-DE" baseline="0" dirty="0" err="1"/>
              <a:t>has</a:t>
            </a:r>
            <a:r>
              <a:rPr lang="de-DE" baseline="0" dirty="0"/>
              <a:t> a </a:t>
            </a:r>
            <a:r>
              <a:rPr lang="de-DE" baseline="0" dirty="0" err="1"/>
              <a:t>chance</a:t>
            </a:r>
            <a:r>
              <a:rPr lang="de-DE" baseline="0" dirty="0"/>
              <a:t> </a:t>
            </a:r>
            <a:r>
              <a:rPr lang="de-DE" baseline="0" dirty="0" err="1"/>
              <a:t>to</a:t>
            </a:r>
            <a:r>
              <a:rPr lang="de-DE" baseline="0" dirty="0"/>
              <a:t> </a:t>
            </a:r>
            <a:r>
              <a:rPr lang="de-DE" baseline="0" dirty="0" err="1"/>
              <a:t>inherit</a:t>
            </a:r>
            <a:r>
              <a:rPr lang="de-DE" baseline="0" dirty="0"/>
              <a:t> </a:t>
            </a:r>
            <a:r>
              <a:rPr lang="de-DE" baseline="0" dirty="0" err="1"/>
              <a:t>some</a:t>
            </a:r>
            <a:r>
              <a:rPr lang="de-DE" baseline="0" dirty="0"/>
              <a:t> </a:t>
            </a:r>
            <a:r>
              <a:rPr lang="de-DE" baseline="0" dirty="0" err="1"/>
              <a:t>of</a:t>
            </a:r>
            <a:r>
              <a:rPr lang="de-DE" baseline="0" dirty="0"/>
              <a:t> </a:t>
            </a:r>
            <a:r>
              <a:rPr lang="de-DE" baseline="0" dirty="0" err="1"/>
              <a:t>the</a:t>
            </a:r>
            <a:r>
              <a:rPr lang="de-DE" baseline="0" dirty="0"/>
              <a:t> </a:t>
            </a:r>
            <a:r>
              <a:rPr lang="de-DE" baseline="0" dirty="0" err="1"/>
              <a:t>genetic</a:t>
            </a:r>
            <a:r>
              <a:rPr lang="de-DE" baseline="0" dirty="0"/>
              <a:t> </a:t>
            </a:r>
            <a:r>
              <a:rPr lang="de-DE" baseline="0" dirty="0" err="1"/>
              <a:t>basis</a:t>
            </a:r>
            <a:r>
              <a:rPr lang="de-DE" baseline="0" dirty="0"/>
              <a:t> </a:t>
            </a:r>
            <a:r>
              <a:rPr lang="de-DE" baseline="0" dirty="0" err="1"/>
              <a:t>for</a:t>
            </a:r>
            <a:r>
              <a:rPr lang="de-DE" baseline="0" dirty="0"/>
              <a:t> </a:t>
            </a:r>
            <a:r>
              <a:rPr lang="de-DE" baseline="0" dirty="0" err="1"/>
              <a:t>being</a:t>
            </a:r>
            <a:r>
              <a:rPr lang="de-DE" baseline="0" dirty="0"/>
              <a:t> </a:t>
            </a:r>
            <a:r>
              <a:rPr lang="de-DE" baseline="0" dirty="0" err="1"/>
              <a:t>musically</a:t>
            </a:r>
            <a:r>
              <a:rPr lang="de-DE" baseline="0" dirty="0"/>
              <a:t> </a:t>
            </a:r>
            <a:r>
              <a:rPr lang="de-DE" baseline="0" dirty="0" err="1"/>
              <a:t>gifted</a:t>
            </a:r>
            <a:r>
              <a:rPr lang="de-DE" baseline="0" dirty="0"/>
              <a:t>.. As </a:t>
            </a:r>
            <a:r>
              <a:rPr lang="de-DE" baseline="0" dirty="0" err="1"/>
              <a:t>the</a:t>
            </a:r>
            <a:r>
              <a:rPr lang="de-DE" baseline="0" dirty="0"/>
              <a:t> </a:t>
            </a:r>
            <a:r>
              <a:rPr lang="de-DE" baseline="0" dirty="0" err="1"/>
              <a:t>parents</a:t>
            </a:r>
            <a:r>
              <a:rPr lang="de-DE" baseline="0" dirty="0"/>
              <a:t> </a:t>
            </a:r>
            <a:r>
              <a:rPr lang="de-DE" baseline="0" dirty="0" err="1"/>
              <a:t>may</a:t>
            </a:r>
            <a:r>
              <a:rPr lang="de-DE" baseline="0" dirty="0"/>
              <a:t> </a:t>
            </a:r>
            <a:r>
              <a:rPr lang="de-DE" baseline="0" dirty="0" err="1"/>
              <a:t>have</a:t>
            </a:r>
            <a:r>
              <a:rPr lang="de-DE" baseline="0" dirty="0"/>
              <a:t> a </a:t>
            </a:r>
            <a:r>
              <a:rPr lang="de-DE" baseline="0" dirty="0" err="1"/>
              <a:t>lot</a:t>
            </a:r>
            <a:r>
              <a:rPr lang="de-DE" baseline="0" dirty="0"/>
              <a:t> </a:t>
            </a:r>
            <a:r>
              <a:rPr lang="de-DE" baseline="0" dirty="0" err="1"/>
              <a:t>of</a:t>
            </a:r>
            <a:r>
              <a:rPr lang="de-DE" baseline="0" dirty="0"/>
              <a:t> </a:t>
            </a:r>
            <a:r>
              <a:rPr lang="de-DE" baseline="0" dirty="0" err="1"/>
              <a:t>musical</a:t>
            </a:r>
            <a:r>
              <a:rPr lang="de-DE" baseline="0" dirty="0"/>
              <a:t> </a:t>
            </a:r>
            <a:r>
              <a:rPr lang="de-DE" baseline="0" dirty="0" err="1"/>
              <a:t>instruments</a:t>
            </a:r>
            <a:r>
              <a:rPr lang="de-DE" baseline="0" dirty="0"/>
              <a:t> in </a:t>
            </a:r>
            <a:r>
              <a:rPr lang="de-DE" baseline="0" dirty="0" err="1"/>
              <a:t>the</a:t>
            </a:r>
            <a:r>
              <a:rPr lang="de-DE" baseline="0" dirty="0"/>
              <a:t> </a:t>
            </a:r>
            <a:r>
              <a:rPr lang="de-DE" baseline="0" dirty="0" err="1"/>
              <a:t>house</a:t>
            </a:r>
            <a:r>
              <a:rPr lang="de-DE" baseline="0" dirty="0"/>
              <a:t> </a:t>
            </a:r>
            <a:r>
              <a:rPr lang="de-DE" baseline="0" dirty="0" err="1"/>
              <a:t>and</a:t>
            </a:r>
            <a:r>
              <a:rPr lang="de-DE" baseline="0" dirty="0"/>
              <a:t> </a:t>
            </a:r>
            <a:r>
              <a:rPr lang="de-DE" baseline="0" dirty="0" err="1"/>
              <a:t>pratice</a:t>
            </a:r>
            <a:r>
              <a:rPr lang="de-DE" baseline="0" dirty="0"/>
              <a:t> a </a:t>
            </a:r>
            <a:r>
              <a:rPr lang="de-DE" baseline="0" dirty="0" err="1"/>
              <a:t>lot</a:t>
            </a:r>
            <a:r>
              <a:rPr lang="de-DE" baseline="0" dirty="0"/>
              <a:t> </a:t>
            </a:r>
            <a:r>
              <a:rPr lang="de-DE" baseline="0" dirty="0" err="1"/>
              <a:t>of</a:t>
            </a:r>
            <a:r>
              <a:rPr lang="de-DE" baseline="0" dirty="0"/>
              <a:t> </a:t>
            </a:r>
            <a:r>
              <a:rPr lang="de-DE" baseline="0" dirty="0" err="1"/>
              <a:t>music</a:t>
            </a:r>
            <a:r>
              <a:rPr lang="de-DE" baseline="0" dirty="0"/>
              <a:t>, </a:t>
            </a:r>
            <a:r>
              <a:rPr lang="de-DE" baseline="0" dirty="0" err="1"/>
              <a:t>the</a:t>
            </a:r>
            <a:r>
              <a:rPr lang="de-DE" baseline="0" dirty="0"/>
              <a:t> </a:t>
            </a:r>
            <a:r>
              <a:rPr lang="de-DE" baseline="0" dirty="0" err="1"/>
              <a:t>child</a:t>
            </a:r>
            <a:r>
              <a:rPr lang="de-DE" baseline="0" dirty="0"/>
              <a:t> </a:t>
            </a:r>
            <a:r>
              <a:rPr lang="de-DE" baseline="0" dirty="0" err="1"/>
              <a:t>may</a:t>
            </a:r>
            <a:r>
              <a:rPr lang="de-DE" baseline="0" dirty="0"/>
              <a:t> </a:t>
            </a:r>
            <a:r>
              <a:rPr lang="de-DE" baseline="0" dirty="0" err="1"/>
              <a:t>have</a:t>
            </a:r>
            <a:r>
              <a:rPr lang="de-DE" baseline="0" dirty="0"/>
              <a:t> a </a:t>
            </a:r>
            <a:r>
              <a:rPr lang="de-DE" baseline="0" dirty="0" err="1"/>
              <a:t>family</a:t>
            </a:r>
            <a:r>
              <a:rPr lang="de-DE" baseline="0" dirty="0"/>
              <a:t> </a:t>
            </a:r>
            <a:r>
              <a:rPr lang="de-DE" baseline="0" dirty="0" err="1"/>
              <a:t>environment</a:t>
            </a:r>
            <a:r>
              <a:rPr lang="de-DE" baseline="0" dirty="0"/>
              <a:t> </a:t>
            </a:r>
            <a:r>
              <a:rPr lang="de-DE" baseline="0" dirty="0" err="1"/>
              <a:t>that</a:t>
            </a:r>
            <a:r>
              <a:rPr lang="de-DE" baseline="0" dirty="0"/>
              <a:t> </a:t>
            </a:r>
            <a:r>
              <a:rPr lang="de-DE" baseline="0" dirty="0" err="1"/>
              <a:t>potentially</a:t>
            </a:r>
            <a:r>
              <a:rPr lang="de-DE" baseline="0" dirty="0"/>
              <a:t> </a:t>
            </a:r>
            <a:r>
              <a:rPr lang="de-DE" baseline="0" dirty="0" err="1"/>
              <a:t>fits</a:t>
            </a:r>
            <a:r>
              <a:rPr lang="de-DE" baseline="0" dirty="0"/>
              <a:t> </a:t>
            </a:r>
            <a:r>
              <a:rPr lang="de-DE" baseline="0" dirty="0" err="1"/>
              <a:t>well</a:t>
            </a:r>
            <a:r>
              <a:rPr lang="de-DE" baseline="0" dirty="0"/>
              <a:t> </a:t>
            </a:r>
            <a:r>
              <a:rPr lang="de-DE" baseline="0" dirty="0" err="1"/>
              <a:t>the</a:t>
            </a:r>
            <a:r>
              <a:rPr lang="de-DE" baseline="0" dirty="0"/>
              <a:t> </a:t>
            </a:r>
            <a:r>
              <a:rPr lang="de-DE" baseline="0" dirty="0" err="1"/>
              <a:t>child‘s</a:t>
            </a:r>
            <a:r>
              <a:rPr lang="de-DE" baseline="0" dirty="0"/>
              <a:t> </a:t>
            </a:r>
            <a:r>
              <a:rPr lang="de-DE" baseline="0" dirty="0" err="1"/>
              <a:t>own</a:t>
            </a:r>
            <a:r>
              <a:rPr lang="de-DE" baseline="0" dirty="0"/>
              <a:t> </a:t>
            </a:r>
            <a:r>
              <a:rPr lang="de-DE" baseline="0" dirty="0" err="1"/>
              <a:t>genetic</a:t>
            </a:r>
            <a:r>
              <a:rPr lang="de-DE" baseline="0" dirty="0"/>
              <a:t> </a:t>
            </a:r>
            <a:r>
              <a:rPr lang="de-DE" baseline="0" dirty="0" err="1"/>
              <a:t>makeup</a:t>
            </a:r>
            <a:r>
              <a:rPr lang="de-DE" baseline="0" dirty="0"/>
              <a:t>, </a:t>
            </a:r>
            <a:r>
              <a:rPr lang="de-DE" baseline="0" dirty="0" err="1"/>
              <a:t>without</a:t>
            </a:r>
            <a:r>
              <a:rPr lang="de-DE" baseline="0" dirty="0"/>
              <a:t> </a:t>
            </a:r>
            <a:r>
              <a:rPr lang="de-DE" baseline="0" dirty="0" err="1"/>
              <a:t>the</a:t>
            </a:r>
            <a:r>
              <a:rPr lang="de-DE" baseline="0" dirty="0"/>
              <a:t> </a:t>
            </a:r>
            <a:r>
              <a:rPr lang="de-DE" baseline="0" dirty="0" err="1"/>
              <a:t>child</a:t>
            </a:r>
            <a:r>
              <a:rPr lang="de-DE" baseline="0" dirty="0"/>
              <a:t> </a:t>
            </a:r>
            <a:r>
              <a:rPr lang="de-DE" baseline="0" dirty="0" err="1"/>
              <a:t>having</a:t>
            </a:r>
            <a:r>
              <a:rPr lang="de-DE" baseline="0" dirty="0"/>
              <a:t> </a:t>
            </a:r>
            <a:r>
              <a:rPr lang="de-DE" baseline="0" dirty="0" err="1"/>
              <a:t>played</a:t>
            </a:r>
            <a:r>
              <a:rPr lang="de-DE" baseline="0" dirty="0"/>
              <a:t> </a:t>
            </a:r>
            <a:r>
              <a:rPr lang="de-DE" baseline="0" dirty="0" err="1"/>
              <a:t>any</a:t>
            </a:r>
            <a:r>
              <a:rPr lang="de-DE" baseline="0" dirty="0"/>
              <a:t> </a:t>
            </a:r>
            <a:r>
              <a:rPr lang="de-DE" baseline="0" dirty="0" err="1"/>
              <a:t>role</a:t>
            </a:r>
            <a:r>
              <a:rPr lang="de-DE" baseline="0" dirty="0"/>
              <a:t> </a:t>
            </a:r>
            <a:r>
              <a:rPr lang="de-DE" baseline="0" dirty="0" err="1"/>
              <a:t>to</a:t>
            </a:r>
            <a:r>
              <a:rPr lang="de-DE" baseline="0" dirty="0"/>
              <a:t> </a:t>
            </a:r>
            <a:r>
              <a:rPr lang="de-DE" baseline="0" dirty="0" err="1"/>
              <a:t>get</a:t>
            </a:r>
            <a:r>
              <a:rPr lang="de-DE" baseline="0" dirty="0"/>
              <a:t> </a:t>
            </a:r>
            <a:r>
              <a:rPr lang="de-DE" baseline="0" dirty="0" err="1"/>
              <a:t>into</a:t>
            </a:r>
            <a:r>
              <a:rPr lang="de-DE" baseline="0" dirty="0"/>
              <a:t> </a:t>
            </a:r>
            <a:r>
              <a:rPr lang="de-DE" baseline="0" dirty="0" err="1"/>
              <a:t>this</a:t>
            </a:r>
            <a:r>
              <a:rPr lang="de-DE" baseline="0" dirty="0"/>
              <a:t> </a:t>
            </a:r>
            <a:r>
              <a:rPr lang="de-DE" baseline="0" dirty="0" err="1"/>
              <a:t>environment</a:t>
            </a:r>
            <a:r>
              <a:rPr lang="de-DE" baseline="0" dirty="0"/>
              <a:t>. </a:t>
            </a:r>
          </a:p>
          <a:p>
            <a:r>
              <a:rPr lang="de-DE" baseline="0" dirty="0" err="1"/>
              <a:t>Evocative</a:t>
            </a:r>
            <a:r>
              <a:rPr lang="de-DE" baseline="0" dirty="0"/>
              <a:t>: The </a:t>
            </a:r>
            <a:r>
              <a:rPr lang="de-DE" baseline="0" dirty="0" err="1"/>
              <a:t>parents</a:t>
            </a:r>
            <a:r>
              <a:rPr lang="de-DE" baseline="0" dirty="0"/>
              <a:t> </a:t>
            </a:r>
            <a:r>
              <a:rPr lang="de-DE" baseline="0" dirty="0" err="1"/>
              <a:t>may</a:t>
            </a:r>
            <a:r>
              <a:rPr lang="de-DE" baseline="0" dirty="0"/>
              <a:t> </a:t>
            </a:r>
            <a:r>
              <a:rPr lang="de-DE" baseline="0" dirty="0" err="1"/>
              <a:t>notice</a:t>
            </a:r>
            <a:r>
              <a:rPr lang="de-DE" baseline="0" dirty="0"/>
              <a:t> </a:t>
            </a:r>
            <a:r>
              <a:rPr lang="de-DE" baseline="0" dirty="0" err="1"/>
              <a:t>the</a:t>
            </a:r>
            <a:r>
              <a:rPr lang="de-DE" baseline="0" dirty="0"/>
              <a:t> </a:t>
            </a:r>
            <a:r>
              <a:rPr lang="de-DE" baseline="0" dirty="0" err="1"/>
              <a:t>musical</a:t>
            </a:r>
            <a:r>
              <a:rPr lang="de-DE" baseline="0" dirty="0"/>
              <a:t> </a:t>
            </a:r>
            <a:r>
              <a:rPr lang="de-DE" baseline="0" dirty="0" err="1"/>
              <a:t>talent</a:t>
            </a:r>
            <a:r>
              <a:rPr lang="de-DE" baseline="0" dirty="0"/>
              <a:t> a </a:t>
            </a:r>
            <a:r>
              <a:rPr lang="de-DE" baseline="0" dirty="0" err="1"/>
              <a:t>child</a:t>
            </a:r>
            <a:r>
              <a:rPr lang="de-DE" baseline="0" dirty="0"/>
              <a:t> </a:t>
            </a:r>
            <a:r>
              <a:rPr lang="de-DE" baseline="0" dirty="0" err="1"/>
              <a:t>has</a:t>
            </a:r>
            <a:r>
              <a:rPr lang="de-DE" baseline="0" dirty="0"/>
              <a:t> </a:t>
            </a:r>
            <a:r>
              <a:rPr lang="de-DE" baseline="0" dirty="0" err="1"/>
              <a:t>and</a:t>
            </a:r>
            <a:r>
              <a:rPr lang="de-DE" baseline="0" dirty="0"/>
              <a:t> </a:t>
            </a:r>
            <a:r>
              <a:rPr lang="de-DE" baseline="0" dirty="0" err="1"/>
              <a:t>provides</a:t>
            </a:r>
            <a:r>
              <a:rPr lang="de-DE" baseline="0" dirty="0"/>
              <a:t> </a:t>
            </a:r>
            <a:r>
              <a:rPr lang="de-DE" baseline="0" dirty="0" err="1"/>
              <a:t>it</a:t>
            </a:r>
            <a:r>
              <a:rPr lang="de-DE" baseline="0" dirty="0"/>
              <a:t> </a:t>
            </a:r>
            <a:r>
              <a:rPr lang="de-DE" baseline="0" dirty="0" err="1"/>
              <a:t>with</a:t>
            </a:r>
            <a:r>
              <a:rPr lang="de-DE" baseline="0" dirty="0"/>
              <a:t> </a:t>
            </a:r>
            <a:r>
              <a:rPr lang="de-DE" baseline="0" dirty="0" err="1"/>
              <a:t>special</a:t>
            </a:r>
            <a:r>
              <a:rPr lang="de-DE" baseline="0" dirty="0"/>
              <a:t> </a:t>
            </a:r>
            <a:r>
              <a:rPr lang="de-DE" baseline="0" dirty="0" err="1"/>
              <a:t>lessons</a:t>
            </a:r>
            <a:r>
              <a:rPr lang="de-DE" baseline="0" dirty="0"/>
              <a:t>. </a:t>
            </a:r>
          </a:p>
          <a:p>
            <a:r>
              <a:rPr lang="de-DE" baseline="0" dirty="0" err="1"/>
              <a:t>Active</a:t>
            </a:r>
            <a:r>
              <a:rPr lang="de-DE" baseline="0" dirty="0"/>
              <a:t>: The </a:t>
            </a:r>
            <a:r>
              <a:rPr lang="de-DE" baseline="0" dirty="0" err="1"/>
              <a:t>child</a:t>
            </a:r>
            <a:r>
              <a:rPr lang="de-DE" baseline="0" dirty="0"/>
              <a:t> </a:t>
            </a:r>
            <a:r>
              <a:rPr lang="de-DE" baseline="0" dirty="0" err="1"/>
              <a:t>actively</a:t>
            </a:r>
            <a:r>
              <a:rPr lang="de-DE" baseline="0" dirty="0"/>
              <a:t> </a:t>
            </a:r>
            <a:r>
              <a:rPr lang="de-DE" baseline="0" dirty="0" err="1"/>
              <a:t>tries</a:t>
            </a:r>
            <a:r>
              <a:rPr lang="de-DE" baseline="0" dirty="0"/>
              <a:t> </a:t>
            </a:r>
            <a:r>
              <a:rPr lang="de-DE" baseline="0" dirty="0" err="1"/>
              <a:t>to</a:t>
            </a:r>
            <a:r>
              <a:rPr lang="de-DE" baseline="0" dirty="0"/>
              <a:t> </a:t>
            </a:r>
            <a:r>
              <a:rPr lang="de-DE" baseline="0" dirty="0" err="1"/>
              <a:t>seek</a:t>
            </a:r>
            <a:r>
              <a:rPr lang="de-DE" baseline="0" dirty="0"/>
              <a:t> out </a:t>
            </a:r>
            <a:r>
              <a:rPr lang="de-DE" baseline="0" dirty="0" err="1"/>
              <a:t>environments</a:t>
            </a:r>
            <a:r>
              <a:rPr lang="de-DE" baseline="0" dirty="0"/>
              <a:t> </a:t>
            </a:r>
            <a:r>
              <a:rPr lang="de-DE" baseline="0" dirty="0" err="1"/>
              <a:t>that</a:t>
            </a:r>
            <a:r>
              <a:rPr lang="de-DE" baseline="0" dirty="0"/>
              <a:t> fit </a:t>
            </a:r>
            <a:r>
              <a:rPr lang="de-DE" baseline="0" dirty="0" err="1"/>
              <a:t>to</a:t>
            </a:r>
            <a:r>
              <a:rPr lang="de-DE" baseline="0" dirty="0"/>
              <a:t> </a:t>
            </a:r>
            <a:r>
              <a:rPr lang="de-DE" baseline="0" dirty="0" err="1"/>
              <a:t>the</a:t>
            </a:r>
            <a:r>
              <a:rPr lang="de-DE" baseline="0" dirty="0"/>
              <a:t> </a:t>
            </a:r>
            <a:r>
              <a:rPr lang="de-DE" baseline="0" dirty="0" err="1"/>
              <a:t>musical</a:t>
            </a:r>
            <a:r>
              <a:rPr lang="de-DE" baseline="0" dirty="0"/>
              <a:t> </a:t>
            </a:r>
            <a:r>
              <a:rPr lang="de-DE" baseline="0" dirty="0" err="1"/>
              <a:t>talent</a:t>
            </a:r>
            <a:r>
              <a:rPr lang="de-DE" baseline="0" dirty="0"/>
              <a:t>, e.g., </a:t>
            </a:r>
            <a:r>
              <a:rPr lang="de-DE" baseline="0" dirty="0" err="1"/>
              <a:t>by</a:t>
            </a:r>
            <a:r>
              <a:rPr lang="de-DE" baseline="0" dirty="0"/>
              <a:t> </a:t>
            </a:r>
            <a:r>
              <a:rPr lang="de-DE" baseline="0" dirty="0" err="1"/>
              <a:t>picking</a:t>
            </a:r>
            <a:r>
              <a:rPr lang="de-DE" baseline="0" dirty="0"/>
              <a:t> a </a:t>
            </a:r>
            <a:r>
              <a:rPr lang="de-DE" baseline="0" dirty="0" err="1"/>
              <a:t>field</a:t>
            </a:r>
            <a:r>
              <a:rPr lang="de-DE" baseline="0" dirty="0"/>
              <a:t> </a:t>
            </a:r>
            <a:r>
              <a:rPr lang="de-DE" baseline="0" dirty="0" err="1"/>
              <a:t>of</a:t>
            </a:r>
            <a:r>
              <a:rPr lang="de-DE" baseline="0" dirty="0"/>
              <a:t> </a:t>
            </a:r>
            <a:r>
              <a:rPr lang="de-DE" baseline="0" dirty="0" err="1"/>
              <a:t>study</a:t>
            </a:r>
            <a:r>
              <a:rPr lang="de-DE" baseline="0" dirty="0"/>
              <a:t> </a:t>
            </a:r>
            <a:r>
              <a:rPr lang="de-DE" baseline="0" dirty="0" err="1"/>
              <a:t>that</a:t>
            </a:r>
            <a:r>
              <a:rPr lang="de-DE" baseline="0" dirty="0"/>
              <a:t> </a:t>
            </a:r>
            <a:r>
              <a:rPr lang="de-DE" baseline="0" dirty="0" err="1"/>
              <a:t>involves</a:t>
            </a:r>
            <a:r>
              <a:rPr lang="de-DE" baseline="0" dirty="0"/>
              <a:t> </a:t>
            </a:r>
            <a:r>
              <a:rPr lang="de-DE" baseline="0" dirty="0" err="1"/>
              <a:t>music</a:t>
            </a:r>
            <a:r>
              <a:rPr lang="de-DE" baseline="0" dirty="0"/>
              <a:t>. </a:t>
            </a:r>
          </a:p>
          <a:p>
            <a:endParaRPr lang="de-DE" baseline="0" dirty="0"/>
          </a:p>
          <a:p>
            <a:endParaRPr lang="de-DE" baseline="0" dirty="0"/>
          </a:p>
          <a:p>
            <a:endParaRPr lang="en-US" dirty="0"/>
          </a:p>
        </p:txBody>
      </p:sp>
      <p:sp>
        <p:nvSpPr>
          <p:cNvPr id="4" name="Foliennummernplatzhalter 3"/>
          <p:cNvSpPr>
            <a:spLocks noGrp="1"/>
          </p:cNvSpPr>
          <p:nvPr>
            <p:ph type="sldNum" sz="quarter" idx="10"/>
          </p:nvPr>
        </p:nvSpPr>
        <p:spPr/>
        <p:txBody>
          <a:bodyPr/>
          <a:lstStyle/>
          <a:p>
            <a:pPr>
              <a:defRPr/>
            </a:pPr>
            <a:fld id="{F07CAF9C-EBBF-4BC3-80BB-90F19984C37B}" type="slidenum">
              <a:rPr lang="en-US" smtClean="0"/>
              <a:t>15</a:t>
            </a:fld>
            <a:endParaRPr lang="en-US"/>
          </a:p>
        </p:txBody>
      </p:sp>
    </p:spTree>
    <p:extLst>
      <p:ext uri="{BB962C8B-B14F-4D97-AF65-F5344CB8AC3E}">
        <p14:creationId xmlns:p14="http://schemas.microsoft.com/office/powerpoint/2010/main" val="142711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US" dirty="0"/>
              <a:t>Triggering: </a:t>
            </a:r>
            <a:br>
              <a:rPr lang="en-US" dirty="0"/>
            </a:br>
            <a:r>
              <a:rPr lang="en-US" dirty="0"/>
              <a:t>Exposure to certain drugs can</a:t>
            </a:r>
            <a:r>
              <a:rPr lang="en-US" baseline="0" dirty="0"/>
              <a:t> trigger episodes of schizophrenia in persons susceptible to the mental disease. </a:t>
            </a:r>
          </a:p>
          <a:p>
            <a:pPr>
              <a:defRPr/>
            </a:pPr>
            <a:r>
              <a:rPr lang="de-DE" baseline="0" dirty="0" err="1"/>
              <a:t>Compensation</a:t>
            </a:r>
            <a:r>
              <a:rPr lang="de-DE" baseline="0" dirty="0"/>
              <a:t>: </a:t>
            </a:r>
          </a:p>
          <a:p>
            <a:pPr>
              <a:defRPr/>
            </a:pPr>
            <a:r>
              <a:rPr lang="en-US" sz="1200" b="0" i="0" dirty="0">
                <a:solidFill>
                  <a:schemeClr val="tx1"/>
                </a:solidFill>
                <a:effectLst/>
                <a:latin typeface="+mn-lt"/>
                <a:ea typeface="+mn-ea"/>
                <a:cs typeface="+mn-cs"/>
              </a:rPr>
              <a:t>Phenylketonuria (fen-</a:t>
            </a:r>
            <a:r>
              <a:rPr lang="en-US" sz="1200" b="0" i="0" dirty="0" err="1">
                <a:solidFill>
                  <a:schemeClr val="tx1"/>
                </a:solidFill>
                <a:effectLst/>
                <a:latin typeface="+mn-lt"/>
                <a:ea typeface="+mn-ea"/>
                <a:cs typeface="+mn-cs"/>
              </a:rPr>
              <a:t>ul</a:t>
            </a:r>
            <a:r>
              <a:rPr lang="en-US" sz="1200" b="0" i="0" dirty="0">
                <a:solidFill>
                  <a:schemeClr val="tx1"/>
                </a:solidFill>
                <a:effectLst/>
                <a:latin typeface="+mn-lt"/>
                <a:ea typeface="+mn-ea"/>
                <a:cs typeface="+mn-cs"/>
              </a:rPr>
              <a:t>-key-toe-NU-</a:t>
            </a:r>
            <a:r>
              <a:rPr lang="en-US" sz="1200" b="0" i="0" dirty="0" err="1">
                <a:solidFill>
                  <a:schemeClr val="tx1"/>
                </a:solidFill>
                <a:effectLst/>
                <a:latin typeface="+mn-lt"/>
                <a:ea typeface="+mn-ea"/>
                <a:cs typeface="+mn-cs"/>
              </a:rPr>
              <a:t>ree</a:t>
            </a:r>
            <a:r>
              <a:rPr lang="en-US" sz="1200" b="0" i="0" dirty="0">
                <a:solidFill>
                  <a:schemeClr val="tx1"/>
                </a:solidFill>
                <a:effectLst/>
                <a:latin typeface="+mn-lt"/>
                <a:ea typeface="+mn-ea"/>
                <a:cs typeface="+mn-cs"/>
              </a:rPr>
              <a:t>-uh), also called PKU, is </a:t>
            </a:r>
            <a:r>
              <a:rPr lang="en-US" sz="1200" b="1" i="0" dirty="0">
                <a:solidFill>
                  <a:schemeClr val="tx1"/>
                </a:solidFill>
                <a:effectLst/>
                <a:latin typeface="+mn-lt"/>
                <a:ea typeface="+mn-ea"/>
                <a:cs typeface="+mn-cs"/>
              </a:rPr>
              <a:t>a rare inherited disorder that causes an amino acid to build up in the body</a:t>
            </a:r>
            <a:r>
              <a:rPr lang="en-US" sz="1200" b="0" i="0" dirty="0">
                <a:solidFill>
                  <a:schemeClr val="tx1"/>
                </a:solidFill>
                <a:effectLst/>
                <a:latin typeface="+mn-lt"/>
                <a:ea typeface="+mn-ea"/>
                <a:cs typeface="+mn-cs"/>
              </a:rPr>
              <a:t>. Symptoms</a:t>
            </a:r>
            <a:r>
              <a:rPr lang="en-US" sz="1200" b="0" i="0" baseline="0" dirty="0">
                <a:solidFill>
                  <a:schemeClr val="tx1"/>
                </a:solidFill>
                <a:effectLst/>
                <a:latin typeface="+mn-lt"/>
                <a:ea typeface="+mn-ea"/>
                <a:cs typeface="+mn-cs"/>
              </a:rPr>
              <a:t> include behavioral difficulties such as frequent temper tantrums or episodes of self-harm among others. </a:t>
            </a:r>
            <a:r>
              <a:rPr lang="en-US" sz="1200" b="0" i="0" dirty="0">
                <a:solidFill>
                  <a:schemeClr val="tx1"/>
                </a:solidFill>
                <a:effectLst/>
                <a:latin typeface="+mn-lt"/>
                <a:ea typeface="+mn-ea"/>
                <a:cs typeface="+mn-cs"/>
              </a:rPr>
              <a:t> But with a proper</a:t>
            </a:r>
            <a:r>
              <a:rPr lang="en-US" sz="1200" b="0" i="0" baseline="0" dirty="0">
                <a:solidFill>
                  <a:schemeClr val="tx1"/>
                </a:solidFill>
                <a:effectLst/>
                <a:latin typeface="+mn-lt"/>
                <a:ea typeface="+mn-ea"/>
                <a:cs typeface="+mn-cs"/>
              </a:rPr>
              <a:t> diet, person can manage their symptoms and can sometimes even live symptom free.</a:t>
            </a:r>
          </a:p>
          <a:p>
            <a:pPr>
              <a:defRPr/>
            </a:pPr>
            <a:r>
              <a:rPr lang="de-DE" sz="1200" b="0" i="0" baseline="0" dirty="0" err="1">
                <a:solidFill>
                  <a:schemeClr val="tx1"/>
                </a:solidFill>
                <a:effectLst/>
                <a:latin typeface="+mn-lt"/>
                <a:ea typeface="+mn-ea"/>
                <a:cs typeface="+mn-cs"/>
              </a:rPr>
              <a:t>Social</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control</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Visiting</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church</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people</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are</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expected</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to</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behave</a:t>
            </a:r>
            <a:r>
              <a:rPr lang="de-DE" sz="1200" b="0" i="0" baseline="0" dirty="0">
                <a:solidFill>
                  <a:schemeClr val="tx1"/>
                </a:solidFill>
                <a:effectLst/>
                <a:latin typeface="+mn-lt"/>
                <a:ea typeface="+mn-ea"/>
                <a:cs typeface="+mn-cs"/>
              </a:rPr>
              <a:t> in a </a:t>
            </a:r>
            <a:r>
              <a:rPr lang="de-DE" sz="1200" b="0" i="0" baseline="0" dirty="0" err="1">
                <a:solidFill>
                  <a:schemeClr val="tx1"/>
                </a:solidFill>
                <a:effectLst/>
                <a:latin typeface="+mn-lt"/>
                <a:ea typeface="+mn-ea"/>
                <a:cs typeface="+mn-cs"/>
              </a:rPr>
              <a:t>distinct</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way</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prepositions</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for</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other</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behaviors</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are</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suppressed</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and</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variation</a:t>
            </a:r>
            <a:r>
              <a:rPr lang="de-DE" sz="1200" b="0" i="0" baseline="0" dirty="0">
                <a:solidFill>
                  <a:schemeClr val="tx1"/>
                </a:solidFill>
                <a:effectLst/>
                <a:latin typeface="+mn-lt"/>
                <a:ea typeface="+mn-ea"/>
                <a:cs typeface="+mn-cs"/>
              </a:rPr>
              <a:t> in </a:t>
            </a:r>
            <a:r>
              <a:rPr lang="de-DE" sz="1200" b="0" i="0" baseline="0" dirty="0" err="1">
                <a:solidFill>
                  <a:schemeClr val="tx1"/>
                </a:solidFill>
                <a:effectLst/>
                <a:latin typeface="+mn-lt"/>
                <a:ea typeface="+mn-ea"/>
                <a:cs typeface="+mn-cs"/>
              </a:rPr>
              <a:t>behaviour</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is</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hindered</a:t>
            </a:r>
            <a:r>
              <a:rPr lang="de-DE" sz="1200" b="0" i="0" baseline="0" dirty="0">
                <a:solidFill>
                  <a:schemeClr val="tx1"/>
                </a:solidFill>
                <a:effectLst/>
                <a:latin typeface="+mn-lt"/>
                <a:ea typeface="+mn-ea"/>
                <a:cs typeface="+mn-cs"/>
              </a:rPr>
              <a:t>.</a:t>
            </a:r>
          </a:p>
          <a:p>
            <a:pPr>
              <a:defRPr/>
            </a:pPr>
            <a:r>
              <a:rPr lang="de-DE" sz="1200" b="0" i="0" baseline="0" dirty="0" err="1">
                <a:solidFill>
                  <a:schemeClr val="tx1"/>
                </a:solidFill>
                <a:effectLst/>
                <a:latin typeface="+mn-lt"/>
                <a:ea typeface="+mn-ea"/>
                <a:cs typeface="+mn-cs"/>
              </a:rPr>
              <a:t>Enhancement</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Having</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special</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courses</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for</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persons</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with</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special</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talents</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to</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further</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develop</a:t>
            </a:r>
            <a:r>
              <a:rPr lang="de-DE" sz="1200" b="0" i="0" baseline="0" dirty="0">
                <a:solidFill>
                  <a:schemeClr val="tx1"/>
                </a:solidFill>
                <a:effectLst/>
                <a:latin typeface="+mn-lt"/>
                <a:ea typeface="+mn-ea"/>
                <a:cs typeface="+mn-cs"/>
              </a:rPr>
              <a:t> </a:t>
            </a:r>
            <a:r>
              <a:rPr lang="de-DE" sz="1200" b="0" i="0" baseline="0" dirty="0" err="1">
                <a:solidFill>
                  <a:schemeClr val="tx1"/>
                </a:solidFill>
                <a:effectLst/>
                <a:latin typeface="+mn-lt"/>
                <a:ea typeface="+mn-ea"/>
                <a:cs typeface="+mn-cs"/>
              </a:rPr>
              <a:t>their</a:t>
            </a:r>
            <a:r>
              <a:rPr lang="de-DE" sz="1200" b="0" i="0" baseline="0" dirty="0">
                <a:solidFill>
                  <a:schemeClr val="tx1"/>
                </a:solidFill>
                <a:effectLst/>
                <a:latin typeface="+mn-lt"/>
                <a:ea typeface="+mn-ea"/>
                <a:cs typeface="+mn-cs"/>
              </a:rPr>
              <a:t> potential. </a:t>
            </a:r>
          </a:p>
          <a:p>
            <a:pPr>
              <a:defRPr/>
            </a:pPr>
            <a:endParaRPr lang="de-DE" sz="1200" b="0" i="0" baseline="0" dirty="0">
              <a:solidFill>
                <a:schemeClr val="tx1"/>
              </a:solidFill>
              <a:effectLst/>
              <a:latin typeface="+mn-lt"/>
              <a:ea typeface="+mn-ea"/>
              <a:cs typeface="+mn-cs"/>
            </a:endParaRPr>
          </a:p>
          <a:p>
            <a:pPr>
              <a:defRPr/>
            </a:pPr>
            <a:endParaRPr lang="en-US" dirty="0"/>
          </a:p>
        </p:txBody>
      </p:sp>
      <p:sp>
        <p:nvSpPr>
          <p:cNvPr id="4" name="Foliennummernplatzhalter 3"/>
          <p:cNvSpPr>
            <a:spLocks noGrp="1"/>
          </p:cNvSpPr>
          <p:nvPr>
            <p:ph type="sldNum" sz="quarter" idx="10"/>
          </p:nvPr>
        </p:nvSpPr>
        <p:spPr bwMode="auto"/>
        <p:txBody>
          <a:bodyPr/>
          <a:lstStyle/>
          <a:p>
            <a:pPr>
              <a:defRPr/>
            </a:pPr>
            <a:fld id="{F07CAF9C-EBBF-4BC3-80BB-90F19984C37B}" type="slidenum">
              <a:rPr lang="en-US"/>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F07CAF9C-EBBF-4BC3-80BB-90F19984C37B}" type="slidenum">
              <a:rPr lang="en-US" smtClean="0"/>
              <a:t>2</a:t>
            </a:fld>
            <a:endParaRPr lang="en-US"/>
          </a:p>
        </p:txBody>
      </p:sp>
    </p:spTree>
    <p:extLst>
      <p:ext uri="{BB962C8B-B14F-4D97-AF65-F5344CB8AC3E}">
        <p14:creationId xmlns:p14="http://schemas.microsoft.com/office/powerpoint/2010/main" val="161588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US" sz="1200" b="0" i="0">
                <a:solidFill>
                  <a:schemeClr val="tx1"/>
                </a:solidFill>
                <a:latin typeface="+mn-lt"/>
                <a:ea typeface="+mn-ea"/>
                <a:cs typeface="+mn-cs"/>
              </a:rPr>
              <a:t>Buch Seite 87</a:t>
            </a:r>
            <a:endParaRPr lang="en-US"/>
          </a:p>
        </p:txBody>
      </p:sp>
      <p:sp>
        <p:nvSpPr>
          <p:cNvPr id="4" name="Foliennummernplatzhalter 3"/>
          <p:cNvSpPr>
            <a:spLocks noGrp="1"/>
          </p:cNvSpPr>
          <p:nvPr>
            <p:ph type="sldNum" sz="quarter" idx="10"/>
          </p:nvPr>
        </p:nvSpPr>
        <p:spPr bwMode="auto"/>
        <p:txBody>
          <a:bodyPr/>
          <a:lstStyle/>
          <a:p>
            <a:pPr>
              <a:defRPr/>
            </a:pPr>
            <a:fld id="{F07CAF9C-EBBF-4BC3-80BB-90F19984C37B}" type="slidenum">
              <a:rPr lang="en-US"/>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Buch </a:t>
            </a:r>
            <a:r>
              <a:rPr lang="de-DE" dirty="0" err="1"/>
              <a:t>behavioral</a:t>
            </a:r>
            <a:r>
              <a:rPr lang="de-DE" dirty="0"/>
              <a:t> </a:t>
            </a:r>
            <a:r>
              <a:rPr lang="de-DE" dirty="0" err="1"/>
              <a:t>genetics</a:t>
            </a:r>
            <a:r>
              <a:rPr lang="de-DE" dirty="0"/>
              <a:t> </a:t>
            </a:r>
            <a:endParaRPr dirty="0"/>
          </a:p>
          <a:p>
            <a:pPr>
              <a:defRPr/>
            </a:pPr>
            <a:endParaRPr lang="en-US" dirty="0"/>
          </a:p>
          <a:p>
            <a:pPr>
              <a:defRPr/>
            </a:pPr>
            <a:endParaRPr lang="en-US" dirty="0"/>
          </a:p>
        </p:txBody>
      </p:sp>
      <p:sp>
        <p:nvSpPr>
          <p:cNvPr id="4" name="Foliennummernplatzhalter 3"/>
          <p:cNvSpPr>
            <a:spLocks noGrp="1"/>
          </p:cNvSpPr>
          <p:nvPr>
            <p:ph type="sldNum" sz="quarter" idx="10"/>
          </p:nvPr>
        </p:nvSpPr>
        <p:spPr bwMode="auto"/>
        <p:txBody>
          <a:bodyPr/>
          <a:lstStyle/>
          <a:p>
            <a:pPr>
              <a:defRPr/>
            </a:pPr>
            <a:fld id="{F07CAF9C-EBBF-4BC3-80BB-90F19984C37B}" type="slidenum">
              <a:rPr lang="en-US"/>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US" dirty="0"/>
          </a:p>
          <a:p>
            <a:pPr marL="171450" indent="-171450">
              <a:buFontTx/>
              <a:buChar char="-"/>
              <a:defRPr/>
            </a:pPr>
            <a:r>
              <a:rPr lang="de-DE" dirty="0"/>
              <a:t>Basic </a:t>
            </a:r>
            <a:r>
              <a:rPr lang="de-DE" dirty="0" err="1"/>
              <a:t>unit</a:t>
            </a:r>
            <a:r>
              <a:rPr lang="de-DE" dirty="0"/>
              <a:t> </a:t>
            </a:r>
            <a:r>
              <a:rPr lang="de-DE" dirty="0" err="1"/>
              <a:t>of</a:t>
            </a:r>
            <a:r>
              <a:rPr lang="de-DE" dirty="0"/>
              <a:t> </a:t>
            </a:r>
            <a:r>
              <a:rPr lang="de-DE" dirty="0" err="1"/>
              <a:t>genetic</a:t>
            </a:r>
            <a:r>
              <a:rPr lang="de-DE" dirty="0"/>
              <a:t> </a:t>
            </a:r>
            <a:r>
              <a:rPr lang="de-DE" dirty="0" err="1"/>
              <a:t>information</a:t>
            </a:r>
            <a:r>
              <a:rPr lang="de-DE" dirty="0"/>
              <a:t> </a:t>
            </a:r>
            <a:r>
              <a:rPr lang="de-DE" dirty="0" err="1"/>
              <a:t>are</a:t>
            </a:r>
            <a:r>
              <a:rPr lang="de-DE" dirty="0"/>
              <a:t> </a:t>
            </a:r>
            <a:r>
              <a:rPr lang="de-DE" dirty="0" err="1"/>
              <a:t>the</a:t>
            </a:r>
            <a:r>
              <a:rPr lang="de-DE" dirty="0"/>
              <a:t> </a:t>
            </a:r>
            <a:r>
              <a:rPr lang="de-DE" dirty="0" err="1"/>
              <a:t>base</a:t>
            </a:r>
            <a:r>
              <a:rPr lang="de-DE" dirty="0"/>
              <a:t> </a:t>
            </a:r>
            <a:r>
              <a:rPr lang="de-DE" dirty="0" err="1"/>
              <a:t>pairs</a:t>
            </a:r>
            <a:r>
              <a:rPr lang="de-DE" dirty="0"/>
              <a:t> in </a:t>
            </a:r>
            <a:r>
              <a:rPr lang="de-DE" dirty="0" err="1"/>
              <a:t>the</a:t>
            </a:r>
            <a:r>
              <a:rPr lang="de-DE" dirty="0"/>
              <a:t> DNA</a:t>
            </a:r>
            <a:r>
              <a:rPr lang="de-DE" baseline="0" dirty="0"/>
              <a:t>, </a:t>
            </a:r>
            <a:r>
              <a:rPr lang="de-DE" baseline="0" dirty="0" err="1"/>
              <a:t>with</a:t>
            </a:r>
            <a:r>
              <a:rPr lang="de-DE" baseline="0" dirty="0"/>
              <a:t> </a:t>
            </a:r>
            <a:r>
              <a:rPr lang="de-DE" baseline="0" dirty="0" err="1"/>
              <a:t>the</a:t>
            </a:r>
            <a:r>
              <a:rPr lang="de-DE" baseline="0" dirty="0"/>
              <a:t> </a:t>
            </a:r>
            <a:r>
              <a:rPr lang="de-DE" baseline="0" dirty="0" err="1"/>
              <a:t>base-pairs</a:t>
            </a:r>
            <a:r>
              <a:rPr lang="de-DE" baseline="0" dirty="0"/>
              <a:t> </a:t>
            </a:r>
            <a:r>
              <a:rPr lang="de-DE" baseline="0" dirty="0" err="1"/>
              <a:t>being</a:t>
            </a:r>
            <a:r>
              <a:rPr lang="de-DE" baseline="0" dirty="0"/>
              <a:t> </a:t>
            </a:r>
            <a:r>
              <a:rPr lang="de-DE" baseline="0" dirty="0" err="1"/>
              <a:t>either</a:t>
            </a:r>
            <a:r>
              <a:rPr lang="de-DE" baseline="0" dirty="0"/>
              <a:t> </a:t>
            </a:r>
            <a:r>
              <a:rPr lang="de-DE" baseline="0" dirty="0" err="1"/>
              <a:t>thymine-adenine</a:t>
            </a:r>
            <a:r>
              <a:rPr lang="de-DE" baseline="0" dirty="0"/>
              <a:t> </a:t>
            </a:r>
            <a:r>
              <a:rPr lang="de-DE" baseline="0" dirty="0" err="1"/>
              <a:t>or</a:t>
            </a:r>
            <a:r>
              <a:rPr lang="de-DE" baseline="0" dirty="0"/>
              <a:t> </a:t>
            </a:r>
            <a:r>
              <a:rPr lang="de-DE" baseline="0" dirty="0" err="1"/>
              <a:t>guanine</a:t>
            </a:r>
            <a:r>
              <a:rPr lang="de-DE" baseline="0" dirty="0"/>
              <a:t> (</a:t>
            </a:r>
            <a:r>
              <a:rPr lang="de-DE" baseline="0" dirty="0" err="1"/>
              <a:t>gwah-neen</a:t>
            </a:r>
            <a:r>
              <a:rPr lang="de-DE" baseline="0" dirty="0"/>
              <a:t>) -</a:t>
            </a:r>
            <a:r>
              <a:rPr lang="de-DE" baseline="0" dirty="0" err="1"/>
              <a:t>cytosine</a:t>
            </a:r>
            <a:r>
              <a:rPr lang="de-DE" baseline="0" dirty="0"/>
              <a:t> (</a:t>
            </a:r>
            <a:r>
              <a:rPr lang="de-DE" baseline="0" dirty="0" err="1"/>
              <a:t>sai</a:t>
            </a:r>
            <a:r>
              <a:rPr lang="de-DE" baseline="0" dirty="0"/>
              <a:t>-</a:t>
            </a:r>
            <a:r>
              <a:rPr lang="de-DE" baseline="0" dirty="0" err="1"/>
              <a:t>tuh</a:t>
            </a:r>
            <a:r>
              <a:rPr lang="de-DE" baseline="0" dirty="0"/>
              <a:t>-seen)</a:t>
            </a:r>
          </a:p>
          <a:p>
            <a:pPr marL="171450" indent="-171450">
              <a:buFontTx/>
              <a:buChar char="-"/>
              <a:defRPr/>
            </a:pPr>
            <a:r>
              <a:rPr lang="de-DE" baseline="0" dirty="0" err="1"/>
              <a:t>Together</a:t>
            </a:r>
            <a:r>
              <a:rPr lang="de-DE" baseline="0" dirty="0"/>
              <a:t> </a:t>
            </a:r>
            <a:r>
              <a:rPr lang="de-DE" baseline="0" dirty="0" err="1"/>
              <a:t>with</a:t>
            </a:r>
            <a:r>
              <a:rPr lang="de-DE" baseline="0" dirty="0"/>
              <a:t> </a:t>
            </a:r>
            <a:r>
              <a:rPr lang="de-DE" baseline="0" dirty="0" err="1"/>
              <a:t>the</a:t>
            </a:r>
            <a:r>
              <a:rPr lang="de-DE" baseline="0" dirty="0"/>
              <a:t> </a:t>
            </a:r>
            <a:r>
              <a:rPr lang="de-DE" baseline="0" dirty="0" err="1"/>
              <a:t>sugar</a:t>
            </a:r>
            <a:r>
              <a:rPr lang="de-DE" baseline="0" dirty="0"/>
              <a:t> </a:t>
            </a:r>
            <a:r>
              <a:rPr lang="de-DE" baseline="0" dirty="0" err="1"/>
              <a:t>deoxyribose</a:t>
            </a:r>
            <a:r>
              <a:rPr lang="de-DE" baseline="0" dirty="0"/>
              <a:t> </a:t>
            </a:r>
            <a:r>
              <a:rPr lang="de-DE" baseline="0" dirty="0" err="1"/>
              <a:t>and</a:t>
            </a:r>
            <a:r>
              <a:rPr lang="de-DE" baseline="0" dirty="0"/>
              <a:t> a </a:t>
            </a:r>
            <a:r>
              <a:rPr lang="de-DE" baseline="0" dirty="0" err="1"/>
              <a:t>phoshate</a:t>
            </a:r>
            <a:r>
              <a:rPr lang="de-DE" baseline="0" dirty="0"/>
              <a:t> </a:t>
            </a:r>
            <a:r>
              <a:rPr lang="de-DE" baseline="0" dirty="0" err="1"/>
              <a:t>group</a:t>
            </a:r>
            <a:r>
              <a:rPr lang="de-DE" baseline="0" dirty="0"/>
              <a:t> </a:t>
            </a:r>
            <a:r>
              <a:rPr lang="de-DE" baseline="0" dirty="0" err="1"/>
              <a:t>they</a:t>
            </a:r>
            <a:r>
              <a:rPr lang="de-DE" baseline="0" dirty="0"/>
              <a:t> </a:t>
            </a:r>
            <a:r>
              <a:rPr lang="de-DE" baseline="0" dirty="0" err="1"/>
              <a:t>build</a:t>
            </a:r>
            <a:r>
              <a:rPr lang="de-DE" baseline="0" dirty="0"/>
              <a:t> </a:t>
            </a:r>
            <a:r>
              <a:rPr lang="de-DE" baseline="0" dirty="0" err="1"/>
              <a:t>the</a:t>
            </a:r>
            <a:r>
              <a:rPr lang="de-DE" baseline="0" dirty="0"/>
              <a:t> double </a:t>
            </a:r>
            <a:r>
              <a:rPr lang="de-DE" baseline="0" dirty="0" err="1"/>
              <a:t>helix</a:t>
            </a:r>
            <a:r>
              <a:rPr lang="de-DE" baseline="0" dirty="0"/>
              <a:t> </a:t>
            </a:r>
            <a:r>
              <a:rPr lang="de-DE" baseline="0" dirty="0" err="1"/>
              <a:t>containing</a:t>
            </a:r>
            <a:r>
              <a:rPr lang="de-DE" baseline="0" dirty="0"/>
              <a:t> </a:t>
            </a:r>
            <a:r>
              <a:rPr lang="de-DE" baseline="0" dirty="0" err="1"/>
              <a:t>genetic</a:t>
            </a:r>
            <a:r>
              <a:rPr lang="de-DE" baseline="0" dirty="0"/>
              <a:t> </a:t>
            </a:r>
            <a:r>
              <a:rPr lang="de-DE" baseline="0" dirty="0" err="1"/>
              <a:t>instructions</a:t>
            </a:r>
            <a:r>
              <a:rPr lang="de-DE" baseline="0" dirty="0"/>
              <a:t> </a:t>
            </a:r>
            <a:r>
              <a:rPr lang="de-DE" baseline="0" dirty="0" err="1"/>
              <a:t>for</a:t>
            </a:r>
            <a:r>
              <a:rPr lang="de-DE" baseline="0" dirty="0"/>
              <a:t> </a:t>
            </a:r>
            <a:r>
              <a:rPr lang="de-DE" baseline="0" dirty="0" err="1"/>
              <a:t>the</a:t>
            </a:r>
            <a:r>
              <a:rPr lang="de-DE" baseline="0" dirty="0"/>
              <a:t> </a:t>
            </a:r>
            <a:r>
              <a:rPr lang="de-DE" baseline="0" dirty="0" err="1"/>
              <a:t>development</a:t>
            </a:r>
            <a:r>
              <a:rPr lang="de-DE" baseline="0" dirty="0"/>
              <a:t>, </a:t>
            </a:r>
            <a:r>
              <a:rPr lang="de-DE" baseline="0" dirty="0" err="1"/>
              <a:t>functioning</a:t>
            </a:r>
            <a:r>
              <a:rPr lang="de-DE" baseline="0" dirty="0"/>
              <a:t>, </a:t>
            </a:r>
            <a:r>
              <a:rPr lang="de-DE" baseline="0" dirty="0" err="1"/>
              <a:t>grwoth</a:t>
            </a:r>
            <a:r>
              <a:rPr lang="de-DE" baseline="0" dirty="0"/>
              <a:t> </a:t>
            </a:r>
            <a:r>
              <a:rPr lang="de-DE" baseline="0" dirty="0" err="1"/>
              <a:t>and</a:t>
            </a:r>
            <a:r>
              <a:rPr lang="de-DE" baseline="0" dirty="0"/>
              <a:t> </a:t>
            </a:r>
            <a:r>
              <a:rPr lang="de-DE" baseline="0" dirty="0" err="1"/>
              <a:t>reproduction</a:t>
            </a:r>
            <a:r>
              <a:rPr lang="de-DE" baseline="0" dirty="0"/>
              <a:t> </a:t>
            </a:r>
            <a:r>
              <a:rPr lang="de-DE" baseline="0" dirty="0" err="1"/>
              <a:t>of</a:t>
            </a:r>
            <a:r>
              <a:rPr lang="de-DE" baseline="0" dirty="0"/>
              <a:t> all </a:t>
            </a:r>
            <a:r>
              <a:rPr lang="de-DE" baseline="0" dirty="0" err="1"/>
              <a:t>known</a:t>
            </a:r>
            <a:r>
              <a:rPr lang="de-DE" baseline="0" dirty="0"/>
              <a:t> </a:t>
            </a:r>
            <a:r>
              <a:rPr lang="de-DE" baseline="0" dirty="0" err="1"/>
              <a:t>organisism</a:t>
            </a:r>
            <a:r>
              <a:rPr lang="de-DE" baseline="0" dirty="0"/>
              <a:t> </a:t>
            </a:r>
          </a:p>
          <a:p>
            <a:pPr marL="171450" indent="-171450">
              <a:buFontTx/>
              <a:buChar char="-"/>
              <a:defRPr/>
            </a:pPr>
            <a:endParaRPr lang="de-DE" baseline="0" dirty="0"/>
          </a:p>
          <a:p>
            <a:pPr marL="171450" indent="-171450">
              <a:buFontTx/>
              <a:buChar char="-"/>
              <a:defRPr/>
            </a:pPr>
            <a:endParaRPr lang="en-US" dirty="0"/>
          </a:p>
        </p:txBody>
      </p:sp>
      <p:sp>
        <p:nvSpPr>
          <p:cNvPr id="4" name="Foliennummernplatzhalter 3"/>
          <p:cNvSpPr>
            <a:spLocks noGrp="1"/>
          </p:cNvSpPr>
          <p:nvPr>
            <p:ph type="sldNum" sz="quarter" idx="10"/>
          </p:nvPr>
        </p:nvSpPr>
        <p:spPr bwMode="auto"/>
        <p:txBody>
          <a:bodyPr/>
          <a:lstStyle/>
          <a:p>
            <a:pPr>
              <a:defRPr/>
            </a:pPr>
            <a:fld id="{F07CAF9C-EBBF-4BC3-80BB-90F19984C37B}" type="slidenum">
              <a:rPr lang="en-US"/>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US" dirty="0"/>
          </a:p>
        </p:txBody>
      </p:sp>
      <p:sp>
        <p:nvSpPr>
          <p:cNvPr id="4" name="Foliennummernplatzhalter 3"/>
          <p:cNvSpPr>
            <a:spLocks noGrp="1"/>
          </p:cNvSpPr>
          <p:nvPr>
            <p:ph type="sldNum" sz="quarter" idx="10"/>
          </p:nvPr>
        </p:nvSpPr>
        <p:spPr bwMode="auto"/>
        <p:txBody>
          <a:bodyPr/>
          <a:lstStyle/>
          <a:p>
            <a:pPr>
              <a:defRPr/>
            </a:pPr>
            <a:fld id="{F07CAF9C-EBBF-4BC3-80BB-90F19984C37B}" type="slidenum">
              <a:rPr lang="en-US"/>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en-US" dirty="0"/>
          </a:p>
        </p:txBody>
      </p:sp>
      <p:sp>
        <p:nvSpPr>
          <p:cNvPr id="4" name="Foliennummernplatzhalter 3"/>
          <p:cNvSpPr>
            <a:spLocks noGrp="1"/>
          </p:cNvSpPr>
          <p:nvPr>
            <p:ph type="sldNum" sz="quarter" idx="10"/>
          </p:nvPr>
        </p:nvSpPr>
        <p:spPr bwMode="auto"/>
        <p:txBody>
          <a:bodyPr/>
          <a:lstStyle/>
          <a:p>
            <a:pPr>
              <a:defRPr/>
            </a:pPr>
            <a:fld id="{F07CAF9C-EBBF-4BC3-80BB-90F19984C37B}" type="slidenum">
              <a:rPr lang="en-US"/>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p:sp>
      <p:sp>
        <p:nvSpPr>
          <p:cNvPr id="5"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 typeface="Arial"/>
              <a:buNone/>
              <a:defRPr/>
            </a:pPr>
            <a:r>
              <a:rPr lang="en-US" sz="2400" b="0" i="0" u="none" strike="noStrike" cap="none" spc="0">
                <a:ln>
                  <a:noFill/>
                </a:ln>
                <a:solidFill>
                  <a:prstClr val="black"/>
                </a:solidFill>
                <a:latin typeface="+mn-lt"/>
                <a:ea typeface="+mn-ea"/>
                <a:cs typeface="+mn-cs"/>
              </a:rPr>
              <a:t>The effect of the shared environment:</a:t>
            </a:r>
            <a:endParaRPr/>
          </a:p>
          <a:p>
            <a:pPr marL="342900" marR="0" lvl="0" indent="-342900" algn="l" defTabSz="914400">
              <a:lnSpc>
                <a:spcPct val="100000"/>
              </a:lnSpc>
              <a:spcBef>
                <a:spcPts val="0"/>
              </a:spcBef>
              <a:spcAft>
                <a:spcPts val="0"/>
              </a:spcAft>
              <a:buClrTx/>
              <a:buSzTx/>
              <a:buFont typeface="Arial"/>
              <a:buChar char="•"/>
              <a:defRPr/>
            </a:pPr>
            <a:r>
              <a:rPr lang="en-US" sz="2400" b="0" i="0" u="none" strike="noStrike" cap="none" spc="0">
                <a:ln>
                  <a:noFill/>
                </a:ln>
                <a:solidFill>
                  <a:prstClr val="black"/>
                </a:solidFill>
                <a:latin typeface="+mn-lt"/>
                <a:ea typeface="+mn-ea"/>
                <a:cs typeface="+mn-cs"/>
              </a:rPr>
              <a:t>includes family characteristics (often measured)</a:t>
            </a:r>
            <a:endParaRPr/>
          </a:p>
          <a:p>
            <a:pPr marL="342900" marR="0" lvl="0" indent="-342900" algn="l" defTabSz="914400">
              <a:lnSpc>
                <a:spcPct val="100000"/>
              </a:lnSpc>
              <a:spcBef>
                <a:spcPts val="0"/>
              </a:spcBef>
              <a:spcAft>
                <a:spcPts val="0"/>
              </a:spcAft>
              <a:buClrTx/>
              <a:buSzTx/>
              <a:buFont typeface="Arial"/>
              <a:buChar char="•"/>
              <a:defRPr/>
            </a:pPr>
            <a:r>
              <a:rPr lang="en-US" sz="2400" b="0" i="0" u="none" strike="noStrike" cap="none" spc="0">
                <a:ln>
                  <a:noFill/>
                </a:ln>
                <a:solidFill>
                  <a:prstClr val="black"/>
                </a:solidFill>
                <a:latin typeface="+mn-lt"/>
                <a:ea typeface="+mn-ea"/>
                <a:cs typeface="+mn-cs"/>
              </a:rPr>
              <a:t>but also those usually not measured:</a:t>
            </a:r>
            <a:endParaRPr/>
          </a:p>
          <a:p>
            <a:pPr marL="742950" marR="0" lvl="1" indent="-285750" algn="l" defTabSz="914400">
              <a:lnSpc>
                <a:spcPct val="100000"/>
              </a:lnSpc>
              <a:spcBef>
                <a:spcPts val="0"/>
              </a:spcBef>
              <a:spcAft>
                <a:spcPts val="0"/>
              </a:spcAft>
              <a:buClrTx/>
              <a:buSzTx/>
              <a:buFont typeface="Arial"/>
              <a:buChar char="–"/>
              <a:defRPr/>
            </a:pPr>
            <a:r>
              <a:rPr lang="en-US" sz="2400" b="0" i="0" u="none" strike="noStrike" cap="none" spc="0">
                <a:ln>
                  <a:noFill/>
                </a:ln>
                <a:solidFill>
                  <a:prstClr val="black"/>
                </a:solidFill>
                <a:latin typeface="+mn-lt"/>
                <a:ea typeface="+mn-ea"/>
                <a:cs typeface="+mn-cs"/>
              </a:rPr>
              <a:t>infrastructural </a:t>
            </a:r>
            <a:endParaRPr/>
          </a:p>
          <a:p>
            <a:pPr marL="742950" marR="0" lvl="1" indent="-285750" algn="l" defTabSz="914400">
              <a:lnSpc>
                <a:spcPct val="100000"/>
              </a:lnSpc>
              <a:spcBef>
                <a:spcPts val="0"/>
              </a:spcBef>
              <a:spcAft>
                <a:spcPts val="0"/>
              </a:spcAft>
              <a:buClrTx/>
              <a:buSzTx/>
              <a:buFont typeface="Arial"/>
              <a:buChar char="–"/>
              <a:defRPr/>
            </a:pPr>
            <a:r>
              <a:rPr lang="en-US" sz="2400" b="0" i="0" u="none" strike="noStrike" cap="none" spc="0">
                <a:ln>
                  <a:noFill/>
                </a:ln>
                <a:solidFill>
                  <a:prstClr val="black"/>
                </a:solidFill>
                <a:latin typeface="+mn-lt"/>
                <a:ea typeface="+mn-ea"/>
                <a:cs typeface="+mn-cs"/>
              </a:rPr>
              <a:t>cultural environments</a:t>
            </a:r>
            <a:endParaRPr/>
          </a:p>
          <a:p>
            <a:pPr marL="742950" marR="0" lvl="1" indent="-285750" algn="l" defTabSz="914400">
              <a:lnSpc>
                <a:spcPct val="100000"/>
              </a:lnSpc>
              <a:spcBef>
                <a:spcPts val="0"/>
              </a:spcBef>
              <a:spcAft>
                <a:spcPts val="0"/>
              </a:spcAft>
              <a:buClrTx/>
              <a:buSzTx/>
              <a:buFont typeface="Arial"/>
              <a:buChar char="–"/>
              <a:defRPr/>
            </a:pPr>
            <a:r>
              <a:rPr lang="en-US" sz="2400" b="0" i="0" u="none" strike="noStrike" cap="none" spc="0">
                <a:ln>
                  <a:noFill/>
                </a:ln>
                <a:solidFill>
                  <a:prstClr val="black"/>
                </a:solidFill>
                <a:latin typeface="+mn-lt"/>
                <a:ea typeface="+mn-ea"/>
                <a:cs typeface="+mn-cs"/>
              </a:rPr>
              <a:t>neighborhoods.</a:t>
            </a:r>
            <a:endParaRPr/>
          </a:p>
          <a:p>
            <a:pPr marL="457200" marR="0" lvl="1" indent="0" algn="l" defTabSz="914400">
              <a:lnSpc>
                <a:spcPct val="100000"/>
              </a:lnSpc>
              <a:spcBef>
                <a:spcPts val="0"/>
              </a:spcBef>
              <a:spcAft>
                <a:spcPts val="0"/>
              </a:spcAft>
              <a:buClrTx/>
              <a:buSzTx/>
              <a:buFont typeface="Arial"/>
              <a:buNone/>
              <a:defRPr/>
            </a:pPr>
            <a:endParaRPr lang="en-US" sz="2400" b="0" i="0" u="none" strike="noStrike" cap="none" spc="0">
              <a:ln>
                <a:noFill/>
              </a:ln>
              <a:solidFill>
                <a:prstClr val="black"/>
              </a:solidFill>
              <a:latin typeface="+mn-lt"/>
              <a:ea typeface="+mn-ea"/>
              <a:cs typeface="+mn-cs"/>
            </a:endParaRPr>
          </a:p>
          <a:p>
            <a:pPr marL="457200" marR="0" lvl="1" indent="0" algn="l" defTabSz="914400">
              <a:lnSpc>
                <a:spcPct val="100000"/>
              </a:lnSpc>
              <a:spcBef>
                <a:spcPts val="0"/>
              </a:spcBef>
              <a:spcAft>
                <a:spcPts val="0"/>
              </a:spcAft>
              <a:buClrTx/>
              <a:buSzTx/>
              <a:buFont typeface="Arial"/>
              <a:buNone/>
              <a:defRPr/>
            </a:pPr>
            <a:r>
              <a:rPr lang="de-DE" sz="2400" b="0" i="0" u="none" strike="noStrike" cap="none" spc="0">
                <a:ln>
                  <a:noFill/>
                </a:ln>
                <a:solidFill>
                  <a:prstClr val="black"/>
                </a:solidFill>
                <a:latin typeface="+mn-lt"/>
                <a:ea typeface="+mn-ea"/>
                <a:cs typeface="+mn-cs"/>
              </a:rPr>
              <a:t> </a:t>
            </a:r>
            <a:r>
              <a:rPr lang="en-US" sz="2400" b="0" i="0" u="none" strike="noStrike" cap="none" spc="0">
                <a:ln>
                  <a:noFill/>
                </a:ln>
                <a:solidFill>
                  <a:prstClr val="black"/>
                </a:solidFill>
                <a:latin typeface="+mn-lt"/>
                <a:ea typeface="+mn-ea"/>
                <a:cs typeface="+mn-cs"/>
              </a:rPr>
              <a:t>for young children, the shared environment estimate</a:t>
            </a:r>
            <a:endParaRPr/>
          </a:p>
          <a:p>
            <a:pPr marL="457200" marR="0" lvl="1" indent="0" algn="l" defTabSz="914400">
              <a:lnSpc>
                <a:spcPct val="100000"/>
              </a:lnSpc>
              <a:spcBef>
                <a:spcPts val="0"/>
              </a:spcBef>
              <a:spcAft>
                <a:spcPts val="0"/>
              </a:spcAft>
              <a:buClrTx/>
              <a:buSzTx/>
              <a:buFont typeface="Arial"/>
              <a:buNone/>
              <a:defRPr/>
            </a:pPr>
            <a:r>
              <a:rPr lang="en-US" sz="2400" b="0" i="0" u="none" strike="noStrike" cap="none" spc="0">
                <a:ln>
                  <a:noFill/>
                </a:ln>
                <a:solidFill>
                  <a:prstClr val="black"/>
                </a:solidFill>
                <a:latin typeface="+mn-lt"/>
                <a:ea typeface="+mn-ea"/>
                <a:cs typeface="+mn-cs"/>
              </a:rPr>
              <a:t>should closely approximate a total family effect.</a:t>
            </a:r>
            <a:endParaRPr/>
          </a:p>
          <a:p>
            <a:pPr>
              <a:defRPr/>
            </a:pPr>
            <a:endParaRPr lang="en-US"/>
          </a:p>
        </p:txBody>
      </p:sp>
      <p:sp>
        <p:nvSpPr>
          <p:cNvPr id="6" name="Foliennummernplatzhalter 3"/>
          <p:cNvSpPr>
            <a:spLocks noGrp="1"/>
          </p:cNvSpPr>
          <p:nvPr>
            <p:ph type="sldNum" sz="quarter" idx="10"/>
          </p:nvPr>
        </p:nvSpPr>
        <p:spPr bwMode="auto"/>
        <p:txBody>
          <a:bodyPr/>
          <a:lstStyle/>
          <a:p>
            <a:pPr>
              <a:defRPr/>
            </a:pPr>
            <a:fld id="{F07CAF9C-EBBF-4BC3-80BB-90F19984C37B}" type="slidenum">
              <a:rPr lang="en-US"/>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Behavioural</a:t>
            </a:r>
            <a:r>
              <a:rPr lang="de-DE" baseline="0" dirty="0"/>
              <a:t> </a:t>
            </a:r>
            <a:r>
              <a:rPr lang="de-DE" baseline="0" dirty="0" err="1"/>
              <a:t>genetics</a:t>
            </a:r>
            <a:r>
              <a:rPr lang="de-DE" baseline="0" dirty="0"/>
              <a:t> </a:t>
            </a:r>
            <a:r>
              <a:rPr lang="de-DE" baseline="0" dirty="0" err="1"/>
              <a:t>has</a:t>
            </a:r>
            <a:r>
              <a:rPr lang="de-DE" baseline="0" dirty="0"/>
              <a:t> a </a:t>
            </a:r>
            <a:r>
              <a:rPr lang="de-DE" baseline="0" dirty="0" err="1"/>
              <a:t>rich</a:t>
            </a:r>
            <a:r>
              <a:rPr lang="de-DE" baseline="0" dirty="0"/>
              <a:t> </a:t>
            </a:r>
            <a:r>
              <a:rPr lang="de-DE" baseline="0" dirty="0" err="1"/>
              <a:t>history</a:t>
            </a:r>
            <a:r>
              <a:rPr lang="de-DE" baseline="0" dirty="0"/>
              <a:t> </a:t>
            </a:r>
            <a:r>
              <a:rPr lang="de-DE" baseline="0" dirty="0" err="1"/>
              <a:t>of</a:t>
            </a:r>
            <a:r>
              <a:rPr lang="de-DE" baseline="0" dirty="0"/>
              <a:t> </a:t>
            </a:r>
            <a:r>
              <a:rPr lang="de-DE" baseline="0" dirty="0" err="1"/>
              <a:t>research</a:t>
            </a:r>
            <a:r>
              <a:rPr lang="de-DE" baseline="0" dirty="0"/>
              <a:t> </a:t>
            </a:r>
            <a:r>
              <a:rPr lang="de-DE" baseline="0" dirty="0" err="1"/>
              <a:t>already</a:t>
            </a:r>
            <a:r>
              <a:rPr lang="de-DE" baseline="0" dirty="0"/>
              <a:t>. So </a:t>
            </a:r>
            <a:r>
              <a:rPr lang="de-DE" baseline="0" dirty="0" err="1"/>
              <a:t>there</a:t>
            </a:r>
            <a:r>
              <a:rPr lang="de-DE" baseline="0" dirty="0"/>
              <a:t> </a:t>
            </a:r>
            <a:r>
              <a:rPr lang="de-DE" baseline="0" dirty="0" err="1"/>
              <a:t>are</a:t>
            </a:r>
            <a:r>
              <a:rPr lang="de-DE" baseline="0" dirty="0"/>
              <a:t> </a:t>
            </a:r>
            <a:r>
              <a:rPr lang="de-DE" baseline="0" dirty="0" err="1"/>
              <a:t>some</a:t>
            </a:r>
            <a:r>
              <a:rPr lang="de-DE" baseline="0" dirty="0"/>
              <a:t> </a:t>
            </a:r>
            <a:r>
              <a:rPr lang="de-DE" baseline="0" dirty="0" err="1"/>
              <a:t>findings</a:t>
            </a:r>
            <a:r>
              <a:rPr lang="de-DE" baseline="0" dirty="0"/>
              <a:t> </a:t>
            </a:r>
            <a:r>
              <a:rPr lang="de-DE" baseline="0" dirty="0" err="1"/>
              <a:t>that</a:t>
            </a:r>
            <a:r>
              <a:rPr lang="de-DE" baseline="0" dirty="0"/>
              <a:t> </a:t>
            </a:r>
            <a:r>
              <a:rPr lang="de-DE" baseline="0" dirty="0" err="1"/>
              <a:t>come</a:t>
            </a:r>
            <a:r>
              <a:rPr lang="de-DE" baseline="0" dirty="0"/>
              <a:t> </a:t>
            </a:r>
            <a:r>
              <a:rPr lang="de-DE" baseline="0" dirty="0" err="1"/>
              <a:t>up</a:t>
            </a:r>
            <a:r>
              <a:rPr lang="de-DE" baseline="0" dirty="0"/>
              <a:t> in </a:t>
            </a:r>
            <a:r>
              <a:rPr lang="de-DE" baseline="0" dirty="0" err="1"/>
              <a:t>nearly</a:t>
            </a:r>
            <a:r>
              <a:rPr lang="de-DE" baseline="0" dirty="0"/>
              <a:t> </a:t>
            </a:r>
            <a:r>
              <a:rPr lang="de-DE" baseline="0" dirty="0" err="1"/>
              <a:t>every</a:t>
            </a:r>
            <a:r>
              <a:rPr lang="de-DE" baseline="0" dirty="0"/>
              <a:t> </a:t>
            </a:r>
            <a:r>
              <a:rPr lang="de-DE" baseline="0" dirty="0" err="1"/>
              <a:t>behavioral</a:t>
            </a:r>
            <a:r>
              <a:rPr lang="de-DE" baseline="0" dirty="0"/>
              <a:t> </a:t>
            </a:r>
            <a:r>
              <a:rPr lang="de-DE" baseline="0" dirty="0" err="1"/>
              <a:t>genetic</a:t>
            </a:r>
            <a:r>
              <a:rPr lang="de-DE" baseline="0" dirty="0"/>
              <a:t> </a:t>
            </a:r>
            <a:r>
              <a:rPr lang="de-DE" baseline="0" dirty="0" err="1"/>
              <a:t>analyses</a:t>
            </a:r>
            <a:r>
              <a:rPr lang="de-DE" baseline="0" dirty="0"/>
              <a:t> </a:t>
            </a:r>
            <a:r>
              <a:rPr lang="de-DE" baseline="0" dirty="0" err="1"/>
              <a:t>as</a:t>
            </a:r>
            <a:r>
              <a:rPr lang="de-DE" baseline="0" dirty="0"/>
              <a:t> a </a:t>
            </a:r>
            <a:r>
              <a:rPr lang="de-DE" baseline="0" dirty="0" err="1"/>
              <a:t>result</a:t>
            </a:r>
            <a:r>
              <a:rPr lang="de-DE" baseline="0" dirty="0"/>
              <a:t>. These </a:t>
            </a:r>
            <a:r>
              <a:rPr lang="de-DE" baseline="0" dirty="0" err="1"/>
              <a:t>findings</a:t>
            </a:r>
            <a:r>
              <a:rPr lang="de-DE" baseline="0" dirty="0"/>
              <a:t> </a:t>
            </a:r>
            <a:r>
              <a:rPr lang="de-DE" baseline="0" dirty="0" err="1"/>
              <a:t>are</a:t>
            </a:r>
            <a:r>
              <a:rPr lang="de-DE" baseline="0" dirty="0"/>
              <a:t> so universal, </a:t>
            </a:r>
            <a:r>
              <a:rPr lang="de-DE" baseline="0" dirty="0" err="1"/>
              <a:t>that</a:t>
            </a:r>
            <a:r>
              <a:rPr lang="de-DE" baseline="0" dirty="0"/>
              <a:t> </a:t>
            </a:r>
            <a:r>
              <a:rPr lang="de-DE" baseline="0" dirty="0" err="1"/>
              <a:t>they</a:t>
            </a:r>
            <a:r>
              <a:rPr lang="de-DE" baseline="0" dirty="0"/>
              <a:t> </a:t>
            </a:r>
            <a:r>
              <a:rPr lang="de-DE" baseline="0" dirty="0" err="1"/>
              <a:t>were</a:t>
            </a:r>
            <a:r>
              <a:rPr lang="de-DE" baseline="0" dirty="0"/>
              <a:t> </a:t>
            </a:r>
            <a:r>
              <a:rPr lang="de-DE" baseline="0" dirty="0" err="1"/>
              <a:t>considered</a:t>
            </a:r>
            <a:r>
              <a:rPr lang="de-DE" baseline="0" dirty="0"/>
              <a:t> </a:t>
            </a:r>
            <a:r>
              <a:rPr lang="de-DE" baseline="0" dirty="0" err="1"/>
              <a:t>laws</a:t>
            </a:r>
            <a:r>
              <a:rPr lang="de-DE" baseline="0" dirty="0"/>
              <a:t>. </a:t>
            </a:r>
            <a:endParaRPr lang="en-US" dirty="0"/>
          </a:p>
        </p:txBody>
      </p:sp>
      <p:sp>
        <p:nvSpPr>
          <p:cNvPr id="4" name="Foliennummernplatzhalter 3"/>
          <p:cNvSpPr>
            <a:spLocks noGrp="1"/>
          </p:cNvSpPr>
          <p:nvPr>
            <p:ph type="sldNum" sz="quarter" idx="10"/>
          </p:nvPr>
        </p:nvSpPr>
        <p:spPr/>
        <p:txBody>
          <a:bodyPr/>
          <a:lstStyle/>
          <a:p>
            <a:pPr>
              <a:defRPr/>
            </a:pPr>
            <a:fld id="{F07CAF9C-EBBF-4BC3-80BB-90F19984C37B}" type="slidenum">
              <a:rPr lang="en-US" smtClean="0"/>
              <a:t>13</a:t>
            </a:fld>
            <a:endParaRPr lang="en-US"/>
          </a:p>
        </p:txBody>
      </p:sp>
    </p:spTree>
    <p:extLst>
      <p:ext uri="{BB962C8B-B14F-4D97-AF65-F5344CB8AC3E}">
        <p14:creationId xmlns:p14="http://schemas.microsoft.com/office/powerpoint/2010/main" val="178432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42950" y="2130452"/>
            <a:ext cx="8420100" cy="1470025"/>
          </a:xfrm>
        </p:spPr>
        <p:txBody>
          <a:bodyPr/>
          <a:lstStyle/>
          <a:p>
            <a:pPr>
              <a:defRPr/>
            </a:pPr>
            <a:r>
              <a:rPr lang="de-DE"/>
              <a:t>Titelmasterformat durch Klicken bearbeiten</a:t>
            </a:r>
            <a:endParaRPr/>
          </a:p>
        </p:txBody>
      </p:sp>
      <p:sp>
        <p:nvSpPr>
          <p:cNvPr id="5" name="Untertitel 2"/>
          <p:cNvSpPr>
            <a:spLocks noGrp="1"/>
          </p:cNvSpPr>
          <p:nvPr>
            <p:ph type="subTitle" idx="1"/>
          </p:nvPr>
        </p:nvSpPr>
        <p:spPr bwMode="auto">
          <a:xfrm>
            <a:off x="1485900" y="3886221"/>
            <a:ext cx="69342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a:p>
        </p:txBody>
      </p:sp>
      <p:sp>
        <p:nvSpPr>
          <p:cNvPr id="6" name="Datumsplatzhalter 3"/>
          <p:cNvSpPr>
            <a:spLocks noGrp="1"/>
          </p:cNvSpPr>
          <p:nvPr>
            <p:ph type="dt" sz="half" idx="10"/>
          </p:nvPr>
        </p:nvSpPr>
        <p:spPr bwMode="auto"/>
        <p:txBody>
          <a:bodyPr/>
          <a:lstStyle/>
          <a:p>
            <a:pPr>
              <a:defRPr/>
            </a:pPr>
            <a:r>
              <a:rPr lang="en-US"/>
              <a:t>09/28/17</a:t>
            </a:r>
            <a:endParaRPr lang="de-DE"/>
          </a:p>
        </p:txBody>
      </p:sp>
      <p:sp>
        <p:nvSpPr>
          <p:cNvPr id="7" name="Fußzeilenplatzhalter 4"/>
          <p:cNvSpPr>
            <a:spLocks noGrp="1"/>
          </p:cNvSpPr>
          <p:nvPr>
            <p:ph type="ftr" sz="quarter" idx="11"/>
          </p:nvPr>
        </p:nvSpPr>
        <p:spPr bwMode="auto"/>
        <p:txBody>
          <a:bodyPr/>
          <a:lstStyle/>
          <a:p>
            <a:pPr>
              <a:defRPr/>
            </a:pPr>
            <a:r>
              <a:rPr lang="de-DE"/>
              <a:t>www.twin-life.de</a:t>
            </a:r>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p:txBody>
          <a:bodyPr vert="eaVert"/>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t>09/28/17</a:t>
            </a:r>
            <a:endParaRPr lang="de-DE"/>
          </a:p>
        </p:txBody>
      </p:sp>
      <p:sp>
        <p:nvSpPr>
          <p:cNvPr id="7" name="Fußzeilenplatzhalter 4"/>
          <p:cNvSpPr>
            <a:spLocks noGrp="1"/>
          </p:cNvSpPr>
          <p:nvPr>
            <p:ph type="ftr" sz="quarter" idx="11"/>
          </p:nvPr>
        </p:nvSpPr>
        <p:spPr bwMode="auto"/>
        <p:txBody>
          <a:bodyPr/>
          <a:lstStyle/>
          <a:p>
            <a:pPr>
              <a:defRPr/>
            </a:pPr>
            <a:r>
              <a:rPr lang="de-DE"/>
              <a:t>www.twin-life.de</a:t>
            </a:r>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181850" y="274658"/>
            <a:ext cx="2228850" cy="5851525"/>
          </a:xfrm>
        </p:spPr>
        <p:txBody>
          <a:bodyPr vert="eaVert"/>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a:xfrm>
            <a:off x="495300" y="274658"/>
            <a:ext cx="6521450" cy="5851525"/>
          </a:xfrm>
        </p:spPr>
        <p:txBody>
          <a:bodyPr vert="eaVert"/>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t>09/28/17</a:t>
            </a:r>
            <a:endParaRPr lang="de-DE"/>
          </a:p>
        </p:txBody>
      </p:sp>
      <p:sp>
        <p:nvSpPr>
          <p:cNvPr id="7" name="Fußzeilenplatzhalter 4"/>
          <p:cNvSpPr>
            <a:spLocks noGrp="1"/>
          </p:cNvSpPr>
          <p:nvPr>
            <p:ph type="ftr" sz="quarter" idx="11"/>
          </p:nvPr>
        </p:nvSpPr>
        <p:spPr bwMode="auto"/>
        <p:txBody>
          <a:bodyPr/>
          <a:lstStyle/>
          <a:p>
            <a:pPr>
              <a:defRPr/>
            </a:pPr>
            <a:r>
              <a:rPr lang="de-DE"/>
              <a:t>www.twin-life.de</a:t>
            </a:r>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Benutzerdefiniertes Layout">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42950" y="2130426"/>
            <a:ext cx="8420100" cy="1470025"/>
          </a:xfrm>
        </p:spPr>
        <p:txBody>
          <a:bodyPr/>
          <a:lstStyle/>
          <a:p>
            <a:pPr>
              <a:defRPr/>
            </a:pPr>
            <a:r>
              <a:rPr lang="de-DE"/>
              <a:t>Titelmasterformat durch Klicken bearbeiten</a:t>
            </a:r>
            <a:endParaRPr/>
          </a:p>
        </p:txBody>
      </p:sp>
      <p:sp>
        <p:nvSpPr>
          <p:cNvPr id="5" name="Untertitel 2"/>
          <p:cNvSpPr>
            <a:spLocks noGrp="1"/>
          </p:cNvSpPr>
          <p:nvPr>
            <p:ph type="subTitle" idx="1"/>
          </p:nvPr>
        </p:nvSpPr>
        <p:spPr bwMode="auto">
          <a:xfrm>
            <a:off x="1485900" y="4124672"/>
            <a:ext cx="69342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lvl1pPr>
              <a:defRPr>
                <a:solidFill>
                  <a:srgbClr val="953735"/>
                </a:solidFill>
              </a:defRPr>
            </a:lvl1p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lvl1pPr>
              <a:defRPr>
                <a:solidFill>
                  <a:srgbClr val="953735"/>
                </a:solidFill>
              </a:defRPr>
            </a:lvl1pPr>
          </a:lstStyle>
          <a:p>
            <a:pPr>
              <a:defRPr/>
            </a:pPr>
            <a:fld id="{F0EF1938-F635-4101-A9C7-630B9062B7F5}" type="slidenum">
              <a:rPr lang="de-DE"/>
              <a:t>‹Nr.›</a:t>
            </a:fld>
            <a:endParaRPr lang="de-DE"/>
          </a:p>
        </p:txBody>
      </p:sp>
      <p:pic>
        <p:nvPicPr>
          <p:cNvPr id="9" name="Picture 2" descr="C:\Users\akornadt\Desktop\logo.jpg"/>
          <p:cNvPicPr>
            <a:picLocks noChangeAspect="1" noChangeArrowheads="1"/>
          </p:cNvPicPr>
          <p:nvPr userDrawn="1"/>
        </p:nvPicPr>
        <p:blipFill>
          <a:blip r:embed="rId2"/>
          <a:stretch/>
        </p:blipFill>
        <p:spPr bwMode="auto">
          <a:xfrm>
            <a:off x="194472" y="89703"/>
            <a:ext cx="1908969" cy="685800"/>
          </a:xfrm>
          <a:prstGeom prst="rect">
            <a:avLst/>
          </a:prstGeom>
          <a:noFill/>
        </p:spPr>
      </p:pic>
      <p:pic>
        <p:nvPicPr>
          <p:cNvPr id="10" name="Picture 3" descr="C:\Users\akornadt\Desktop\logo_uds_175_49_neu.png"/>
          <p:cNvPicPr>
            <a:picLocks noChangeAspect="1" noChangeArrowheads="1"/>
          </p:cNvPicPr>
          <p:nvPr userDrawn="1"/>
        </p:nvPicPr>
        <p:blipFill>
          <a:blip r:embed="rId3"/>
          <a:stretch/>
        </p:blipFill>
        <p:spPr bwMode="auto">
          <a:xfrm>
            <a:off x="2612741" y="306582"/>
            <a:ext cx="1805781" cy="466725"/>
          </a:xfrm>
          <a:prstGeom prst="rect">
            <a:avLst/>
          </a:prstGeom>
          <a:noFill/>
        </p:spPr>
      </p:pic>
      <p:cxnSp>
        <p:nvCxnSpPr>
          <p:cNvPr id="11" name="Gerade Verbindung 20"/>
          <p:cNvCxnSpPr>
            <a:cxnSpLocks/>
          </p:cNvCxnSpPr>
          <p:nvPr userDrawn="1"/>
        </p:nvCxnSpPr>
        <p:spPr bwMode="auto">
          <a:xfrm>
            <a:off x="0" y="3933056"/>
            <a:ext cx="9906000" cy="0"/>
          </a:xfrm>
          <a:prstGeom prst="line">
            <a:avLst/>
          </a:prstGeom>
          <a:ln w="76200">
            <a:solidFill>
              <a:srgbClr val="953735"/>
            </a:solidFill>
          </a:ln>
        </p:spPr>
        <p:style>
          <a:lnRef idx="1">
            <a:schemeClr val="accent1"/>
          </a:lnRef>
          <a:fillRef idx="0">
            <a:schemeClr val="accent1"/>
          </a:fillRef>
          <a:effectRef idx="0">
            <a:schemeClr val="accent1"/>
          </a:effectRef>
          <a:fontRef idx="minor">
            <a:schemeClr val="tx1"/>
          </a:fontRef>
        </p:style>
      </p:cxnSp>
      <p:sp>
        <p:nvSpPr>
          <p:cNvPr id="12" name="Fußzeilenplatzhalter 4"/>
          <p:cNvSpPr txBox="1"/>
          <p:nvPr userDrawn="1"/>
        </p:nvSpPr>
        <p:spPr bwMode="auto">
          <a:xfrm>
            <a:off x="3384502" y="6355425"/>
            <a:ext cx="3136900" cy="365125"/>
          </a:xfrm>
          <a:prstGeom prst="rect">
            <a:avLst/>
          </a:prstGeom>
        </p:spPr>
        <p:txBody>
          <a:bodyPr vert="horz" lIns="91440" tIns="45720" rIns="91440" bIns="45720" rtlCol="0" anchor="ctr"/>
          <a:lstStyle>
            <a:defPPr>
              <a:defRPr lang="de-DE"/>
            </a:defPPr>
            <a:lvl1pPr marL="0" algn="ctr" defTabSz="914400">
              <a:defRPr sz="1200">
                <a:solidFill>
                  <a:srgbClr val="953735"/>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de-DE"/>
              <a:t>www.twin-life.de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noAutofit/>
          </a:bodyPr>
          <a:lstStyle>
            <a:lvl1pPr>
              <a:defRPr sz="3600">
                <a:solidFill>
                  <a:srgbClr val="953735"/>
                </a:solidFill>
              </a:defRPr>
            </a:lvl1pPr>
          </a:lstStyle>
          <a:p>
            <a:pPr>
              <a:defRPr/>
            </a:pPr>
            <a:r>
              <a:rPr lang="de-DE"/>
              <a:t>Titelmasterformat durch Klicken bearbeiten</a:t>
            </a:r>
            <a:endParaRPr/>
          </a:p>
        </p:txBody>
      </p:sp>
      <p:sp>
        <p:nvSpPr>
          <p:cNvPr id="5" name="Inhaltsplatzhalt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cxnSp>
        <p:nvCxnSpPr>
          <p:cNvPr id="9" name="Gerade Verbindung 7"/>
          <p:cNvCxnSpPr>
            <a:cxnSpLocks/>
          </p:cNvCxnSpPr>
          <p:nvPr userDrawn="1"/>
        </p:nvCxnSpPr>
        <p:spPr bwMode="auto">
          <a:xfrm>
            <a:off x="0" y="1458879"/>
            <a:ext cx="9906000" cy="0"/>
          </a:xfrm>
          <a:prstGeom prst="line">
            <a:avLst/>
          </a:prstGeom>
          <a:ln w="76200">
            <a:solidFill>
              <a:srgbClr val="95373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782506" y="4406901"/>
            <a:ext cx="8420100" cy="1362075"/>
          </a:xfrm>
        </p:spPr>
        <p:txBody>
          <a:bodyPr anchor="t"/>
          <a:lstStyle>
            <a:lvl1pPr algn="l">
              <a:defRPr sz="4000" b="1" cap="all"/>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Textmasterformat bearbeiten</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sz="half" idx="1"/>
          </p:nvPr>
        </p:nvSpPr>
        <p:spPr bwMode="auto">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3"/>
          <p:cNvSpPr>
            <a:spLocks noGrp="1"/>
          </p:cNvSpPr>
          <p:nvPr>
            <p:ph sz="half" idx="2"/>
          </p:nvPr>
        </p:nvSpPr>
        <p:spPr bwMode="auto">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6" name="Inhaltsplatzhalter 3"/>
          <p:cNvSpPr>
            <a:spLocks noGrp="1"/>
          </p:cNvSpPr>
          <p:nvPr>
            <p:ph sz="half" idx="2"/>
          </p:nvPr>
        </p:nvSpPr>
        <p:spPr bwMode="auto">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Textplatzhalter 4"/>
          <p:cNvSpPr>
            <a:spLocks noGrp="1"/>
          </p:cNvSpPr>
          <p:nvPr>
            <p:ph type="body" sz="quarter" idx="3"/>
          </p:nvPr>
        </p:nvSpPr>
        <p:spPr bwMode="auto">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8" name="Inhaltsplatzhalter 5"/>
          <p:cNvSpPr>
            <a:spLocks noGrp="1"/>
          </p:cNvSpPr>
          <p:nvPr>
            <p:ph sz="quarter" idx="4"/>
          </p:nvPr>
        </p:nvSpPr>
        <p:spPr bwMode="auto">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Datumsplatzhalter 6"/>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10" name="Fußzeilenplatzhalter 7"/>
          <p:cNvSpPr>
            <a:spLocks noGrp="1"/>
          </p:cNvSpPr>
          <p:nvPr>
            <p:ph type="ftr" sz="quarter" idx="11"/>
          </p:nvPr>
        </p:nvSpPr>
        <p:spPr bwMode="auto"/>
        <p:txBody>
          <a:bodyPr/>
          <a:lstStyle/>
          <a:p>
            <a:pPr>
              <a:defRPr/>
            </a:pPr>
            <a:r>
              <a:rPr lang="de-DE"/>
              <a:t>www.twin-life.de</a:t>
            </a:r>
            <a:endParaRPr/>
          </a:p>
        </p:txBody>
      </p:sp>
      <p:sp>
        <p:nvSpPr>
          <p:cNvPr id="11" name="Foliennummernplatzhalter 8"/>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Datumsplatzhalter 2"/>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6" name="Fußzeilenplatzhalter 3"/>
          <p:cNvSpPr>
            <a:spLocks noGrp="1"/>
          </p:cNvSpPr>
          <p:nvPr>
            <p:ph type="ftr" sz="quarter" idx="11"/>
          </p:nvPr>
        </p:nvSpPr>
        <p:spPr bwMode="auto"/>
        <p:txBody>
          <a:bodyPr/>
          <a:lstStyle/>
          <a:p>
            <a:pPr>
              <a:defRPr/>
            </a:pPr>
            <a:r>
              <a:rPr lang="de-DE"/>
              <a:t>www.twin-life.de</a:t>
            </a:r>
            <a:endParaRPr/>
          </a:p>
        </p:txBody>
      </p:sp>
      <p:sp>
        <p:nvSpPr>
          <p:cNvPr id="7" name="Foliennummernplatzhalter 4"/>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idx="1"/>
          </p:nvPr>
        </p:nvSpPr>
        <p:spPr bwMode="auto"/>
        <p:txBody>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t>09/28/17</a:t>
            </a:r>
            <a:endParaRPr lang="de-DE"/>
          </a:p>
        </p:txBody>
      </p:sp>
      <p:sp>
        <p:nvSpPr>
          <p:cNvPr id="7" name="Fußzeilenplatzhalter 4"/>
          <p:cNvSpPr>
            <a:spLocks noGrp="1"/>
          </p:cNvSpPr>
          <p:nvPr>
            <p:ph type="ftr" sz="quarter" idx="11"/>
          </p:nvPr>
        </p:nvSpPr>
        <p:spPr bwMode="auto"/>
        <p:txBody>
          <a:bodyPr/>
          <a:lstStyle/>
          <a:p>
            <a:pPr>
              <a:defRPr/>
            </a:pPr>
            <a:r>
              <a:rPr lang="it-IT"/>
              <a:t>www.twin-life.de</a:t>
            </a:r>
            <a:endParaRPr/>
          </a:p>
        </p:txBody>
      </p:sp>
      <p:sp>
        <p:nvSpPr>
          <p:cNvPr id="8" name="Foliennummernplatzhalter 5"/>
          <p:cNvSpPr>
            <a:spLocks noGrp="1"/>
          </p:cNvSpPr>
          <p:nvPr>
            <p:ph type="sldNum" sz="quarter" idx="12"/>
          </p:nvPr>
        </p:nvSpPr>
        <p:spPr bwMode="auto"/>
        <p:txBody>
          <a:bodyPr/>
          <a:lstStyle/>
          <a:p>
            <a:pPr>
              <a:defRPr/>
            </a:pPr>
            <a:fld id="{F26D89EF-3C3A-4E06-893E-1B74ABA00C59}" type="slidenum">
              <a:rPr lang="de-DE"/>
              <a:t>‹Nr.›</a:t>
            </a:fld>
            <a:endParaRPr lang="de-DE"/>
          </a:p>
        </p:txBody>
      </p:sp>
      <p:sp>
        <p:nvSpPr>
          <p:cNvPr id="9" name="Rechteck 6"/>
          <p:cNvSpPr/>
          <p:nvPr userDrawn="1"/>
        </p:nvSpPr>
        <p:spPr bwMode="auto">
          <a:xfrm>
            <a:off x="177391" y="157836"/>
            <a:ext cx="9555000" cy="658800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0" name="Gerade Verbindung 7"/>
          <p:cNvCxnSpPr>
            <a:cxnSpLocks/>
          </p:cNvCxnSpPr>
          <p:nvPr userDrawn="1"/>
        </p:nvCxnSpPr>
        <p:spPr bwMode="auto">
          <a:xfrm>
            <a:off x="350494" y="1412776"/>
            <a:ext cx="9205023" cy="0"/>
          </a:xfrm>
          <a:prstGeom prst="line">
            <a:avLst/>
          </a:prstGeom>
          <a:ln w="57150" cmpd="dbl">
            <a:noFill/>
          </a:ln>
        </p:spPr>
        <p:style>
          <a:lnRef idx="1">
            <a:schemeClr val="accent1"/>
          </a:lnRef>
          <a:fillRef idx="0">
            <a:schemeClr val="accent1"/>
          </a:fillRef>
          <a:effectRef idx="0">
            <a:schemeClr val="accent1"/>
          </a:effectRef>
          <a:fontRef idx="minor">
            <a:schemeClr val="tx1"/>
          </a:fontRef>
        </p:style>
      </p:cxnSp>
      <p:pic>
        <p:nvPicPr>
          <p:cNvPr id="11" name="Bild 10" descr="logo.png"/>
          <p:cNvPicPr>
            <a:picLocks noChangeAspect="1"/>
          </p:cNvPicPr>
          <p:nvPr userDrawn="1"/>
        </p:nvPicPr>
        <p:blipFill>
          <a:blip r:embed="rId2"/>
          <a:stretch/>
        </p:blipFill>
        <p:spPr bwMode="auto">
          <a:xfrm>
            <a:off x="8307379" y="6157329"/>
            <a:ext cx="1329883" cy="54559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5" name="Fußzeilenplatzhalter 2"/>
          <p:cNvSpPr>
            <a:spLocks noGrp="1"/>
          </p:cNvSpPr>
          <p:nvPr>
            <p:ph type="ftr" sz="quarter" idx="11"/>
          </p:nvPr>
        </p:nvSpPr>
        <p:spPr bwMode="auto"/>
        <p:txBody>
          <a:bodyPr/>
          <a:lstStyle/>
          <a:p>
            <a:pPr>
              <a:defRPr/>
            </a:pPr>
            <a:r>
              <a:rPr lang="de-DE"/>
              <a:t>www.twin-life.de</a:t>
            </a:r>
            <a:endParaRPr/>
          </a:p>
        </p:txBody>
      </p:sp>
      <p:sp>
        <p:nvSpPr>
          <p:cNvPr id="6" name="Foliennummernplatzhalter 3"/>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3050"/>
            <a:ext cx="3259006" cy="1162050"/>
          </a:xfrm>
        </p:spPr>
        <p:txBody>
          <a:bodyPr anchor="b"/>
          <a:lstStyle>
            <a:lvl1pPr algn="l">
              <a:defRPr sz="2000" b="1"/>
            </a:lvl1pPr>
          </a:lstStyle>
          <a:p>
            <a:pPr>
              <a:defRPr/>
            </a:pPr>
            <a:r>
              <a:rPr lang="de-DE"/>
              <a:t>Titelmasterformat durch Klicken bearbeiten</a:t>
            </a:r>
            <a:endParaRPr/>
          </a:p>
        </p:txBody>
      </p:sp>
      <p:sp>
        <p:nvSpPr>
          <p:cNvPr id="5" name="Inhaltsplatzhalter 2"/>
          <p:cNvSpPr>
            <a:spLocks noGrp="1"/>
          </p:cNvSpPr>
          <p:nvPr>
            <p:ph idx="1"/>
          </p:nvPr>
        </p:nvSpPr>
        <p:spPr bwMode="auto">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3"/>
          <p:cNvSpPr>
            <a:spLocks noGrp="1"/>
          </p:cNvSpPr>
          <p:nvPr>
            <p:ph type="body" sz="half" idx="2"/>
          </p:nvPr>
        </p:nvSpPr>
        <p:spPr bwMode="auto">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 bearbeiten</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1941645" y="4800600"/>
            <a:ext cx="5943600" cy="566738"/>
          </a:xfrm>
        </p:spPr>
        <p:txBody>
          <a:bodyPr anchor="b"/>
          <a:lstStyle>
            <a:lvl1pPr algn="l">
              <a:defRPr sz="2000" b="1"/>
            </a:lvl1pPr>
          </a:lstStyle>
          <a:p>
            <a:pPr>
              <a:defRPr/>
            </a:pPr>
            <a:r>
              <a:rPr lang="de-DE"/>
              <a:t>Titelmasterformat durch Klicken bearbeiten</a:t>
            </a:r>
            <a:endParaRPr/>
          </a:p>
        </p:txBody>
      </p:sp>
      <p:sp>
        <p:nvSpPr>
          <p:cNvPr id="5" name="Bildplatzhalter 2"/>
          <p:cNvSpPr>
            <a:spLocks noGrp="1"/>
          </p:cNvSpPr>
          <p:nvPr>
            <p:ph type="pic" idx="1"/>
          </p:nvPr>
        </p:nvSpPr>
        <p:spPr bwMode="auto">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6" name="Textplatzhalter 3"/>
          <p:cNvSpPr>
            <a:spLocks noGrp="1"/>
          </p:cNvSpPr>
          <p:nvPr>
            <p:ph type="body" sz="half" idx="2"/>
          </p:nvPr>
        </p:nvSpPr>
        <p:spPr bwMode="auto">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 bearbeiten</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181850" y="274639"/>
            <a:ext cx="2228850" cy="5851525"/>
          </a:xfrm>
        </p:spPr>
        <p:txBody>
          <a:bodyPr vert="eaVert"/>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a:xfrm>
            <a:off x="495300" y="274639"/>
            <a:ext cx="6521450" cy="5851525"/>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42950" y="2130437"/>
            <a:ext cx="8420100" cy="1470025"/>
          </a:xfrm>
        </p:spPr>
        <p:txBody>
          <a:bodyPr/>
          <a:lstStyle/>
          <a:p>
            <a:pPr>
              <a:defRPr/>
            </a:pPr>
            <a:r>
              <a:rPr lang="de-DE"/>
              <a:t>Titelmasterformat durch Klicken bearbeiten</a:t>
            </a:r>
            <a:endParaRPr/>
          </a:p>
        </p:txBody>
      </p:sp>
      <p:sp>
        <p:nvSpPr>
          <p:cNvPr id="5" name="Untertitel 2"/>
          <p:cNvSpPr>
            <a:spLocks noGrp="1"/>
          </p:cNvSpPr>
          <p:nvPr>
            <p:ph type="subTitle" idx="1"/>
          </p:nvPr>
        </p:nvSpPr>
        <p:spPr bwMode="auto">
          <a:xfrm>
            <a:off x="1485900" y="4124672"/>
            <a:ext cx="6934200" cy="1752599"/>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0" indent="0" algn="ctr">
              <a:buNone/>
              <a:defRPr>
                <a:solidFill>
                  <a:schemeClr val="tx1">
                    <a:tint val="75000"/>
                  </a:schemeClr>
                </a:solidFill>
              </a:defRPr>
            </a:lvl3pPr>
            <a:lvl4pPr marL="1371316" indent="0" algn="ctr">
              <a:buNone/>
              <a:defRPr>
                <a:solidFill>
                  <a:schemeClr val="tx1">
                    <a:tint val="75000"/>
                  </a:schemeClr>
                </a:solidFill>
              </a:defRPr>
            </a:lvl4pPr>
            <a:lvl5pPr marL="1828421" indent="0" algn="ctr">
              <a:buNone/>
              <a:defRPr>
                <a:solidFill>
                  <a:schemeClr val="tx1">
                    <a:tint val="75000"/>
                  </a:schemeClr>
                </a:solidFill>
              </a:defRPr>
            </a:lvl5pPr>
            <a:lvl6pPr marL="2285526" indent="0" algn="ctr">
              <a:buNone/>
              <a:defRPr>
                <a:solidFill>
                  <a:schemeClr val="tx1">
                    <a:tint val="75000"/>
                  </a:schemeClr>
                </a:solidFill>
              </a:defRPr>
            </a:lvl6pPr>
            <a:lvl7pPr marL="2742630" indent="0" algn="ctr">
              <a:buNone/>
              <a:defRPr>
                <a:solidFill>
                  <a:schemeClr val="tx1">
                    <a:tint val="75000"/>
                  </a:schemeClr>
                </a:solidFill>
              </a:defRPr>
            </a:lvl7pPr>
            <a:lvl8pPr marL="3199736" indent="0" algn="ctr">
              <a:buNone/>
              <a:defRPr>
                <a:solidFill>
                  <a:schemeClr val="tx1">
                    <a:tint val="75000"/>
                  </a:schemeClr>
                </a:solidFill>
              </a:defRPr>
            </a:lvl8pPr>
            <a:lvl9pPr marL="3656841" indent="0" algn="ctr">
              <a:buNone/>
              <a:defRPr>
                <a:solidFill>
                  <a:schemeClr val="tx1">
                    <a:tint val="75000"/>
                  </a:schemeClr>
                </a:solidFill>
              </a:defRPr>
            </a:lvl9pPr>
          </a:lstStyle>
          <a:p>
            <a:pPr>
              <a:defRPr/>
            </a:pPr>
            <a:r>
              <a:rPr lang="de-DE"/>
              <a:t>Formatvorlage des Untertitelmasters durch Klicken bearbeiten</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lvl1pPr>
              <a:defRPr>
                <a:solidFill>
                  <a:srgbClr val="953735"/>
                </a:solidFill>
              </a:defRPr>
            </a:lvl1p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lvl1pPr>
              <a:defRPr>
                <a:solidFill>
                  <a:srgbClr val="953735"/>
                </a:solidFill>
              </a:defRPr>
            </a:lvl1pPr>
          </a:lstStyle>
          <a:p>
            <a:pPr>
              <a:defRPr/>
            </a:pPr>
            <a:fld id="{F0EF1938-F635-4101-A9C7-630B9062B7F5}" type="slidenum">
              <a:rPr lang="de-DE"/>
              <a:t>‹Nr.›</a:t>
            </a:fld>
            <a:endParaRPr lang="de-DE"/>
          </a:p>
        </p:txBody>
      </p:sp>
      <p:pic>
        <p:nvPicPr>
          <p:cNvPr id="9" name="Picture 2" descr="C:\Users\akornadt\Desktop\logo.jpg"/>
          <p:cNvPicPr>
            <a:picLocks noChangeAspect="1" noChangeArrowheads="1"/>
          </p:cNvPicPr>
          <p:nvPr userDrawn="1"/>
        </p:nvPicPr>
        <p:blipFill>
          <a:blip r:embed="rId2"/>
          <a:stretch/>
        </p:blipFill>
        <p:spPr bwMode="auto">
          <a:xfrm>
            <a:off x="194476" y="89703"/>
            <a:ext cx="1908969" cy="685800"/>
          </a:xfrm>
          <a:prstGeom prst="rect">
            <a:avLst/>
          </a:prstGeom>
          <a:noFill/>
        </p:spPr>
      </p:pic>
      <p:pic>
        <p:nvPicPr>
          <p:cNvPr id="10" name="Picture 3" descr="C:\Users\akornadt\Desktop\logo_uds_175_49_neu.png"/>
          <p:cNvPicPr>
            <a:picLocks noChangeAspect="1" noChangeArrowheads="1"/>
          </p:cNvPicPr>
          <p:nvPr userDrawn="1"/>
        </p:nvPicPr>
        <p:blipFill>
          <a:blip r:embed="rId3"/>
          <a:stretch/>
        </p:blipFill>
        <p:spPr bwMode="auto">
          <a:xfrm>
            <a:off x="2612748" y="306587"/>
            <a:ext cx="1805781" cy="466725"/>
          </a:xfrm>
          <a:prstGeom prst="rect">
            <a:avLst/>
          </a:prstGeom>
          <a:noFill/>
        </p:spPr>
      </p:pic>
      <p:cxnSp>
        <p:nvCxnSpPr>
          <p:cNvPr id="11" name="Gerade Verbindung 20"/>
          <p:cNvCxnSpPr>
            <a:cxnSpLocks/>
          </p:cNvCxnSpPr>
          <p:nvPr userDrawn="1"/>
        </p:nvCxnSpPr>
        <p:spPr bwMode="auto">
          <a:xfrm>
            <a:off x="0" y="3933056"/>
            <a:ext cx="9906000" cy="0"/>
          </a:xfrm>
          <a:prstGeom prst="line">
            <a:avLst/>
          </a:prstGeom>
          <a:ln w="76200">
            <a:solidFill>
              <a:srgbClr val="953735"/>
            </a:solidFill>
          </a:ln>
        </p:spPr>
        <p:style>
          <a:lnRef idx="1">
            <a:schemeClr val="accent1"/>
          </a:lnRef>
          <a:fillRef idx="0">
            <a:schemeClr val="accent1"/>
          </a:fillRef>
          <a:effectRef idx="0">
            <a:schemeClr val="accent1"/>
          </a:effectRef>
          <a:fontRef idx="minor">
            <a:schemeClr val="tx1"/>
          </a:fontRef>
        </p:style>
      </p:cxnSp>
      <p:sp>
        <p:nvSpPr>
          <p:cNvPr id="12" name="Fußzeilenplatzhalter 4"/>
          <p:cNvSpPr txBox="1"/>
          <p:nvPr userDrawn="1"/>
        </p:nvSpPr>
        <p:spPr bwMode="auto">
          <a:xfrm>
            <a:off x="3384502" y="6355436"/>
            <a:ext cx="3136900" cy="365125"/>
          </a:xfrm>
          <a:prstGeom prst="rect">
            <a:avLst/>
          </a:prstGeom>
        </p:spPr>
        <p:txBody>
          <a:bodyPr vert="horz" lIns="91420" tIns="45711" rIns="91420" bIns="45711" rtlCol="0" anchor="ctr"/>
          <a:lstStyle>
            <a:defPPr>
              <a:defRPr lang="de-DE"/>
            </a:defPPr>
            <a:lvl1pPr marL="0" algn="ctr" defTabSz="914400">
              <a:defRPr sz="1200">
                <a:solidFill>
                  <a:srgbClr val="953735"/>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de-DE"/>
              <a:t>www.twin-life.de</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noAutofit/>
          </a:bodyPr>
          <a:lstStyle>
            <a:lvl1pPr>
              <a:defRPr sz="3600">
                <a:solidFill>
                  <a:srgbClr val="953735"/>
                </a:solidFill>
              </a:defRPr>
            </a:lvl1pPr>
          </a:lstStyle>
          <a:p>
            <a:pPr>
              <a:defRPr/>
            </a:pPr>
            <a:r>
              <a:rPr lang="de-DE"/>
              <a:t>Titelmasterformat durch Klicken bearbeiten</a:t>
            </a:r>
            <a:endParaRPr/>
          </a:p>
        </p:txBody>
      </p:sp>
      <p:sp>
        <p:nvSpPr>
          <p:cNvPr id="5" name="Inhaltsplatzhalt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cxnSp>
        <p:nvCxnSpPr>
          <p:cNvPr id="9" name="Gerade Verbindung 7"/>
          <p:cNvCxnSpPr>
            <a:cxnSpLocks/>
          </p:cNvCxnSpPr>
          <p:nvPr userDrawn="1"/>
        </p:nvCxnSpPr>
        <p:spPr bwMode="auto">
          <a:xfrm>
            <a:off x="0" y="1458879"/>
            <a:ext cx="9906000" cy="0"/>
          </a:xfrm>
          <a:prstGeom prst="line">
            <a:avLst/>
          </a:prstGeom>
          <a:ln w="76200">
            <a:solidFill>
              <a:srgbClr val="95373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782506" y="4406911"/>
            <a:ext cx="8420100" cy="1362075"/>
          </a:xfrm>
        </p:spPr>
        <p:txBody>
          <a:bodyPr anchor="t"/>
          <a:lstStyle>
            <a:lvl1pPr algn="l">
              <a:defRPr sz="4000" b="1" cap="all"/>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782506" y="2906722"/>
            <a:ext cx="8420100" cy="1500187"/>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0" indent="0">
              <a:buNone/>
              <a:defRPr sz="1600">
                <a:solidFill>
                  <a:schemeClr val="tx1">
                    <a:tint val="75000"/>
                  </a:schemeClr>
                </a:solidFill>
              </a:defRPr>
            </a:lvl3pPr>
            <a:lvl4pPr marL="1371316" indent="0">
              <a:buNone/>
              <a:defRPr sz="1400">
                <a:solidFill>
                  <a:schemeClr val="tx1">
                    <a:tint val="75000"/>
                  </a:schemeClr>
                </a:solidFill>
              </a:defRPr>
            </a:lvl4pPr>
            <a:lvl5pPr marL="1828421" indent="0">
              <a:buNone/>
              <a:defRPr sz="1400">
                <a:solidFill>
                  <a:schemeClr val="tx1">
                    <a:tint val="75000"/>
                  </a:schemeClr>
                </a:solidFill>
              </a:defRPr>
            </a:lvl5pPr>
            <a:lvl6pPr marL="2285526" indent="0">
              <a:buNone/>
              <a:defRPr sz="1400">
                <a:solidFill>
                  <a:schemeClr val="tx1">
                    <a:tint val="75000"/>
                  </a:schemeClr>
                </a:solidFill>
              </a:defRPr>
            </a:lvl6pPr>
            <a:lvl7pPr marL="2742630" indent="0">
              <a:buNone/>
              <a:defRPr sz="1400">
                <a:solidFill>
                  <a:schemeClr val="tx1">
                    <a:tint val="75000"/>
                  </a:schemeClr>
                </a:solidFill>
              </a:defRPr>
            </a:lvl7pPr>
            <a:lvl8pPr marL="3199736" indent="0">
              <a:buNone/>
              <a:defRPr sz="1400">
                <a:solidFill>
                  <a:schemeClr val="tx1">
                    <a:tint val="75000"/>
                  </a:schemeClr>
                </a:solidFill>
              </a:defRPr>
            </a:lvl8pPr>
            <a:lvl9pPr marL="3656841" indent="0">
              <a:buNone/>
              <a:defRPr sz="1400">
                <a:solidFill>
                  <a:schemeClr val="tx1">
                    <a:tint val="75000"/>
                  </a:schemeClr>
                </a:solidFill>
              </a:defRPr>
            </a:lvl9pPr>
          </a:lstStyle>
          <a:p>
            <a:pPr lvl="0">
              <a:defRPr/>
            </a:pPr>
            <a:r>
              <a:rPr lang="de-DE"/>
              <a:t>Textmasterformat bearbeiten</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sz="half" idx="1"/>
          </p:nvPr>
        </p:nvSpPr>
        <p:spPr bwMode="auto">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3"/>
          <p:cNvSpPr>
            <a:spLocks noGrp="1"/>
          </p:cNvSpPr>
          <p:nvPr>
            <p:ph sz="half" idx="2"/>
          </p:nvPr>
        </p:nvSpPr>
        <p:spPr bwMode="auto">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495301" y="1535114"/>
            <a:ext cx="4376870"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defRPr/>
            </a:pPr>
            <a:r>
              <a:rPr lang="de-DE"/>
              <a:t>Textmasterformat bearbeiten</a:t>
            </a:r>
            <a:endParaRPr/>
          </a:p>
        </p:txBody>
      </p:sp>
      <p:sp>
        <p:nvSpPr>
          <p:cNvPr id="6" name="Inhaltsplatzhalter 3"/>
          <p:cNvSpPr>
            <a:spLocks noGrp="1"/>
          </p:cNvSpPr>
          <p:nvPr>
            <p:ph sz="half" idx="2"/>
          </p:nvPr>
        </p:nvSpPr>
        <p:spPr bwMode="auto">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Textplatzhalter 4"/>
          <p:cNvSpPr>
            <a:spLocks noGrp="1"/>
          </p:cNvSpPr>
          <p:nvPr>
            <p:ph type="body" sz="quarter" idx="3"/>
          </p:nvPr>
        </p:nvSpPr>
        <p:spPr bwMode="auto">
          <a:xfrm>
            <a:off x="5032115" y="1535114"/>
            <a:ext cx="4378590"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defRPr/>
            </a:pPr>
            <a:r>
              <a:rPr lang="de-DE"/>
              <a:t>Textmasterformat bearbeiten</a:t>
            </a:r>
            <a:endParaRPr/>
          </a:p>
        </p:txBody>
      </p:sp>
      <p:sp>
        <p:nvSpPr>
          <p:cNvPr id="8" name="Inhaltsplatzhalter 5"/>
          <p:cNvSpPr>
            <a:spLocks noGrp="1"/>
          </p:cNvSpPr>
          <p:nvPr>
            <p:ph sz="quarter" idx="4"/>
          </p:nvPr>
        </p:nvSpPr>
        <p:spPr bwMode="auto">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Datumsplatzhalter 6"/>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10" name="Fußzeilenplatzhalter 7"/>
          <p:cNvSpPr>
            <a:spLocks noGrp="1"/>
          </p:cNvSpPr>
          <p:nvPr>
            <p:ph type="ftr" sz="quarter" idx="11"/>
          </p:nvPr>
        </p:nvSpPr>
        <p:spPr bwMode="auto"/>
        <p:txBody>
          <a:bodyPr/>
          <a:lstStyle/>
          <a:p>
            <a:pPr>
              <a:defRPr/>
            </a:pPr>
            <a:r>
              <a:rPr lang="de-DE"/>
              <a:t>www.twin-life.de</a:t>
            </a:r>
            <a:endParaRPr/>
          </a:p>
        </p:txBody>
      </p:sp>
      <p:sp>
        <p:nvSpPr>
          <p:cNvPr id="11" name="Foliennummernplatzhalter 8"/>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782506" y="4406927"/>
            <a:ext cx="8420100" cy="1362075"/>
          </a:xfrm>
        </p:spPr>
        <p:txBody>
          <a:bodyPr anchor="t"/>
          <a:lstStyle>
            <a:lvl1pPr algn="l">
              <a:defRPr sz="4000" b="1" cap="all"/>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Textmasterformate durch Klicken bearbeiten</a:t>
            </a:r>
            <a:endParaRPr/>
          </a:p>
        </p:txBody>
      </p:sp>
      <p:sp>
        <p:nvSpPr>
          <p:cNvPr id="6" name="Datumsplatzhalter 3"/>
          <p:cNvSpPr>
            <a:spLocks noGrp="1"/>
          </p:cNvSpPr>
          <p:nvPr>
            <p:ph type="dt" sz="half" idx="10"/>
          </p:nvPr>
        </p:nvSpPr>
        <p:spPr bwMode="auto"/>
        <p:txBody>
          <a:bodyPr/>
          <a:lstStyle/>
          <a:p>
            <a:pPr>
              <a:defRPr/>
            </a:pPr>
            <a:r>
              <a:rPr lang="en-US"/>
              <a:t>09/28/17</a:t>
            </a:r>
            <a:endParaRPr lang="de-DE"/>
          </a:p>
        </p:txBody>
      </p:sp>
      <p:sp>
        <p:nvSpPr>
          <p:cNvPr id="7" name="Fußzeilenplatzhalter 4"/>
          <p:cNvSpPr>
            <a:spLocks noGrp="1"/>
          </p:cNvSpPr>
          <p:nvPr>
            <p:ph type="ftr" sz="quarter" idx="11"/>
          </p:nvPr>
        </p:nvSpPr>
        <p:spPr bwMode="auto"/>
        <p:txBody>
          <a:bodyPr/>
          <a:lstStyle/>
          <a:p>
            <a:pPr>
              <a:defRPr/>
            </a:pPr>
            <a:r>
              <a:rPr lang="de-DE"/>
              <a:t>www.twin-life.de</a:t>
            </a:r>
          </a:p>
        </p:txBody>
      </p:sp>
      <p:sp>
        <p:nvSpPr>
          <p:cNvPr id="8" name="Foliennummernplatzhalter 5"/>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Datumsplatzhalter 2"/>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6" name="Fußzeilenplatzhalter 3"/>
          <p:cNvSpPr>
            <a:spLocks noGrp="1"/>
          </p:cNvSpPr>
          <p:nvPr>
            <p:ph type="ftr" sz="quarter" idx="11"/>
          </p:nvPr>
        </p:nvSpPr>
        <p:spPr bwMode="auto"/>
        <p:txBody>
          <a:bodyPr/>
          <a:lstStyle/>
          <a:p>
            <a:pPr>
              <a:defRPr/>
            </a:pPr>
            <a:r>
              <a:rPr lang="de-DE"/>
              <a:t>www.twin-life.de</a:t>
            </a:r>
            <a:endParaRPr/>
          </a:p>
        </p:txBody>
      </p:sp>
      <p:sp>
        <p:nvSpPr>
          <p:cNvPr id="7" name="Foliennummernplatzhalter 4"/>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5" name="Fußzeilenplatzhalter 2"/>
          <p:cNvSpPr>
            <a:spLocks noGrp="1"/>
          </p:cNvSpPr>
          <p:nvPr>
            <p:ph type="ftr" sz="quarter" idx="11"/>
          </p:nvPr>
        </p:nvSpPr>
        <p:spPr bwMode="auto"/>
        <p:txBody>
          <a:bodyPr/>
          <a:lstStyle/>
          <a:p>
            <a:pPr>
              <a:defRPr/>
            </a:pPr>
            <a:r>
              <a:rPr lang="de-DE"/>
              <a:t>www.twin-life.de</a:t>
            </a:r>
            <a:endParaRPr/>
          </a:p>
        </p:txBody>
      </p:sp>
      <p:sp>
        <p:nvSpPr>
          <p:cNvPr id="6" name="Foliennummernplatzhalter 3"/>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7" y="273050"/>
            <a:ext cx="3259006" cy="1162050"/>
          </a:xfrm>
        </p:spPr>
        <p:txBody>
          <a:bodyPr anchor="b"/>
          <a:lstStyle>
            <a:lvl1pPr algn="l">
              <a:defRPr sz="2000" b="1"/>
            </a:lvl1pPr>
          </a:lstStyle>
          <a:p>
            <a:pPr>
              <a:defRPr/>
            </a:pPr>
            <a:r>
              <a:rPr lang="de-DE"/>
              <a:t>Titelmasterformat durch Klicken bearbeiten</a:t>
            </a:r>
            <a:endParaRPr/>
          </a:p>
        </p:txBody>
      </p:sp>
      <p:sp>
        <p:nvSpPr>
          <p:cNvPr id="5" name="Inhaltsplatzhalter 2"/>
          <p:cNvSpPr>
            <a:spLocks noGrp="1"/>
          </p:cNvSpPr>
          <p:nvPr>
            <p:ph idx="1"/>
          </p:nvPr>
        </p:nvSpPr>
        <p:spPr bwMode="auto">
          <a:xfrm>
            <a:off x="3872976" y="273053"/>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3"/>
          <p:cNvSpPr>
            <a:spLocks noGrp="1"/>
          </p:cNvSpPr>
          <p:nvPr>
            <p:ph type="body" sz="half" idx="2"/>
          </p:nvPr>
        </p:nvSpPr>
        <p:spPr bwMode="auto">
          <a:xfrm>
            <a:off x="495307" y="1435103"/>
            <a:ext cx="3259006"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defRPr/>
            </a:pPr>
            <a:r>
              <a:rPr lang="de-DE"/>
              <a:t>Textmasterformat bearbeiten</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1941645" y="4800601"/>
            <a:ext cx="5943600" cy="566738"/>
          </a:xfrm>
        </p:spPr>
        <p:txBody>
          <a:bodyPr anchor="b"/>
          <a:lstStyle>
            <a:lvl1pPr algn="l">
              <a:defRPr sz="2000" b="1"/>
            </a:lvl1pPr>
          </a:lstStyle>
          <a:p>
            <a:pPr>
              <a:defRPr/>
            </a:pPr>
            <a:r>
              <a:rPr lang="de-DE"/>
              <a:t>Titelmasterformat durch Klicken bearbeiten</a:t>
            </a:r>
            <a:endParaRPr/>
          </a:p>
        </p:txBody>
      </p:sp>
      <p:sp>
        <p:nvSpPr>
          <p:cNvPr id="5" name="Bildplatzhalter 2"/>
          <p:cNvSpPr>
            <a:spLocks noGrp="1"/>
          </p:cNvSpPr>
          <p:nvPr>
            <p:ph type="pic" idx="1"/>
          </p:nvPr>
        </p:nvSpPr>
        <p:spPr bwMode="auto">
          <a:xfrm>
            <a:off x="1941645" y="612775"/>
            <a:ext cx="59436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a:defRPr/>
            </a:pPr>
            <a:endParaRPr lang="de-DE"/>
          </a:p>
        </p:txBody>
      </p:sp>
      <p:sp>
        <p:nvSpPr>
          <p:cNvPr id="6" name="Textplatzhalter 3"/>
          <p:cNvSpPr>
            <a:spLocks noGrp="1"/>
          </p:cNvSpPr>
          <p:nvPr>
            <p:ph type="body" sz="half" idx="2"/>
          </p:nvPr>
        </p:nvSpPr>
        <p:spPr bwMode="auto">
          <a:xfrm>
            <a:off x="1941645" y="5367339"/>
            <a:ext cx="59436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defRPr/>
            </a:pPr>
            <a:r>
              <a:rPr lang="de-DE"/>
              <a:t>Textmasterformat bearbeiten</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181851" y="274643"/>
            <a:ext cx="2228850" cy="5851525"/>
          </a:xfrm>
        </p:spPr>
        <p:txBody>
          <a:bodyPr vert="eaVert"/>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a:xfrm>
            <a:off x="495300" y="274643"/>
            <a:ext cx="6521450" cy="5851525"/>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42950" y="2130433"/>
            <a:ext cx="8420100" cy="1470025"/>
          </a:xfrm>
        </p:spPr>
        <p:txBody>
          <a:bodyPr/>
          <a:lstStyle/>
          <a:p>
            <a:pPr>
              <a:defRPr/>
            </a:pPr>
            <a:r>
              <a:rPr lang="de-DE"/>
              <a:t>Titelmasterformat durch Klicken bearbeiten</a:t>
            </a:r>
            <a:endParaRPr/>
          </a:p>
        </p:txBody>
      </p:sp>
      <p:sp>
        <p:nvSpPr>
          <p:cNvPr id="5" name="Untertitel 2"/>
          <p:cNvSpPr>
            <a:spLocks noGrp="1"/>
          </p:cNvSpPr>
          <p:nvPr>
            <p:ph type="subTitle" idx="1"/>
          </p:nvPr>
        </p:nvSpPr>
        <p:spPr bwMode="auto">
          <a:xfrm>
            <a:off x="1485900" y="4124672"/>
            <a:ext cx="69342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lvl1pPr>
              <a:defRPr>
                <a:solidFill>
                  <a:srgbClr val="953735"/>
                </a:solidFill>
              </a:defRPr>
            </a:lvl1p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lvl1pPr>
              <a:defRPr>
                <a:solidFill>
                  <a:srgbClr val="953735"/>
                </a:solidFill>
              </a:defRPr>
            </a:lvl1pPr>
          </a:lstStyle>
          <a:p>
            <a:pPr>
              <a:defRPr/>
            </a:pPr>
            <a:fld id="{F0EF1938-F635-4101-A9C7-630B9062B7F5}" type="slidenum">
              <a:rPr lang="de-DE"/>
              <a:t>‹Nr.›</a:t>
            </a:fld>
            <a:endParaRPr lang="de-DE"/>
          </a:p>
        </p:txBody>
      </p:sp>
      <p:pic>
        <p:nvPicPr>
          <p:cNvPr id="9" name="Picture 2" descr="C:\Users\akornadt\Desktop\logo.jpg"/>
          <p:cNvPicPr>
            <a:picLocks noChangeAspect="1" noChangeArrowheads="1"/>
          </p:cNvPicPr>
          <p:nvPr userDrawn="1"/>
        </p:nvPicPr>
        <p:blipFill>
          <a:blip r:embed="rId2"/>
          <a:stretch/>
        </p:blipFill>
        <p:spPr bwMode="auto">
          <a:xfrm>
            <a:off x="194475" y="89703"/>
            <a:ext cx="1908969" cy="685800"/>
          </a:xfrm>
          <a:prstGeom prst="rect">
            <a:avLst/>
          </a:prstGeom>
          <a:noFill/>
        </p:spPr>
      </p:pic>
      <p:pic>
        <p:nvPicPr>
          <p:cNvPr id="10" name="Picture 3" descr="C:\Users\akornadt\Desktop\logo_uds_175_49_neu.png"/>
          <p:cNvPicPr>
            <a:picLocks noChangeAspect="1" noChangeArrowheads="1"/>
          </p:cNvPicPr>
          <p:nvPr userDrawn="1"/>
        </p:nvPicPr>
        <p:blipFill>
          <a:blip r:embed="rId3"/>
          <a:stretch/>
        </p:blipFill>
        <p:spPr bwMode="auto">
          <a:xfrm>
            <a:off x="2612745" y="306587"/>
            <a:ext cx="1805781" cy="466725"/>
          </a:xfrm>
          <a:prstGeom prst="rect">
            <a:avLst/>
          </a:prstGeom>
          <a:noFill/>
        </p:spPr>
      </p:pic>
      <p:cxnSp>
        <p:nvCxnSpPr>
          <p:cNvPr id="11" name="Gerade Verbindung 20"/>
          <p:cNvCxnSpPr>
            <a:cxnSpLocks/>
          </p:cNvCxnSpPr>
          <p:nvPr userDrawn="1"/>
        </p:nvCxnSpPr>
        <p:spPr bwMode="auto">
          <a:xfrm>
            <a:off x="0" y="3933056"/>
            <a:ext cx="9906000" cy="0"/>
          </a:xfrm>
          <a:prstGeom prst="line">
            <a:avLst/>
          </a:prstGeom>
          <a:ln w="76200">
            <a:solidFill>
              <a:srgbClr val="953735"/>
            </a:solidFill>
          </a:ln>
        </p:spPr>
        <p:style>
          <a:lnRef idx="1">
            <a:schemeClr val="accent1"/>
          </a:lnRef>
          <a:fillRef idx="0">
            <a:schemeClr val="accent1"/>
          </a:fillRef>
          <a:effectRef idx="0">
            <a:schemeClr val="accent1"/>
          </a:effectRef>
          <a:fontRef idx="minor">
            <a:schemeClr val="tx1"/>
          </a:fontRef>
        </p:style>
      </p:cxnSp>
      <p:sp>
        <p:nvSpPr>
          <p:cNvPr id="12" name="Fußzeilenplatzhalter 4"/>
          <p:cNvSpPr txBox="1"/>
          <p:nvPr userDrawn="1"/>
        </p:nvSpPr>
        <p:spPr bwMode="auto">
          <a:xfrm>
            <a:off x="3384502" y="6355432"/>
            <a:ext cx="3136900" cy="365125"/>
          </a:xfrm>
          <a:prstGeom prst="rect">
            <a:avLst/>
          </a:prstGeom>
        </p:spPr>
        <p:txBody>
          <a:bodyPr vert="horz" lIns="91440" tIns="45720" rIns="91440" bIns="45720" rtlCol="0" anchor="ctr"/>
          <a:lstStyle>
            <a:defPPr>
              <a:defRPr lang="de-DE"/>
            </a:defPPr>
            <a:lvl1pPr marL="0" algn="ctr" defTabSz="914400">
              <a:defRPr sz="1200">
                <a:solidFill>
                  <a:srgbClr val="953735"/>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de-DE"/>
              <a:t>www.twin-life.de</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noAutofit/>
          </a:bodyPr>
          <a:lstStyle>
            <a:lvl1pPr>
              <a:defRPr sz="3600">
                <a:solidFill>
                  <a:srgbClr val="953735"/>
                </a:solidFill>
              </a:defRPr>
            </a:lvl1pPr>
          </a:lstStyle>
          <a:p>
            <a:pPr>
              <a:defRPr/>
            </a:pPr>
            <a:r>
              <a:rPr lang="de-DE"/>
              <a:t>Titelmasterformat durch Klicken bearbeiten</a:t>
            </a:r>
            <a:endParaRPr/>
          </a:p>
        </p:txBody>
      </p:sp>
      <p:sp>
        <p:nvSpPr>
          <p:cNvPr id="5" name="Inhaltsplatzhalt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cxnSp>
        <p:nvCxnSpPr>
          <p:cNvPr id="9" name="Gerade Verbindung 7"/>
          <p:cNvCxnSpPr>
            <a:cxnSpLocks/>
          </p:cNvCxnSpPr>
          <p:nvPr userDrawn="1"/>
        </p:nvCxnSpPr>
        <p:spPr bwMode="auto">
          <a:xfrm>
            <a:off x="0" y="1458879"/>
            <a:ext cx="9906000" cy="0"/>
          </a:xfrm>
          <a:prstGeom prst="line">
            <a:avLst/>
          </a:prstGeom>
          <a:ln w="76200">
            <a:solidFill>
              <a:srgbClr val="95373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782506" y="4406907"/>
            <a:ext cx="8420100" cy="1362075"/>
          </a:xfrm>
        </p:spPr>
        <p:txBody>
          <a:bodyPr anchor="t"/>
          <a:lstStyle>
            <a:lvl1pPr algn="l">
              <a:defRPr sz="4000" b="1" cap="all"/>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782506" y="2906721"/>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Textmasterformat bearbeiten</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sz="half" idx="1"/>
          </p:nvPr>
        </p:nvSpPr>
        <p:spPr bwMode="auto">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3"/>
          <p:cNvSpPr>
            <a:spLocks noGrp="1"/>
          </p:cNvSpPr>
          <p:nvPr>
            <p:ph sz="half" idx="2"/>
          </p:nvPr>
        </p:nvSpPr>
        <p:spPr bwMode="auto">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Inhaltsplatzhalter 2"/>
          <p:cNvSpPr>
            <a:spLocks noGrp="1"/>
          </p:cNvSpPr>
          <p:nvPr>
            <p:ph sz="half" idx="1"/>
          </p:nvPr>
        </p:nvSpPr>
        <p:spPr bwMode="auto">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3"/>
          <p:cNvSpPr>
            <a:spLocks noGrp="1"/>
          </p:cNvSpPr>
          <p:nvPr>
            <p:ph sz="half" idx="2"/>
          </p:nvPr>
        </p:nvSpPr>
        <p:spPr bwMode="auto">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4"/>
          <p:cNvSpPr>
            <a:spLocks noGrp="1"/>
          </p:cNvSpPr>
          <p:nvPr>
            <p:ph type="dt" sz="half" idx="10"/>
          </p:nvPr>
        </p:nvSpPr>
        <p:spPr bwMode="auto"/>
        <p:txBody>
          <a:bodyPr/>
          <a:lstStyle/>
          <a:p>
            <a:pPr>
              <a:defRPr/>
            </a:pPr>
            <a:r>
              <a:rPr lang="en-US"/>
              <a:t>09/28/17</a:t>
            </a:r>
            <a:endParaRPr lang="de-DE"/>
          </a:p>
        </p:txBody>
      </p:sp>
      <p:sp>
        <p:nvSpPr>
          <p:cNvPr id="8" name="Fußzeilenplatzhalter 5"/>
          <p:cNvSpPr>
            <a:spLocks noGrp="1"/>
          </p:cNvSpPr>
          <p:nvPr>
            <p:ph type="ftr" sz="quarter" idx="11"/>
          </p:nvPr>
        </p:nvSpPr>
        <p:spPr bwMode="auto"/>
        <p:txBody>
          <a:bodyPr/>
          <a:lstStyle/>
          <a:p>
            <a:pPr>
              <a:defRPr/>
            </a:pPr>
            <a:r>
              <a:rPr lang="de-DE"/>
              <a:t>www.twin-life.de</a:t>
            </a:r>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6" name="Inhaltsplatzhalter 3"/>
          <p:cNvSpPr>
            <a:spLocks noGrp="1"/>
          </p:cNvSpPr>
          <p:nvPr>
            <p:ph sz="half" idx="2"/>
          </p:nvPr>
        </p:nvSpPr>
        <p:spPr bwMode="auto">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Textplatzhalter 4"/>
          <p:cNvSpPr>
            <a:spLocks noGrp="1"/>
          </p:cNvSpPr>
          <p:nvPr>
            <p:ph type="body" sz="quarter" idx="3"/>
          </p:nvPr>
        </p:nvSpPr>
        <p:spPr bwMode="auto">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8" name="Inhaltsplatzhalter 5"/>
          <p:cNvSpPr>
            <a:spLocks noGrp="1"/>
          </p:cNvSpPr>
          <p:nvPr>
            <p:ph sz="quarter" idx="4"/>
          </p:nvPr>
        </p:nvSpPr>
        <p:spPr bwMode="auto">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Datumsplatzhalter 6"/>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10" name="Fußzeilenplatzhalter 7"/>
          <p:cNvSpPr>
            <a:spLocks noGrp="1"/>
          </p:cNvSpPr>
          <p:nvPr>
            <p:ph type="ftr" sz="quarter" idx="11"/>
          </p:nvPr>
        </p:nvSpPr>
        <p:spPr bwMode="auto"/>
        <p:txBody>
          <a:bodyPr/>
          <a:lstStyle/>
          <a:p>
            <a:pPr>
              <a:defRPr/>
            </a:pPr>
            <a:r>
              <a:rPr lang="de-DE"/>
              <a:t>www.twin-life.de</a:t>
            </a:r>
            <a:endParaRPr/>
          </a:p>
        </p:txBody>
      </p:sp>
      <p:sp>
        <p:nvSpPr>
          <p:cNvPr id="11" name="Foliennummernplatzhalter 8"/>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Datumsplatzhalter 2"/>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6" name="Fußzeilenplatzhalter 3"/>
          <p:cNvSpPr>
            <a:spLocks noGrp="1"/>
          </p:cNvSpPr>
          <p:nvPr>
            <p:ph type="ftr" sz="quarter" idx="11"/>
          </p:nvPr>
        </p:nvSpPr>
        <p:spPr bwMode="auto"/>
        <p:txBody>
          <a:bodyPr/>
          <a:lstStyle/>
          <a:p>
            <a:pPr>
              <a:defRPr/>
            </a:pPr>
            <a:r>
              <a:rPr lang="de-DE"/>
              <a:t>www.twin-life.de</a:t>
            </a:r>
            <a:endParaRPr/>
          </a:p>
        </p:txBody>
      </p:sp>
      <p:sp>
        <p:nvSpPr>
          <p:cNvPr id="7" name="Foliennummernplatzhalter 4"/>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5" name="Fußzeilenplatzhalter 2"/>
          <p:cNvSpPr>
            <a:spLocks noGrp="1"/>
          </p:cNvSpPr>
          <p:nvPr>
            <p:ph type="ftr" sz="quarter" idx="11"/>
          </p:nvPr>
        </p:nvSpPr>
        <p:spPr bwMode="auto"/>
        <p:txBody>
          <a:bodyPr/>
          <a:lstStyle/>
          <a:p>
            <a:pPr>
              <a:defRPr/>
            </a:pPr>
            <a:r>
              <a:rPr lang="de-DE"/>
              <a:t>www.twin-life.de</a:t>
            </a:r>
            <a:endParaRPr/>
          </a:p>
        </p:txBody>
      </p:sp>
      <p:sp>
        <p:nvSpPr>
          <p:cNvPr id="6" name="Foliennummernplatzhalter 3"/>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5" y="273050"/>
            <a:ext cx="3259006" cy="1162050"/>
          </a:xfrm>
        </p:spPr>
        <p:txBody>
          <a:bodyPr anchor="b"/>
          <a:lstStyle>
            <a:lvl1pPr algn="l">
              <a:defRPr sz="2000" b="1"/>
            </a:lvl1pPr>
          </a:lstStyle>
          <a:p>
            <a:pPr>
              <a:defRPr/>
            </a:pPr>
            <a:r>
              <a:rPr lang="de-DE"/>
              <a:t>Titelmasterformat durch Klicken bearbeiten</a:t>
            </a:r>
            <a:endParaRPr/>
          </a:p>
        </p:txBody>
      </p:sp>
      <p:sp>
        <p:nvSpPr>
          <p:cNvPr id="5" name="Inhaltsplatzhalter 2"/>
          <p:cNvSpPr>
            <a:spLocks noGrp="1"/>
          </p:cNvSpPr>
          <p:nvPr>
            <p:ph idx="1"/>
          </p:nvPr>
        </p:nvSpPr>
        <p:spPr bwMode="auto">
          <a:xfrm>
            <a:off x="3872975"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3"/>
          <p:cNvSpPr>
            <a:spLocks noGrp="1"/>
          </p:cNvSpPr>
          <p:nvPr>
            <p:ph type="body" sz="half" idx="2"/>
          </p:nvPr>
        </p:nvSpPr>
        <p:spPr bwMode="auto">
          <a:xfrm>
            <a:off x="495305"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 bearbeiten</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1941645" y="4800601"/>
            <a:ext cx="5943600" cy="566738"/>
          </a:xfrm>
        </p:spPr>
        <p:txBody>
          <a:bodyPr anchor="b"/>
          <a:lstStyle>
            <a:lvl1pPr algn="l">
              <a:defRPr sz="2000" b="1"/>
            </a:lvl1pPr>
          </a:lstStyle>
          <a:p>
            <a:pPr>
              <a:defRPr/>
            </a:pPr>
            <a:r>
              <a:rPr lang="de-DE"/>
              <a:t>Titelmasterformat durch Klicken bearbeiten</a:t>
            </a:r>
            <a:endParaRPr/>
          </a:p>
        </p:txBody>
      </p:sp>
      <p:sp>
        <p:nvSpPr>
          <p:cNvPr id="5" name="Bildplatzhalter 2"/>
          <p:cNvSpPr>
            <a:spLocks noGrp="1"/>
          </p:cNvSpPr>
          <p:nvPr>
            <p:ph type="pic" idx="1"/>
          </p:nvPr>
        </p:nvSpPr>
        <p:spPr bwMode="auto">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6" name="Textplatzhalter 3"/>
          <p:cNvSpPr>
            <a:spLocks noGrp="1"/>
          </p:cNvSpPr>
          <p:nvPr>
            <p:ph type="body" sz="half" idx="2"/>
          </p:nvPr>
        </p:nvSpPr>
        <p:spPr bwMode="auto">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 bearbeiten</a:t>
            </a:r>
            <a:endParaRPr/>
          </a:p>
        </p:txBody>
      </p:sp>
      <p:sp>
        <p:nvSpPr>
          <p:cNvPr id="7" name="Datumsplatzhalter 4"/>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8" name="Fußzeilenplatzhalter 5"/>
          <p:cNvSpPr>
            <a:spLocks noGrp="1"/>
          </p:cNvSpPr>
          <p:nvPr>
            <p:ph type="ftr" sz="quarter" idx="11"/>
          </p:nvPr>
        </p:nvSpPr>
        <p:spPr bwMode="auto"/>
        <p:txBody>
          <a:bodyPr/>
          <a:lstStyle/>
          <a:p>
            <a:pPr>
              <a:defRPr/>
            </a:pPr>
            <a:r>
              <a:rPr lang="de-DE"/>
              <a:t>www.twin-life.de</a:t>
            </a:r>
            <a:endParaRPr/>
          </a:p>
        </p:txBody>
      </p:sp>
      <p:sp>
        <p:nvSpPr>
          <p:cNvPr id="9" name="Foliennummernplatzhalter 6"/>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181850" y="274639"/>
            <a:ext cx="2228850" cy="5851525"/>
          </a:xfrm>
        </p:spPr>
        <p:txBody>
          <a:bodyPr vert="eaVert"/>
          <a:lstStyle/>
          <a:p>
            <a:pPr>
              <a:defRPr/>
            </a:pPr>
            <a:r>
              <a:rPr lang="de-DE"/>
              <a:t>Titelmasterformat durch Klicken bearbeiten</a:t>
            </a:r>
            <a:endParaRPr/>
          </a:p>
        </p:txBody>
      </p:sp>
      <p:sp>
        <p:nvSpPr>
          <p:cNvPr id="5" name="Vertikaler Textplatzhalter 2"/>
          <p:cNvSpPr>
            <a:spLocks noGrp="1"/>
          </p:cNvSpPr>
          <p:nvPr>
            <p:ph type="body" orient="vert" idx="1"/>
          </p:nvPr>
        </p:nvSpPr>
        <p:spPr bwMode="auto">
          <a:xfrm>
            <a:off x="495300" y="274639"/>
            <a:ext cx="6521450" cy="5851525"/>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11"/>
          </p:nvPr>
        </p:nvSpPr>
        <p:spPr bwMode="auto"/>
        <p:txBody>
          <a:bodyPr/>
          <a:lstStyle/>
          <a:p>
            <a:pPr>
              <a:defRPr/>
            </a:pPr>
            <a:r>
              <a:rPr lang="de-DE"/>
              <a:t>www.twin-life.de</a:t>
            </a:r>
            <a:endParaRPr/>
          </a:p>
        </p:txBody>
      </p:sp>
      <p:sp>
        <p:nvSpPr>
          <p:cNvPr id="8" name="Foliennummernplatzhalter 5"/>
          <p:cNvSpPr>
            <a:spLocks noGrp="1"/>
          </p:cNvSpPr>
          <p:nvPr>
            <p:ph type="sldNum" sz="quarter" idx="12"/>
          </p:nvPr>
        </p:nvSpPr>
        <p:spPr bwMode="auto"/>
        <p:txBody>
          <a:bodyPr/>
          <a:lstStyle/>
          <a:p>
            <a:pPr>
              <a:defRPr/>
            </a:pPr>
            <a:fld id="{F0EF1938-F635-4101-A9C7-630B9062B7F5}"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Textmasterformate durch Klicken bearbeiten</a:t>
            </a:r>
            <a:endParaRPr/>
          </a:p>
        </p:txBody>
      </p:sp>
      <p:sp>
        <p:nvSpPr>
          <p:cNvPr id="6" name="Inhaltsplatzhalter 3"/>
          <p:cNvSpPr>
            <a:spLocks noGrp="1"/>
          </p:cNvSpPr>
          <p:nvPr>
            <p:ph sz="half" idx="2"/>
          </p:nvPr>
        </p:nvSpPr>
        <p:spPr bwMode="auto">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Textplatzhalter 4"/>
          <p:cNvSpPr>
            <a:spLocks noGrp="1"/>
          </p:cNvSpPr>
          <p:nvPr>
            <p:ph type="body" sz="quarter" idx="3"/>
          </p:nvPr>
        </p:nvSpPr>
        <p:spPr bwMode="auto">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Textmasterformate durch Klicken bearbeiten</a:t>
            </a:r>
            <a:endParaRPr/>
          </a:p>
        </p:txBody>
      </p:sp>
      <p:sp>
        <p:nvSpPr>
          <p:cNvPr id="8" name="Inhaltsplatzhalter 5"/>
          <p:cNvSpPr>
            <a:spLocks noGrp="1"/>
          </p:cNvSpPr>
          <p:nvPr>
            <p:ph sz="quarter" idx="4"/>
          </p:nvPr>
        </p:nvSpPr>
        <p:spPr bwMode="auto">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Datumsplatzhalter 6"/>
          <p:cNvSpPr>
            <a:spLocks noGrp="1"/>
          </p:cNvSpPr>
          <p:nvPr>
            <p:ph type="dt" sz="half" idx="10"/>
          </p:nvPr>
        </p:nvSpPr>
        <p:spPr bwMode="auto"/>
        <p:txBody>
          <a:bodyPr/>
          <a:lstStyle/>
          <a:p>
            <a:pPr>
              <a:defRPr/>
            </a:pPr>
            <a:r>
              <a:rPr lang="en-US"/>
              <a:t>09/28/17</a:t>
            </a:r>
            <a:endParaRPr lang="de-DE"/>
          </a:p>
        </p:txBody>
      </p:sp>
      <p:sp>
        <p:nvSpPr>
          <p:cNvPr id="10" name="Fußzeilenplatzhalter 7"/>
          <p:cNvSpPr>
            <a:spLocks noGrp="1"/>
          </p:cNvSpPr>
          <p:nvPr>
            <p:ph type="ftr" sz="quarter" idx="11"/>
          </p:nvPr>
        </p:nvSpPr>
        <p:spPr bwMode="auto"/>
        <p:txBody>
          <a:bodyPr/>
          <a:lstStyle/>
          <a:p>
            <a:pPr>
              <a:defRPr/>
            </a:pPr>
            <a:r>
              <a:rPr lang="de-DE"/>
              <a:t>www.twin-life.de</a:t>
            </a:r>
          </a:p>
        </p:txBody>
      </p:sp>
      <p:sp>
        <p:nvSpPr>
          <p:cNvPr id="11" name="Foliennummernplatzhalter 8"/>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Datumsplatzhalter 2"/>
          <p:cNvSpPr>
            <a:spLocks noGrp="1"/>
          </p:cNvSpPr>
          <p:nvPr>
            <p:ph type="dt" sz="half" idx="10"/>
          </p:nvPr>
        </p:nvSpPr>
        <p:spPr bwMode="auto"/>
        <p:txBody>
          <a:bodyPr/>
          <a:lstStyle/>
          <a:p>
            <a:pPr>
              <a:defRPr/>
            </a:pPr>
            <a:r>
              <a:rPr lang="en-US"/>
              <a:t>09/28/17</a:t>
            </a:r>
            <a:endParaRPr lang="de-DE"/>
          </a:p>
        </p:txBody>
      </p:sp>
      <p:sp>
        <p:nvSpPr>
          <p:cNvPr id="6" name="Fußzeilenplatzhalter 3"/>
          <p:cNvSpPr>
            <a:spLocks noGrp="1"/>
          </p:cNvSpPr>
          <p:nvPr>
            <p:ph type="ftr" sz="quarter" idx="11"/>
          </p:nvPr>
        </p:nvSpPr>
        <p:spPr bwMode="auto"/>
        <p:txBody>
          <a:bodyPr/>
          <a:lstStyle/>
          <a:p>
            <a:pPr>
              <a:defRPr/>
            </a:pPr>
            <a:r>
              <a:rPr lang="de-DE"/>
              <a:t>www.twin-life.de</a:t>
            </a:r>
          </a:p>
        </p:txBody>
      </p:sp>
      <p:sp>
        <p:nvSpPr>
          <p:cNvPr id="7" name="Foliennummernplatzhalter 4"/>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r>
              <a:rPr lang="en-US"/>
              <a:t>09/28/17</a:t>
            </a:r>
            <a:endParaRPr lang="de-DE"/>
          </a:p>
        </p:txBody>
      </p:sp>
      <p:sp>
        <p:nvSpPr>
          <p:cNvPr id="5" name="Fußzeilenplatzhalter 2"/>
          <p:cNvSpPr>
            <a:spLocks noGrp="1"/>
          </p:cNvSpPr>
          <p:nvPr>
            <p:ph type="ftr" sz="quarter" idx="11"/>
          </p:nvPr>
        </p:nvSpPr>
        <p:spPr bwMode="auto"/>
        <p:txBody>
          <a:bodyPr/>
          <a:lstStyle/>
          <a:p>
            <a:pPr>
              <a:defRPr/>
            </a:pPr>
            <a:r>
              <a:rPr lang="de-DE"/>
              <a:t>www.twin-life.de</a:t>
            </a:r>
          </a:p>
        </p:txBody>
      </p:sp>
      <p:sp>
        <p:nvSpPr>
          <p:cNvPr id="6" name="Foliennummernplatzhalter 3"/>
          <p:cNvSpPr>
            <a:spLocks noGrp="1"/>
          </p:cNvSpPr>
          <p:nvPr>
            <p:ph type="sldNum" sz="quarter" idx="12"/>
          </p:nvPr>
        </p:nvSpPr>
        <p:spPr bwMode="auto"/>
        <p:txBody>
          <a:bodyPr/>
          <a:lstStyle/>
          <a:p>
            <a:pPr>
              <a:defRPr/>
            </a:pPr>
            <a:fld id="{715C9046-83AA-4383-A1C3-2E4CB316CADB}" type="slidenum">
              <a:rPr lang="de-DE"/>
              <a:t>‹Nr.›</a:t>
            </a:fld>
            <a:endParaRPr lang="de-DE"/>
          </a:p>
        </p:txBody>
      </p:sp>
      <p:sp>
        <p:nvSpPr>
          <p:cNvPr id="7" name="Foliennummernplatzhalter 5"/>
          <p:cNvSpPr txBox="1"/>
          <p:nvPr userDrawn="1"/>
        </p:nvSpPr>
        <p:spPr bwMode="auto">
          <a:xfrm>
            <a:off x="495127" y="6392001"/>
            <a:ext cx="2311399" cy="365125"/>
          </a:xfrm>
          <a:prstGeom prst="rect">
            <a:avLst/>
          </a:prstGeom>
        </p:spPr>
        <p:txBody>
          <a:bodyPr/>
          <a:lstStyle>
            <a:defPPr>
              <a:defRPr lang="de-DE"/>
            </a:defPPr>
            <a:lvl1pPr marL="0" algn="l" defTabSz="914400">
              <a:defRPr sz="1300">
                <a:solidFill>
                  <a:srgbClr val="AD1917"/>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F26D89EF-3C3A-4E06-893E-1B74ABA00C59}" type="slidenum">
              <a:rPr lang="de-DE"/>
              <a:t>‹Nr.›</a:t>
            </a:fld>
            <a:endParaRPr lang="de-DE"/>
          </a:p>
        </p:txBody>
      </p:sp>
      <p:pic>
        <p:nvPicPr>
          <p:cNvPr id="8" name="Bild 3" descr="logo.png"/>
          <p:cNvPicPr>
            <a:picLocks noChangeAspect="1"/>
          </p:cNvPicPr>
          <p:nvPr userDrawn="1"/>
        </p:nvPicPr>
        <p:blipFill>
          <a:blip r:embed="rId2"/>
          <a:stretch/>
        </p:blipFill>
        <p:spPr bwMode="auto">
          <a:xfrm>
            <a:off x="8307379" y="6157329"/>
            <a:ext cx="1329883" cy="54559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3050"/>
            <a:ext cx="3259006" cy="1162050"/>
          </a:xfrm>
        </p:spPr>
        <p:txBody>
          <a:bodyPr anchor="b"/>
          <a:lstStyle>
            <a:lvl1pPr algn="l">
              <a:defRPr sz="2000" b="1"/>
            </a:lvl1pPr>
          </a:lstStyle>
          <a:p>
            <a:pPr>
              <a:defRPr/>
            </a:pPr>
            <a:r>
              <a:rPr lang="de-DE"/>
              <a:t>Titelmasterformat durch Klicken bearbeiten</a:t>
            </a:r>
            <a:endParaRPr/>
          </a:p>
        </p:txBody>
      </p:sp>
      <p:sp>
        <p:nvSpPr>
          <p:cNvPr id="5" name="Inhaltsplatzhalter 2"/>
          <p:cNvSpPr>
            <a:spLocks noGrp="1"/>
          </p:cNvSpPr>
          <p:nvPr>
            <p:ph idx="1"/>
          </p:nvPr>
        </p:nvSpPr>
        <p:spPr bwMode="auto">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3"/>
          <p:cNvSpPr>
            <a:spLocks noGrp="1"/>
          </p:cNvSpPr>
          <p:nvPr>
            <p:ph type="body" sz="half" idx="2"/>
          </p:nvPr>
        </p:nvSpPr>
        <p:spPr bwMode="auto">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Textmasterformate durch Klicken bearbeiten</a:t>
            </a:r>
            <a:endParaRPr/>
          </a:p>
        </p:txBody>
      </p:sp>
      <p:sp>
        <p:nvSpPr>
          <p:cNvPr id="7" name="Datumsplatzhalter 4"/>
          <p:cNvSpPr>
            <a:spLocks noGrp="1"/>
          </p:cNvSpPr>
          <p:nvPr>
            <p:ph type="dt" sz="half" idx="10"/>
          </p:nvPr>
        </p:nvSpPr>
        <p:spPr bwMode="auto"/>
        <p:txBody>
          <a:bodyPr/>
          <a:lstStyle/>
          <a:p>
            <a:pPr>
              <a:defRPr/>
            </a:pPr>
            <a:r>
              <a:rPr lang="en-US"/>
              <a:t>09/28/17</a:t>
            </a:r>
            <a:endParaRPr lang="de-DE"/>
          </a:p>
        </p:txBody>
      </p:sp>
      <p:sp>
        <p:nvSpPr>
          <p:cNvPr id="8" name="Fußzeilenplatzhalter 5"/>
          <p:cNvSpPr>
            <a:spLocks noGrp="1"/>
          </p:cNvSpPr>
          <p:nvPr>
            <p:ph type="ftr" sz="quarter" idx="11"/>
          </p:nvPr>
        </p:nvSpPr>
        <p:spPr bwMode="auto"/>
        <p:txBody>
          <a:bodyPr/>
          <a:lstStyle/>
          <a:p>
            <a:pPr>
              <a:defRPr/>
            </a:pPr>
            <a:r>
              <a:rPr lang="de-DE"/>
              <a:t>www.twin-life.de</a:t>
            </a:r>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1941645" y="4800600"/>
            <a:ext cx="5943600" cy="566738"/>
          </a:xfrm>
        </p:spPr>
        <p:txBody>
          <a:bodyPr anchor="b"/>
          <a:lstStyle>
            <a:lvl1pPr algn="l">
              <a:defRPr sz="2000" b="1"/>
            </a:lvl1pPr>
          </a:lstStyle>
          <a:p>
            <a:pPr>
              <a:defRPr/>
            </a:pPr>
            <a:r>
              <a:rPr lang="de-DE"/>
              <a:t>Titelmasterformat durch Klicken bearbeiten</a:t>
            </a:r>
            <a:endParaRPr/>
          </a:p>
        </p:txBody>
      </p:sp>
      <p:sp>
        <p:nvSpPr>
          <p:cNvPr id="5" name="Bildplatzhalter 2"/>
          <p:cNvSpPr>
            <a:spLocks noGrp="1"/>
          </p:cNvSpPr>
          <p:nvPr>
            <p:ph type="pic" idx="1"/>
          </p:nvPr>
        </p:nvSpPr>
        <p:spPr bwMode="auto">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6" name="Textplatzhalter 3"/>
          <p:cNvSpPr>
            <a:spLocks noGrp="1"/>
          </p:cNvSpPr>
          <p:nvPr>
            <p:ph type="body" sz="half" idx="2"/>
          </p:nvPr>
        </p:nvSpPr>
        <p:spPr bwMode="auto">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Textmasterformate durch Klicken bearbeiten</a:t>
            </a:r>
            <a:endParaRPr/>
          </a:p>
        </p:txBody>
      </p:sp>
      <p:sp>
        <p:nvSpPr>
          <p:cNvPr id="7" name="Datumsplatzhalter 4"/>
          <p:cNvSpPr>
            <a:spLocks noGrp="1"/>
          </p:cNvSpPr>
          <p:nvPr>
            <p:ph type="dt" sz="half" idx="10"/>
          </p:nvPr>
        </p:nvSpPr>
        <p:spPr bwMode="auto"/>
        <p:txBody>
          <a:bodyPr/>
          <a:lstStyle/>
          <a:p>
            <a:pPr>
              <a:defRPr/>
            </a:pPr>
            <a:r>
              <a:rPr lang="en-US"/>
              <a:t>09/28/17</a:t>
            </a:r>
            <a:endParaRPr lang="de-DE"/>
          </a:p>
        </p:txBody>
      </p:sp>
      <p:sp>
        <p:nvSpPr>
          <p:cNvPr id="8" name="Fußzeilenplatzhalter 5"/>
          <p:cNvSpPr>
            <a:spLocks noGrp="1"/>
          </p:cNvSpPr>
          <p:nvPr>
            <p:ph type="ftr" sz="quarter" idx="11"/>
          </p:nvPr>
        </p:nvSpPr>
        <p:spPr bwMode="auto"/>
        <p:txBody>
          <a:bodyPr/>
          <a:lstStyle/>
          <a:p>
            <a:pPr>
              <a:defRPr/>
            </a:pPr>
            <a:r>
              <a:rPr lang="de-DE"/>
              <a:t>www.twin-life.de</a:t>
            </a:r>
          </a:p>
        </p:txBody>
      </p:sp>
      <p:sp>
        <p:nvSpPr>
          <p:cNvPr id="9" name="Foliennummernplatzhalter 6"/>
          <p:cNvSpPr>
            <a:spLocks noGrp="1"/>
          </p:cNvSpPr>
          <p:nvPr>
            <p:ph type="sldNum" sz="quarter" idx="12"/>
          </p:nvPr>
        </p:nvSpPr>
        <p:spPr bwMode="auto"/>
        <p:txBody>
          <a:bodyPr/>
          <a:lstStyle/>
          <a:p>
            <a:pPr>
              <a:defRPr/>
            </a:pPr>
            <a:fld id="{715C9046-83AA-4383-A1C3-2E4CB316CADB}"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495300" y="274638"/>
            <a:ext cx="8915400" cy="1143000"/>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600206"/>
            <a:ext cx="8915400" cy="4525963"/>
          </a:xfrm>
          <a:prstGeom prst="rect">
            <a:avLst/>
          </a:prstGeom>
        </p:spPr>
        <p:txBody>
          <a:bodyPr vert="horz" lIns="91440" tIns="45720" rIns="91440" bIns="45720"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495314" y="6356377"/>
            <a:ext cx="23113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09/28/17</a:t>
            </a:r>
            <a:endParaRPr lang="de-DE"/>
          </a:p>
        </p:txBody>
      </p:sp>
      <p:sp>
        <p:nvSpPr>
          <p:cNvPr id="7" name="Fußzeilenplatzhalter 4"/>
          <p:cNvSpPr>
            <a:spLocks noGrp="1"/>
          </p:cNvSpPr>
          <p:nvPr>
            <p:ph type="ftr" sz="quarter" idx="3"/>
          </p:nvPr>
        </p:nvSpPr>
        <p:spPr bwMode="auto">
          <a:xfrm>
            <a:off x="3384550" y="635637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www.twin-life.de</a:t>
            </a:r>
          </a:p>
        </p:txBody>
      </p:sp>
      <p:sp>
        <p:nvSpPr>
          <p:cNvPr id="8" name="Foliennummernplatzhalter 5"/>
          <p:cNvSpPr>
            <a:spLocks noGrp="1"/>
          </p:cNvSpPr>
          <p:nvPr>
            <p:ph type="sldNum" sz="quarter" idx="4"/>
          </p:nvPr>
        </p:nvSpPr>
        <p:spPr bwMode="auto">
          <a:xfrm>
            <a:off x="7099314" y="6356377"/>
            <a:ext cx="23113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5C9046-83AA-4383-A1C3-2E4CB316CADB}"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495300" y="274638"/>
            <a:ext cx="8915400" cy="1143000"/>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600201"/>
            <a:ext cx="8915400" cy="4525963"/>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495300" y="6356351"/>
            <a:ext cx="23113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3"/>
          </p:nvPr>
        </p:nvSpPr>
        <p:spPr bwMode="auto">
          <a:xfrm>
            <a:off x="3384550" y="6356351"/>
            <a:ext cx="3136900" cy="365125"/>
          </a:xfrm>
          <a:prstGeom prst="rect">
            <a:avLst/>
          </a:prstGeom>
        </p:spPr>
        <p:txBody>
          <a:bodyPr vert="horz" lIns="91440" tIns="45720" rIns="91440" bIns="45720" rtlCol="0" anchor="ctr"/>
          <a:lstStyle>
            <a:lvl1pPr algn="ctr">
              <a:defRPr sz="1200">
                <a:solidFill>
                  <a:srgbClr val="953735"/>
                </a:solidFill>
              </a:defRPr>
            </a:lvl1pPr>
          </a:lstStyle>
          <a:p>
            <a:pPr>
              <a:defRPr/>
            </a:pPr>
            <a:r>
              <a:rPr lang="de-DE"/>
              <a:t>www.twin-life.de</a:t>
            </a:r>
            <a:endParaRPr/>
          </a:p>
        </p:txBody>
      </p:sp>
      <p:sp>
        <p:nvSpPr>
          <p:cNvPr id="8" name="Foliennummernplatzhalter 5"/>
          <p:cNvSpPr>
            <a:spLocks noGrp="1"/>
          </p:cNvSpPr>
          <p:nvPr>
            <p:ph type="sldNum" sz="quarter" idx="4"/>
          </p:nvPr>
        </p:nvSpPr>
        <p:spPr bwMode="auto">
          <a:xfrm>
            <a:off x="7099300" y="6356351"/>
            <a:ext cx="2311399" cy="365125"/>
          </a:xfrm>
          <a:prstGeom prst="rect">
            <a:avLst/>
          </a:prstGeom>
        </p:spPr>
        <p:txBody>
          <a:bodyPr vert="horz" lIns="91440" tIns="45720" rIns="91440" bIns="45720" rtlCol="0" anchor="ctr"/>
          <a:lstStyle>
            <a:lvl1pPr algn="r">
              <a:defRPr sz="1200">
                <a:solidFill>
                  <a:srgbClr val="953735"/>
                </a:solidFill>
              </a:defRPr>
            </a:lvl1pPr>
          </a:lstStyle>
          <a:p>
            <a:pPr>
              <a:defRPr/>
            </a:pPr>
            <a:fld id="{F0EF1938-F635-4101-A9C7-630B9062B7F5}" type="slidenum">
              <a:rPr lang="de-DE"/>
              <a:t>‹Nr.›</a:t>
            </a:fld>
            <a:endParaRPr lang="de-DE"/>
          </a:p>
        </p:txBody>
      </p:sp>
      <p:pic>
        <p:nvPicPr>
          <p:cNvPr id="9" name="Grafik 6" descr="twinlife-redwhite.png"/>
          <p:cNvPicPr>
            <a:picLocks noChangeAspect="1"/>
          </p:cNvPicPr>
          <p:nvPr userDrawn="1"/>
        </p:nvPicPr>
        <p:blipFill>
          <a:blip r:embed="rId13"/>
          <a:srcRect l="17738" t="20017" r="13096" b="24995"/>
          <a:stretch/>
        </p:blipFill>
        <p:spPr bwMode="auto">
          <a:xfrm>
            <a:off x="7683303" y="44649"/>
            <a:ext cx="2081911" cy="730854"/>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495300" y="274638"/>
            <a:ext cx="8915400" cy="1143000"/>
          </a:xfrm>
          <a:prstGeom prst="rect">
            <a:avLst/>
          </a:prstGeom>
        </p:spPr>
        <p:txBody>
          <a:bodyPr vert="horz" lIns="91420" tIns="45711" rIns="91420" bIns="45711"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600204"/>
            <a:ext cx="8915400" cy="4525963"/>
          </a:xfrm>
          <a:prstGeom prst="rect">
            <a:avLst/>
          </a:prstGeom>
        </p:spPr>
        <p:txBody>
          <a:bodyPr vert="horz" lIns="91420" tIns="45711" rIns="91420" bIns="45711"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495300" y="6356362"/>
            <a:ext cx="2311399" cy="365125"/>
          </a:xfrm>
          <a:prstGeom prst="rect">
            <a:avLst/>
          </a:prstGeom>
        </p:spPr>
        <p:txBody>
          <a:bodyPr vert="horz" lIns="91420" tIns="45711" rIns="91420" bIns="45711" rtlCol="0" anchor="ctr"/>
          <a:lstStyle>
            <a:lvl1pPr algn="l">
              <a:defRPr sz="1200">
                <a:solidFill>
                  <a:schemeClr val="tx1">
                    <a:tint val="75000"/>
                  </a:schemeClr>
                </a:solidFill>
              </a:defRPr>
            </a:lvl1pPr>
          </a:lstStyle>
          <a:p>
            <a:pPr defTabSz="914210">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3"/>
          </p:nvPr>
        </p:nvSpPr>
        <p:spPr bwMode="auto">
          <a:xfrm>
            <a:off x="3384550" y="6356362"/>
            <a:ext cx="3136900" cy="365125"/>
          </a:xfrm>
          <a:prstGeom prst="rect">
            <a:avLst/>
          </a:prstGeom>
        </p:spPr>
        <p:txBody>
          <a:bodyPr vert="horz" lIns="91420" tIns="45711" rIns="91420" bIns="45711" rtlCol="0" anchor="ctr"/>
          <a:lstStyle>
            <a:lvl1pPr algn="ctr">
              <a:defRPr sz="1200">
                <a:solidFill>
                  <a:srgbClr val="953735"/>
                </a:solidFill>
              </a:defRPr>
            </a:lvl1pPr>
          </a:lstStyle>
          <a:p>
            <a:pPr defTabSz="914210">
              <a:defRPr/>
            </a:pPr>
            <a:r>
              <a:rPr lang="de-DE"/>
              <a:t>www.twin-life.de</a:t>
            </a:r>
            <a:endParaRPr/>
          </a:p>
        </p:txBody>
      </p:sp>
      <p:sp>
        <p:nvSpPr>
          <p:cNvPr id="8" name="Foliennummernplatzhalter 5"/>
          <p:cNvSpPr>
            <a:spLocks noGrp="1"/>
          </p:cNvSpPr>
          <p:nvPr>
            <p:ph type="sldNum" sz="quarter" idx="4"/>
          </p:nvPr>
        </p:nvSpPr>
        <p:spPr bwMode="auto">
          <a:xfrm>
            <a:off x="7099300" y="6356362"/>
            <a:ext cx="2311399" cy="365125"/>
          </a:xfrm>
          <a:prstGeom prst="rect">
            <a:avLst/>
          </a:prstGeom>
        </p:spPr>
        <p:txBody>
          <a:bodyPr vert="horz" lIns="91420" tIns="45711" rIns="91420" bIns="45711" rtlCol="0" anchor="ctr"/>
          <a:lstStyle>
            <a:lvl1pPr algn="r">
              <a:defRPr sz="1200">
                <a:solidFill>
                  <a:srgbClr val="953735"/>
                </a:solidFill>
              </a:defRPr>
            </a:lvl1pPr>
          </a:lstStyle>
          <a:p>
            <a:pPr defTabSz="914210">
              <a:defRPr/>
            </a:pPr>
            <a:fld id="{F0EF1938-F635-4101-A9C7-630B9062B7F5}" type="slidenum">
              <a:rPr lang="de-DE"/>
              <a:t>‹Nr.›</a:t>
            </a:fld>
            <a:endParaRPr lang="de-DE"/>
          </a:p>
        </p:txBody>
      </p:sp>
      <p:pic>
        <p:nvPicPr>
          <p:cNvPr id="9" name="Grafik 6" descr="twinlife-redwhite.png"/>
          <p:cNvPicPr>
            <a:picLocks noChangeAspect="1"/>
          </p:cNvPicPr>
          <p:nvPr userDrawn="1"/>
        </p:nvPicPr>
        <p:blipFill>
          <a:blip r:embed="rId13"/>
          <a:srcRect l="17738" t="20017" r="13096" b="24995"/>
          <a:stretch/>
        </p:blipFill>
        <p:spPr bwMode="auto">
          <a:xfrm>
            <a:off x="7683304" y="44649"/>
            <a:ext cx="2081911" cy="730854"/>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914210">
        <a:spcBef>
          <a:spcPts val="0"/>
        </a:spcBef>
        <a:buNone/>
        <a:defRPr sz="4400">
          <a:solidFill>
            <a:schemeClr val="tx1"/>
          </a:solidFill>
          <a:latin typeface="+mj-lt"/>
          <a:ea typeface="+mj-ea"/>
          <a:cs typeface="+mj-cs"/>
        </a:defRPr>
      </a:lvl1pPr>
    </p:titleStyle>
    <p:bodyStyle>
      <a:lvl1pPr marL="342829" indent="-342829" algn="l" defTabSz="914210">
        <a:spcBef>
          <a:spcPts val="0"/>
        </a:spcBef>
        <a:buFont typeface="Arial"/>
        <a:buChar char="•"/>
        <a:defRPr sz="3200">
          <a:solidFill>
            <a:schemeClr val="tx1"/>
          </a:solidFill>
          <a:latin typeface="+mn-lt"/>
          <a:ea typeface="+mn-ea"/>
          <a:cs typeface="+mn-cs"/>
        </a:defRPr>
      </a:lvl1pPr>
      <a:lvl2pPr marL="742796" indent="-285690" algn="l" defTabSz="914210">
        <a:spcBef>
          <a:spcPts val="0"/>
        </a:spcBef>
        <a:buFont typeface="Arial"/>
        <a:buChar char="–"/>
        <a:defRPr sz="2800">
          <a:solidFill>
            <a:schemeClr val="tx1"/>
          </a:solidFill>
          <a:latin typeface="+mn-lt"/>
          <a:ea typeface="+mn-ea"/>
          <a:cs typeface="+mn-cs"/>
        </a:defRPr>
      </a:lvl2pPr>
      <a:lvl3pPr marL="1142764" indent="-228553" algn="l" defTabSz="914210">
        <a:spcBef>
          <a:spcPts val="0"/>
        </a:spcBef>
        <a:buFont typeface="Arial"/>
        <a:buChar char="•"/>
        <a:defRPr sz="2400">
          <a:solidFill>
            <a:schemeClr val="tx1"/>
          </a:solidFill>
          <a:latin typeface="+mn-lt"/>
          <a:ea typeface="+mn-ea"/>
          <a:cs typeface="+mn-cs"/>
        </a:defRPr>
      </a:lvl3pPr>
      <a:lvl4pPr marL="1599868" indent="-228553" algn="l" defTabSz="914210">
        <a:spcBef>
          <a:spcPts val="0"/>
        </a:spcBef>
        <a:buFont typeface="Arial"/>
        <a:buChar char="–"/>
        <a:defRPr sz="2000">
          <a:solidFill>
            <a:schemeClr val="tx1"/>
          </a:solidFill>
          <a:latin typeface="+mn-lt"/>
          <a:ea typeface="+mn-ea"/>
          <a:cs typeface="+mn-cs"/>
        </a:defRPr>
      </a:lvl4pPr>
      <a:lvl5pPr marL="2056973" indent="-228553" algn="l" defTabSz="914210">
        <a:spcBef>
          <a:spcPts val="0"/>
        </a:spcBef>
        <a:buFont typeface="Arial"/>
        <a:buChar char="»"/>
        <a:defRPr sz="2000">
          <a:solidFill>
            <a:schemeClr val="tx1"/>
          </a:solidFill>
          <a:latin typeface="+mn-lt"/>
          <a:ea typeface="+mn-ea"/>
          <a:cs typeface="+mn-cs"/>
        </a:defRPr>
      </a:lvl5pPr>
      <a:lvl6pPr marL="2514079" indent="-228553" algn="l" defTabSz="914210">
        <a:spcBef>
          <a:spcPts val="0"/>
        </a:spcBef>
        <a:buFont typeface="Arial"/>
        <a:buChar char="•"/>
        <a:defRPr sz="2000">
          <a:solidFill>
            <a:schemeClr val="tx1"/>
          </a:solidFill>
          <a:latin typeface="+mn-lt"/>
          <a:ea typeface="+mn-ea"/>
          <a:cs typeface="+mn-cs"/>
        </a:defRPr>
      </a:lvl6pPr>
      <a:lvl7pPr marL="2971184" indent="-228553" algn="l" defTabSz="914210">
        <a:spcBef>
          <a:spcPts val="0"/>
        </a:spcBef>
        <a:buFont typeface="Arial"/>
        <a:buChar char="•"/>
        <a:defRPr sz="2000">
          <a:solidFill>
            <a:schemeClr val="tx1"/>
          </a:solidFill>
          <a:latin typeface="+mn-lt"/>
          <a:ea typeface="+mn-ea"/>
          <a:cs typeface="+mn-cs"/>
        </a:defRPr>
      </a:lvl7pPr>
      <a:lvl8pPr marL="3428289" indent="-228553" algn="l" defTabSz="914210">
        <a:spcBef>
          <a:spcPts val="0"/>
        </a:spcBef>
        <a:buFont typeface="Arial"/>
        <a:buChar char="•"/>
        <a:defRPr sz="2000">
          <a:solidFill>
            <a:schemeClr val="tx1"/>
          </a:solidFill>
          <a:latin typeface="+mn-lt"/>
          <a:ea typeface="+mn-ea"/>
          <a:cs typeface="+mn-cs"/>
        </a:defRPr>
      </a:lvl8pPr>
      <a:lvl9pPr marL="3885394" indent="-228553" algn="l" defTabSz="91421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210">
        <a:defRPr sz="1800">
          <a:solidFill>
            <a:schemeClr val="tx1"/>
          </a:solidFill>
          <a:latin typeface="+mn-lt"/>
          <a:ea typeface="+mn-ea"/>
          <a:cs typeface="+mn-cs"/>
        </a:defRPr>
      </a:lvl1pPr>
      <a:lvl2pPr marL="457106" algn="l" defTabSz="914210">
        <a:defRPr sz="1800">
          <a:solidFill>
            <a:schemeClr val="tx1"/>
          </a:solidFill>
          <a:latin typeface="+mn-lt"/>
          <a:ea typeface="+mn-ea"/>
          <a:cs typeface="+mn-cs"/>
        </a:defRPr>
      </a:lvl2pPr>
      <a:lvl3pPr marL="914210" algn="l" defTabSz="914210">
        <a:defRPr sz="1800">
          <a:solidFill>
            <a:schemeClr val="tx1"/>
          </a:solidFill>
          <a:latin typeface="+mn-lt"/>
          <a:ea typeface="+mn-ea"/>
          <a:cs typeface="+mn-cs"/>
        </a:defRPr>
      </a:lvl3pPr>
      <a:lvl4pPr marL="1371316" algn="l" defTabSz="914210">
        <a:defRPr sz="1800">
          <a:solidFill>
            <a:schemeClr val="tx1"/>
          </a:solidFill>
          <a:latin typeface="+mn-lt"/>
          <a:ea typeface="+mn-ea"/>
          <a:cs typeface="+mn-cs"/>
        </a:defRPr>
      </a:lvl4pPr>
      <a:lvl5pPr marL="1828421" algn="l" defTabSz="914210">
        <a:defRPr sz="1800">
          <a:solidFill>
            <a:schemeClr val="tx1"/>
          </a:solidFill>
          <a:latin typeface="+mn-lt"/>
          <a:ea typeface="+mn-ea"/>
          <a:cs typeface="+mn-cs"/>
        </a:defRPr>
      </a:lvl5pPr>
      <a:lvl6pPr marL="2285526" algn="l" defTabSz="914210">
        <a:defRPr sz="1800">
          <a:solidFill>
            <a:schemeClr val="tx1"/>
          </a:solidFill>
          <a:latin typeface="+mn-lt"/>
          <a:ea typeface="+mn-ea"/>
          <a:cs typeface="+mn-cs"/>
        </a:defRPr>
      </a:lvl6pPr>
      <a:lvl7pPr marL="2742630" algn="l" defTabSz="914210">
        <a:defRPr sz="1800">
          <a:solidFill>
            <a:schemeClr val="tx1"/>
          </a:solidFill>
          <a:latin typeface="+mn-lt"/>
          <a:ea typeface="+mn-ea"/>
          <a:cs typeface="+mn-cs"/>
        </a:defRPr>
      </a:lvl7pPr>
      <a:lvl8pPr marL="3199736" algn="l" defTabSz="914210">
        <a:defRPr sz="1800">
          <a:solidFill>
            <a:schemeClr val="tx1"/>
          </a:solidFill>
          <a:latin typeface="+mn-lt"/>
          <a:ea typeface="+mn-ea"/>
          <a:cs typeface="+mn-cs"/>
        </a:defRPr>
      </a:lvl8pPr>
      <a:lvl9pPr marL="3656841" algn="l" defTabSz="914210">
        <a:defRPr sz="18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495300" y="274638"/>
            <a:ext cx="8915400" cy="1143000"/>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495300" y="1600204"/>
            <a:ext cx="8915400" cy="4525963"/>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2"/>
          </p:nvPr>
        </p:nvSpPr>
        <p:spPr bwMode="auto">
          <a:xfrm>
            <a:off x="495300" y="6356357"/>
            <a:ext cx="23113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09/28/17</a:t>
            </a:r>
            <a:endParaRPr lang="de-DE">
              <a:solidFill>
                <a:prstClr val="black">
                  <a:tint val="75000"/>
                </a:prstClr>
              </a:solidFill>
            </a:endParaRPr>
          </a:p>
        </p:txBody>
      </p:sp>
      <p:sp>
        <p:nvSpPr>
          <p:cNvPr id="7" name="Fußzeilenplatzhalter 4"/>
          <p:cNvSpPr>
            <a:spLocks noGrp="1"/>
          </p:cNvSpPr>
          <p:nvPr>
            <p:ph type="ftr" sz="quarter" idx="3"/>
          </p:nvPr>
        </p:nvSpPr>
        <p:spPr bwMode="auto">
          <a:xfrm>
            <a:off x="3384550" y="6356357"/>
            <a:ext cx="3136900" cy="365125"/>
          </a:xfrm>
          <a:prstGeom prst="rect">
            <a:avLst/>
          </a:prstGeom>
        </p:spPr>
        <p:txBody>
          <a:bodyPr vert="horz" lIns="91440" tIns="45720" rIns="91440" bIns="45720" rtlCol="0" anchor="ctr"/>
          <a:lstStyle>
            <a:lvl1pPr algn="ctr">
              <a:defRPr sz="1200">
                <a:solidFill>
                  <a:srgbClr val="953735"/>
                </a:solidFill>
              </a:defRPr>
            </a:lvl1pPr>
          </a:lstStyle>
          <a:p>
            <a:pPr>
              <a:defRPr/>
            </a:pPr>
            <a:r>
              <a:rPr lang="de-DE"/>
              <a:t>www.twin-life.de</a:t>
            </a:r>
            <a:endParaRPr/>
          </a:p>
        </p:txBody>
      </p:sp>
      <p:sp>
        <p:nvSpPr>
          <p:cNvPr id="8" name="Foliennummernplatzhalter 5"/>
          <p:cNvSpPr>
            <a:spLocks noGrp="1"/>
          </p:cNvSpPr>
          <p:nvPr>
            <p:ph type="sldNum" sz="quarter" idx="4"/>
          </p:nvPr>
        </p:nvSpPr>
        <p:spPr bwMode="auto">
          <a:xfrm>
            <a:off x="7099300" y="6356357"/>
            <a:ext cx="2311399" cy="365125"/>
          </a:xfrm>
          <a:prstGeom prst="rect">
            <a:avLst/>
          </a:prstGeom>
        </p:spPr>
        <p:txBody>
          <a:bodyPr vert="horz" lIns="91440" tIns="45720" rIns="91440" bIns="45720" rtlCol="0" anchor="ctr"/>
          <a:lstStyle>
            <a:lvl1pPr algn="r">
              <a:defRPr sz="1200">
                <a:solidFill>
                  <a:srgbClr val="953735"/>
                </a:solidFill>
              </a:defRPr>
            </a:lvl1pPr>
          </a:lstStyle>
          <a:p>
            <a:pPr>
              <a:defRPr/>
            </a:pPr>
            <a:fld id="{F0EF1938-F635-4101-A9C7-630B9062B7F5}" type="slidenum">
              <a:rPr lang="de-DE"/>
              <a:t>‹Nr.›</a:t>
            </a:fld>
            <a:endParaRPr lang="de-DE"/>
          </a:p>
        </p:txBody>
      </p:sp>
      <p:pic>
        <p:nvPicPr>
          <p:cNvPr id="9" name="Grafik 6" descr="twinlife-redwhite.png"/>
          <p:cNvPicPr>
            <a:picLocks noChangeAspect="1"/>
          </p:cNvPicPr>
          <p:nvPr userDrawn="1"/>
        </p:nvPicPr>
        <p:blipFill>
          <a:blip r:embed="rId13"/>
          <a:srcRect l="17738" t="20017" r="13096" b="24995"/>
          <a:stretch/>
        </p:blipFill>
        <p:spPr bwMode="auto">
          <a:xfrm>
            <a:off x="7683304" y="44649"/>
            <a:ext cx="2081911" cy="730854"/>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dt="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146/annurev-soc-070308-120040" TargetMode="External"/><Relationship Id="rId2" Type="http://schemas.openxmlformats.org/officeDocument/2006/relationships/hyperlink" Target="https://doi.org/10.1007/s11577-015-0317-6" TargetMode="External"/><Relationship Id="rId1" Type="http://schemas.openxmlformats.org/officeDocument/2006/relationships/slideLayout" Target="../slideLayouts/slideLayout15.xml"/><Relationship Id="rId5" Type="http://schemas.openxmlformats.org/officeDocument/2006/relationships/hyperlink" Target="https://doi.org/10.1038/sj.mp.4001950" TargetMode="External"/><Relationship Id="rId4" Type="http://schemas.openxmlformats.org/officeDocument/2006/relationships/hyperlink" Target="https://doi.org/10.1353/sof.2002.0007"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38/nrg2322" TargetMode="External"/><Relationship Id="rId2" Type="http://schemas.openxmlformats.org/officeDocument/2006/relationships/hyperlink" Target="https://doi.org/10.1111/1467-8721.00084"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twin-life.de/documentation/" TargetMode="External"/><Relationship Id="rId7" Type="http://schemas.openxmlformats.org/officeDocument/2006/relationships/hyperlink" Target="https://www.twin-life.de/documentation/images/TwinLife/Downloads/ZA6701_cod_wid1.pdf" TargetMode="External"/><Relationship Id="rId2" Type="http://schemas.openxmlformats.org/officeDocument/2006/relationships/hyperlink" Target="https://www.twin-life.de/" TargetMode="External"/><Relationship Id="rId1" Type="http://schemas.openxmlformats.org/officeDocument/2006/relationships/slideLayout" Target="../slideLayouts/slideLayout15.xml"/><Relationship Id="rId6" Type="http://schemas.openxmlformats.org/officeDocument/2006/relationships/hyperlink" Target="https://paneldata.org/twinlife/data/ZA6701_person_wid3_v5-0-0/per0100" TargetMode="External"/><Relationship Id="rId5" Type="http://schemas.openxmlformats.org/officeDocument/2006/relationships/hyperlink" Target="https://www.twin-life.de/documentation/images/TwinLife/Downloads/TwinLife_TR_08_v2-0-0.pdf" TargetMode="External"/><Relationship Id="rId4" Type="http://schemas.openxmlformats.org/officeDocument/2006/relationships/hyperlink" Target="https://www.twin-life.de/documentation/images/TwinLife/Downloads/TwinLife_TR_11_v1-0-0.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hyperlink" Target="https://www.ingeneuityhub.com/what-is-genetics"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s://eu.idtdna.com/pages/education/decoded/article/genotyping-terms-to-know"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hyperlink" Target="https://www.groupe-esa.com/ladmec/bricks_modules/brick05/co/ZBO_Brick05_17.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6" name="Tabelle 19"/>
          <p:cNvGraphicFramePr>
            <a:graphicFrameLocks noGrp="1"/>
          </p:cNvGraphicFramePr>
          <p:nvPr>
            <p:extLst>
              <p:ext uri="{D42A27DB-BD31-4B8C-83A1-F6EECF244321}">
                <p14:modId xmlns:p14="http://schemas.microsoft.com/office/powerpoint/2010/main" val="4142968664"/>
              </p:ext>
            </p:extLst>
          </p:nvPr>
        </p:nvGraphicFramePr>
        <p:xfrm>
          <a:off x="776536" y="2083069"/>
          <a:ext cx="8496944" cy="4011029"/>
        </p:xfrm>
        <a:graphic>
          <a:graphicData uri="http://schemas.openxmlformats.org/drawingml/2006/table">
            <a:tbl>
              <a:tblPr firstRow="1" bandRow="1">
                <a:tableStyleId>{434C1578-5E89-A43B-C756-FA3684AE54C4}</a:tableStyleId>
              </a:tblPr>
              <a:tblGrid>
                <a:gridCol w="8496944">
                  <a:extLst>
                    <a:ext uri="{9D8B030D-6E8A-4147-A177-3AD203B41FA5}">
                      <a16:colId xmlns:a16="http://schemas.microsoft.com/office/drawing/2014/main" val="20000"/>
                    </a:ext>
                  </a:extLst>
                </a:gridCol>
              </a:tblGrid>
              <a:tr h="1273923">
                <a:tc>
                  <a:txBody>
                    <a:bodyPr/>
                    <a:lstStyle/>
                    <a:p>
                      <a:pPr algn="ctr">
                        <a:lnSpc>
                          <a:spcPct val="120000"/>
                        </a:lnSpc>
                        <a:defRPr/>
                      </a:pPr>
                      <a:r>
                        <a:rPr lang="de-DE" sz="3000" b="1" i="1" cap="small" dirty="0">
                          <a:solidFill>
                            <a:srgbClr val="C00000"/>
                          </a:solidFill>
                        </a:rPr>
                        <a:t>Behavioral Genetic Data Analysis</a:t>
                      </a:r>
                      <a:endParaRPr dirty="0"/>
                    </a:p>
                    <a:p>
                      <a:pPr marL="0" marR="0" lvl="0" indent="0" algn="ctr" defTabSz="914400">
                        <a:lnSpc>
                          <a:spcPct val="120000"/>
                        </a:lnSpc>
                        <a:spcBef>
                          <a:spcPts val="0"/>
                        </a:spcBef>
                        <a:spcAft>
                          <a:spcPts val="0"/>
                        </a:spcAft>
                        <a:buClrTx/>
                        <a:buSzTx/>
                        <a:buFontTx/>
                        <a:buNone/>
                        <a:defRPr/>
                      </a:pPr>
                      <a:r>
                        <a:rPr lang="en-US" sz="2000" dirty="0">
                          <a:solidFill>
                            <a:schemeClr val="tx1"/>
                          </a:solidFill>
                        </a:rPr>
                        <a:t>a workshop on the core concepts and statistical methods of behavioral genetics</a:t>
                      </a:r>
                      <a:endParaRPr dirty="0"/>
                    </a:p>
                  </a:txBody>
                  <a:tcPr marL="324000" marR="324000" anchor="ctr">
                    <a:lnL w="12700" algn="ctr">
                      <a:noFill/>
                    </a:lnL>
                    <a:lnR w="12700" algn="ctr">
                      <a:noFill/>
                    </a:lnR>
                    <a:lnT w="19050" algn="ctr">
                      <a:solidFill>
                        <a:srgbClr val="AD1917"/>
                      </a:solidFill>
                    </a:lnT>
                    <a:lnB w="38100" algn="ctr">
                      <a:noFill/>
                    </a:lnB>
                    <a:noFill/>
                  </a:tcPr>
                </a:tc>
                <a:extLst>
                  <a:ext uri="{0D108BD9-81ED-4DB2-BD59-A6C34878D82A}">
                    <a16:rowId xmlns:a16="http://schemas.microsoft.com/office/drawing/2014/main" val="10000"/>
                  </a:ext>
                </a:extLst>
              </a:tr>
              <a:tr h="718795">
                <a:tc>
                  <a:txBody>
                    <a:bodyPr/>
                    <a:lstStyle/>
                    <a:p>
                      <a:pPr marL="0" marR="0" indent="0" algn="l" defTabSz="914400">
                        <a:lnSpc>
                          <a:spcPct val="120000"/>
                        </a:lnSpc>
                        <a:spcBef>
                          <a:spcPts val="0"/>
                        </a:spcBef>
                        <a:spcAft>
                          <a:spcPts val="0"/>
                        </a:spcAft>
                        <a:buClrTx/>
                        <a:buSzTx/>
                        <a:buFontTx/>
                        <a:buNone/>
                        <a:defRPr/>
                      </a:pPr>
                      <a:r>
                        <a:rPr lang="en-US" sz="1800" i="1" dirty="0">
                          <a:solidFill>
                            <a:schemeClr val="bg1">
                              <a:lumMod val="50000"/>
                            </a:schemeClr>
                          </a:solidFill>
                        </a:rPr>
                        <a:t>August 17</a:t>
                      </a:r>
                      <a:r>
                        <a:rPr lang="en-US" sz="1800" i="1" baseline="30000" dirty="0">
                          <a:solidFill>
                            <a:schemeClr val="bg1">
                              <a:lumMod val="50000"/>
                            </a:schemeClr>
                          </a:solidFill>
                        </a:rPr>
                        <a:t>th</a:t>
                      </a:r>
                      <a:r>
                        <a:rPr lang="en-US" sz="1800" i="1" dirty="0">
                          <a:solidFill>
                            <a:schemeClr val="bg1">
                              <a:lumMod val="50000"/>
                            </a:schemeClr>
                          </a:solidFill>
                        </a:rPr>
                        <a:t> and 18</a:t>
                      </a:r>
                      <a:r>
                        <a:rPr lang="en-US" sz="1800" i="1" baseline="30000" dirty="0">
                          <a:solidFill>
                            <a:schemeClr val="bg1">
                              <a:lumMod val="50000"/>
                            </a:schemeClr>
                          </a:solidFill>
                        </a:rPr>
                        <a:t>th</a:t>
                      </a:r>
                      <a:r>
                        <a:rPr lang="en-US" sz="1800" i="1" dirty="0">
                          <a:solidFill>
                            <a:schemeClr val="bg1">
                              <a:lumMod val="50000"/>
                            </a:schemeClr>
                          </a:solidFill>
                        </a:rPr>
                        <a:t>, 2022</a:t>
                      </a:r>
                      <a:endParaRPr dirty="0"/>
                    </a:p>
                  </a:txBody>
                  <a:tcPr marL="324000" marR="324000" anchor="b">
                    <a:lnL w="12700" algn="ctr">
                      <a:noFill/>
                    </a:lnL>
                    <a:lnR w="12700" algn="ctr">
                      <a:noFill/>
                    </a:lnR>
                    <a:lnT w="38100" algn="ctr">
                      <a:noFill/>
                    </a:lnT>
                    <a:lnB w="12700" algn="ctr">
                      <a:noFill/>
                    </a:lnB>
                    <a:noFill/>
                  </a:tcPr>
                </a:tc>
                <a:extLst>
                  <a:ext uri="{0D108BD9-81ED-4DB2-BD59-A6C34878D82A}">
                    <a16:rowId xmlns:a16="http://schemas.microsoft.com/office/drawing/2014/main" val="10001"/>
                  </a:ext>
                </a:extLst>
              </a:tr>
              <a:tr h="1920634">
                <a:tc>
                  <a:txBody>
                    <a:bodyPr/>
                    <a:lstStyle/>
                    <a:p>
                      <a:pPr algn="l">
                        <a:lnSpc>
                          <a:spcPct val="120000"/>
                        </a:lnSpc>
                        <a:spcBef>
                          <a:spcPts val="600"/>
                        </a:spcBef>
                        <a:defRPr/>
                      </a:pPr>
                      <a:r>
                        <a:rPr lang="de-DE" dirty="0" err="1">
                          <a:solidFill>
                            <a:schemeClr val="bg1">
                              <a:lumMod val="50000"/>
                            </a:schemeClr>
                          </a:solidFill>
                        </a:rPr>
                        <a:t>Lecturers</a:t>
                      </a:r>
                      <a:r>
                        <a:rPr lang="de-DE" dirty="0">
                          <a:solidFill>
                            <a:schemeClr val="bg1">
                              <a:lumMod val="50000"/>
                            </a:schemeClr>
                          </a:solidFill>
                        </a:rPr>
                        <a:t>:  Dr. Bastian Mönkediek</a:t>
                      </a:r>
                      <a:r>
                        <a:rPr lang="de-DE" baseline="30000" dirty="0">
                          <a:solidFill>
                            <a:schemeClr val="bg1">
                              <a:lumMod val="50000"/>
                            </a:schemeClr>
                          </a:solidFill>
                        </a:rPr>
                        <a:t>1</a:t>
                      </a:r>
                      <a:r>
                        <a:rPr lang="de-DE" dirty="0">
                          <a:solidFill>
                            <a:schemeClr val="bg1">
                              <a:lumMod val="50000"/>
                            </a:schemeClr>
                          </a:solidFill>
                        </a:rPr>
                        <a:t>, Mirko Ruks</a:t>
                      </a:r>
                      <a:r>
                        <a:rPr lang="de-DE" baseline="30000" dirty="0">
                          <a:solidFill>
                            <a:schemeClr val="bg1">
                              <a:lumMod val="50000"/>
                            </a:schemeClr>
                          </a:solidFill>
                        </a:rPr>
                        <a:t>1</a:t>
                      </a:r>
                      <a:r>
                        <a:rPr lang="de-DE" dirty="0">
                          <a:solidFill>
                            <a:schemeClr val="bg1">
                              <a:lumMod val="50000"/>
                            </a:schemeClr>
                          </a:solidFill>
                        </a:rPr>
                        <a:t>, Theresa Rohm</a:t>
                      </a:r>
                      <a:r>
                        <a:rPr lang="de-DE" baseline="30000" dirty="0">
                          <a:solidFill>
                            <a:schemeClr val="bg1">
                              <a:lumMod val="50000"/>
                            </a:schemeClr>
                          </a:solidFill>
                        </a:rPr>
                        <a:t>2</a:t>
                      </a:r>
                      <a:r>
                        <a:rPr lang="de-DE" dirty="0">
                          <a:solidFill>
                            <a:schemeClr val="bg1">
                              <a:lumMod val="50000"/>
                            </a:schemeClr>
                          </a:solidFill>
                        </a:rPr>
                        <a:t>, Christoph Klatzka</a:t>
                      </a:r>
                      <a:r>
                        <a:rPr lang="de-DE" baseline="30000" dirty="0">
                          <a:solidFill>
                            <a:schemeClr val="bg1">
                              <a:lumMod val="50000"/>
                            </a:schemeClr>
                          </a:solidFill>
                        </a:rPr>
                        <a:t>3</a:t>
                      </a:r>
                    </a:p>
                    <a:p>
                      <a:pPr algn="l">
                        <a:lnSpc>
                          <a:spcPct val="120000"/>
                        </a:lnSpc>
                        <a:defRPr/>
                      </a:pPr>
                      <a:r>
                        <a:rPr lang="de-DE" sz="1600" baseline="30000" dirty="0">
                          <a:solidFill>
                            <a:schemeClr val="bg1">
                              <a:lumMod val="50000"/>
                            </a:schemeClr>
                          </a:solidFill>
                        </a:rPr>
                        <a:t>1</a:t>
                      </a:r>
                      <a:r>
                        <a:rPr lang="de-DE" sz="1600" dirty="0">
                          <a:solidFill>
                            <a:schemeClr val="bg1">
                              <a:lumMod val="50000"/>
                            </a:schemeClr>
                          </a:solidFill>
                        </a:rPr>
                        <a:t> Bielefeld University, Bielefeld, Germany</a:t>
                      </a:r>
                      <a:endParaRPr dirty="0"/>
                    </a:p>
                    <a:p>
                      <a:pPr marL="0" marR="0" indent="0" algn="l" defTabSz="914400">
                        <a:lnSpc>
                          <a:spcPct val="120000"/>
                        </a:lnSpc>
                        <a:spcBef>
                          <a:spcPts val="0"/>
                        </a:spcBef>
                        <a:spcAft>
                          <a:spcPts val="0"/>
                        </a:spcAft>
                        <a:buClrTx/>
                        <a:buSzTx/>
                        <a:buFontTx/>
                        <a:buNone/>
                        <a:defRPr/>
                      </a:pPr>
                      <a:r>
                        <a:rPr lang="de-DE" sz="1600" baseline="30000" dirty="0">
                          <a:solidFill>
                            <a:schemeClr val="bg1">
                              <a:lumMod val="50000"/>
                            </a:schemeClr>
                          </a:solidFill>
                          <a:latin typeface="+mn-lt"/>
                          <a:ea typeface="+mn-ea"/>
                          <a:cs typeface="+mn-cs"/>
                        </a:rPr>
                        <a:t>2</a:t>
                      </a:r>
                      <a:r>
                        <a:rPr lang="de-DE" sz="1600" dirty="0">
                          <a:solidFill>
                            <a:schemeClr val="bg1">
                              <a:lumMod val="50000"/>
                            </a:schemeClr>
                          </a:solidFill>
                          <a:latin typeface="+mn-lt"/>
                          <a:ea typeface="+mn-ea"/>
                          <a:cs typeface="+mn-cs"/>
                        </a:rPr>
                        <a:t> Bremen University, Bremen, Germany</a:t>
                      </a:r>
                      <a:endParaRPr sz="1600" dirty="0">
                        <a:solidFill>
                          <a:schemeClr val="bg1">
                            <a:lumMod val="50000"/>
                          </a:schemeClr>
                        </a:solidFill>
                        <a:latin typeface="+mn-lt"/>
                        <a:ea typeface="+mn-ea"/>
                        <a:cs typeface="+mn-cs"/>
                      </a:endParaRPr>
                    </a:p>
                    <a:p>
                      <a:pPr algn="l">
                        <a:lnSpc>
                          <a:spcPct val="120000"/>
                        </a:lnSpc>
                        <a:defRPr/>
                      </a:pPr>
                      <a:r>
                        <a:rPr lang="de-DE" sz="1600" baseline="30000" dirty="0">
                          <a:solidFill>
                            <a:schemeClr val="bg1">
                              <a:lumMod val="50000"/>
                            </a:schemeClr>
                          </a:solidFill>
                        </a:rPr>
                        <a:t>3 </a:t>
                      </a:r>
                      <a:r>
                        <a:rPr lang="de-DE" sz="1600" dirty="0">
                          <a:solidFill>
                            <a:schemeClr val="bg1">
                              <a:lumMod val="50000"/>
                            </a:schemeClr>
                          </a:solidFill>
                        </a:rPr>
                        <a:t>Saarland University, </a:t>
                      </a:r>
                      <a:r>
                        <a:rPr lang="de-DE" sz="1600" dirty="0" err="1">
                          <a:solidFill>
                            <a:schemeClr val="bg1">
                              <a:lumMod val="50000"/>
                            </a:schemeClr>
                          </a:solidFill>
                        </a:rPr>
                        <a:t>Saarbruecken</a:t>
                      </a:r>
                      <a:r>
                        <a:rPr lang="de-DE" sz="1600" dirty="0">
                          <a:solidFill>
                            <a:schemeClr val="bg1">
                              <a:lumMod val="50000"/>
                            </a:schemeClr>
                          </a:solidFill>
                        </a:rPr>
                        <a:t>, Germany</a:t>
                      </a:r>
                      <a:endParaRPr dirty="0"/>
                    </a:p>
                  </a:txBody>
                  <a:tcPr marL="324000" marR="324000" anchor="ctr">
                    <a:lnL w="12700" algn="ctr">
                      <a:noFill/>
                    </a:lnL>
                    <a:lnR w="12700" algn="ctr">
                      <a:noFill/>
                    </a:lnR>
                    <a:lnT w="3175" algn="ctr">
                      <a:noFill/>
                    </a:lnT>
                    <a:lnB w="19050" algn="ctr">
                      <a:solidFill>
                        <a:srgbClr val="AD1917"/>
                      </a:solidFill>
                    </a:lnB>
                    <a:noFill/>
                  </a:tcPr>
                </a:tc>
                <a:extLst>
                  <a:ext uri="{0D108BD9-81ED-4DB2-BD59-A6C34878D82A}">
                    <a16:rowId xmlns:a16="http://schemas.microsoft.com/office/drawing/2014/main" val="10002"/>
                  </a:ext>
                </a:extLst>
              </a:tr>
            </a:tbl>
          </a:graphicData>
        </a:graphic>
      </p:graphicFrame>
      <p:pic>
        <p:nvPicPr>
          <p:cNvPr id="5" name="Bild 10" descr="logo.png"/>
          <p:cNvPicPr>
            <a:picLocks noChangeAspect="1"/>
          </p:cNvPicPr>
          <p:nvPr/>
        </p:nvPicPr>
        <p:blipFill>
          <a:blip r:embed="rId3"/>
          <a:stretch/>
        </p:blipFill>
        <p:spPr bwMode="auto">
          <a:xfrm>
            <a:off x="2916871" y="441497"/>
            <a:ext cx="4012325" cy="1646082"/>
          </a:xfrm>
          <a:prstGeom prst="rect">
            <a:avLst/>
          </a:prstGeom>
        </p:spPr>
      </p:pic>
      <p:sp>
        <p:nvSpPr>
          <p:cNvPr id="2" name="Rechteck 1"/>
          <p:cNvSpPr/>
          <p:nvPr/>
        </p:nvSpPr>
        <p:spPr bwMode="auto">
          <a:xfrm>
            <a:off x="4880992" y="6150713"/>
            <a:ext cx="4824536" cy="536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7" name="Grafik 4"/>
          <p:cNvPicPr>
            <a:picLocks noChangeAspect="1"/>
          </p:cNvPicPr>
          <p:nvPr/>
        </p:nvPicPr>
        <p:blipFill>
          <a:blip r:embed="rId4"/>
          <a:stretch/>
        </p:blipFill>
        <p:spPr bwMode="auto">
          <a:xfrm>
            <a:off x="6370093" y="6150713"/>
            <a:ext cx="1821229" cy="522382"/>
          </a:xfrm>
          <a:prstGeom prst="rect">
            <a:avLst/>
          </a:prstGeom>
        </p:spPr>
      </p:pic>
      <p:pic>
        <p:nvPicPr>
          <p:cNvPr id="4" name="Picture 2" descr="Datei:Logo-Universität des Saarlandes.svg"/>
          <p:cNvPicPr>
            <a:picLocks noChangeAspect="1" noChangeArrowheads="1"/>
          </p:cNvPicPr>
          <p:nvPr/>
        </p:nvPicPr>
        <p:blipFill>
          <a:blip r:embed="rId5"/>
          <a:stretch/>
        </p:blipFill>
        <p:spPr bwMode="auto">
          <a:xfrm>
            <a:off x="8314231" y="6165304"/>
            <a:ext cx="1323025" cy="493200"/>
          </a:xfrm>
          <a:prstGeom prst="rect">
            <a:avLst/>
          </a:prstGeom>
          <a:noFill/>
        </p:spPr>
      </p:pic>
      <p:pic>
        <p:nvPicPr>
          <p:cNvPr id="8" name="Grafik 12"/>
          <p:cNvPicPr>
            <a:picLocks noChangeAspect="1"/>
          </p:cNvPicPr>
          <p:nvPr/>
        </p:nvPicPr>
        <p:blipFill>
          <a:blip r:embed="rId6"/>
          <a:stretch/>
        </p:blipFill>
        <p:spPr bwMode="auto">
          <a:xfrm>
            <a:off x="5075006" y="6267048"/>
            <a:ext cx="1172178" cy="420637"/>
          </a:xfrm>
          <a:prstGeom prst="rect">
            <a:avLst/>
          </a:prstGeom>
        </p:spPr>
      </p:pic>
    </p:spTree>
    <p:extLst>
      <p:ext uri="{BB962C8B-B14F-4D97-AF65-F5344CB8AC3E}">
        <p14:creationId xmlns:p14="http://schemas.microsoft.com/office/powerpoint/2010/main" val="337414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defTabSz="914400">
              <a:defRPr/>
            </a:pPr>
            <a:r>
              <a:rPr lang="en-US" sz="3000" cap="small" dirty="0">
                <a:solidFill>
                  <a:srgbClr val="AD1917"/>
                </a:solidFill>
                <a:latin typeface="Calibri"/>
              </a:rPr>
              <a:t>Polygenic traits</a:t>
            </a:r>
          </a:p>
        </p:txBody>
      </p:sp>
      <p:sp>
        <p:nvSpPr>
          <p:cNvPr id="5" name="Inhaltsplatzhalter 2"/>
          <p:cNvSpPr>
            <a:spLocks noGrp="1"/>
          </p:cNvSpPr>
          <p:nvPr>
            <p:ph idx="1"/>
          </p:nvPr>
        </p:nvSpPr>
        <p:spPr bwMode="auto">
          <a:xfrm>
            <a:off x="506508" y="1556793"/>
            <a:ext cx="8915400" cy="4525963"/>
          </a:xfrm>
        </p:spPr>
        <p:txBody>
          <a:bodyPr>
            <a:normAutofit/>
          </a:bodyPr>
          <a:lstStyle/>
          <a:p>
            <a:pPr>
              <a:defRPr/>
            </a:pPr>
            <a:r>
              <a:rPr lang="en-US" dirty="0"/>
              <a:t>There are some traits or characteristics that are </a:t>
            </a:r>
            <a:r>
              <a:rPr lang="en-US" i="1" dirty="0">
                <a:solidFill>
                  <a:srgbClr val="C00000"/>
                </a:solidFill>
              </a:rPr>
              <a:t>monogenic</a:t>
            </a:r>
            <a:r>
              <a:rPr lang="en-US" dirty="0"/>
              <a:t>, i.e. there is only one single gene involved (e.g. Huntington disease). A phenotype can be predicted by knowing the genotype. </a:t>
            </a:r>
            <a:r>
              <a:rPr lang="en-US" sz="1400" dirty="0"/>
              <a:t>(</a:t>
            </a:r>
            <a:r>
              <a:rPr lang="en-US" sz="1400" dirty="0" err="1"/>
              <a:t>Knopik</a:t>
            </a:r>
            <a:r>
              <a:rPr lang="en-US" sz="1400" dirty="0"/>
              <a:t> et al. 2017)</a:t>
            </a:r>
          </a:p>
          <a:p>
            <a:pPr>
              <a:defRPr/>
            </a:pPr>
            <a:endParaRPr lang="en-US" dirty="0"/>
          </a:p>
          <a:p>
            <a:pPr lvl="0">
              <a:defRPr/>
            </a:pPr>
            <a:r>
              <a:rPr lang="en-US" dirty="0"/>
              <a:t>However, most human traits are </a:t>
            </a:r>
            <a:r>
              <a:rPr lang="en-US" i="1" dirty="0">
                <a:solidFill>
                  <a:srgbClr val="C00000"/>
                </a:solidFill>
              </a:rPr>
              <a:t>polygenic</a:t>
            </a:r>
            <a:r>
              <a:rPr lang="en-US" dirty="0"/>
              <a:t>, i.e. a lot of different genes contribute to the expression of the phenotype </a:t>
            </a:r>
            <a:r>
              <a:rPr lang="en-US" sz="1400" dirty="0">
                <a:solidFill>
                  <a:prstClr val="black"/>
                </a:solidFill>
              </a:rPr>
              <a:t>(</a:t>
            </a:r>
            <a:r>
              <a:rPr lang="en-US" sz="1400" dirty="0" err="1">
                <a:solidFill>
                  <a:prstClr val="black"/>
                </a:solidFill>
              </a:rPr>
              <a:t>Knopik</a:t>
            </a:r>
            <a:r>
              <a:rPr lang="en-US" sz="1400" dirty="0">
                <a:solidFill>
                  <a:prstClr val="black"/>
                </a:solidFill>
              </a:rPr>
              <a:t> et al. 2017)</a:t>
            </a:r>
          </a:p>
          <a:p>
            <a:pPr lvl="0">
              <a:defRPr/>
            </a:pPr>
            <a:endParaRPr dirty="0"/>
          </a:p>
          <a:p>
            <a:pPr>
              <a:defRPr/>
            </a:pPr>
            <a:endParaRPr lang="en-US" dirty="0"/>
          </a:p>
        </p:txBody>
      </p:sp>
      <p:sp>
        <p:nvSpPr>
          <p:cNvPr id="6" name="Fußzeilenplatzhalter 3"/>
          <p:cNvSpPr>
            <a:spLocks noGrp="1"/>
          </p:cNvSpPr>
          <p:nvPr>
            <p:ph type="ftr" sz="quarter" idx="11"/>
          </p:nvPr>
        </p:nvSpPr>
        <p:spPr bwMode="auto"/>
        <p:txBody>
          <a:bodyPr/>
          <a:lstStyle/>
          <a:p>
            <a:pPr>
              <a:defRPr/>
            </a:pPr>
            <a:r>
              <a:rPr lang="de-DE"/>
              <a:t>www.twin-life.de</a:t>
            </a:r>
            <a:endParaRPr/>
          </a:p>
        </p:txBody>
      </p:sp>
      <p:sp>
        <p:nvSpPr>
          <p:cNvPr id="7" name="Foliennummernplatzhalter 4"/>
          <p:cNvSpPr>
            <a:spLocks noGrp="1"/>
          </p:cNvSpPr>
          <p:nvPr>
            <p:ph type="sldNum" sz="quarter" idx="12"/>
          </p:nvPr>
        </p:nvSpPr>
        <p:spPr bwMode="auto"/>
        <p:txBody>
          <a:bodyPr/>
          <a:lstStyle/>
          <a:p>
            <a:pPr>
              <a:defRPr/>
            </a:pPr>
            <a:fld id="{F0EF1938-F635-4101-A9C7-630B9062B7F5}" type="slidenum">
              <a:rPr lang="de-DE"/>
              <a:t>10</a:t>
            </a:fld>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lvl="1" algn="ctr">
              <a:defRPr/>
            </a:pPr>
            <a:r>
              <a:rPr lang="de-DE" sz="3000" cap="small" dirty="0" err="1">
                <a:solidFill>
                  <a:srgbClr val="AD1917"/>
                </a:solidFill>
                <a:latin typeface="Calibri"/>
              </a:rPr>
              <a:t>Heritability</a:t>
            </a:r>
            <a:r>
              <a:rPr lang="de-DE" sz="3000" cap="small" dirty="0">
                <a:solidFill>
                  <a:srgbClr val="AD1917"/>
                </a:solidFill>
                <a:latin typeface="Calibri"/>
              </a:rPr>
              <a:t> (A)</a:t>
            </a:r>
            <a:br>
              <a:rPr lang="de-DE" sz="3000" cap="small" dirty="0">
                <a:solidFill>
                  <a:srgbClr val="AD1917"/>
                </a:solidFill>
                <a:latin typeface="Calibri"/>
              </a:rPr>
            </a:br>
            <a:r>
              <a:rPr lang="en-US" sz="1100" cap="small" dirty="0">
                <a:solidFill>
                  <a:srgbClr val="AD1917"/>
                </a:solidFill>
                <a:latin typeface="Calibri"/>
              </a:rPr>
              <a:t>(</a:t>
            </a:r>
            <a:r>
              <a:rPr lang="en-US" sz="1100" cap="small" dirty="0" err="1">
                <a:solidFill>
                  <a:srgbClr val="AD1917"/>
                </a:solidFill>
                <a:latin typeface="Calibri"/>
              </a:rPr>
              <a:t>Mönkediek</a:t>
            </a:r>
            <a:r>
              <a:rPr lang="en-US" sz="1100" cap="small" dirty="0">
                <a:solidFill>
                  <a:srgbClr val="AD1917"/>
                </a:solidFill>
                <a:latin typeface="Calibri"/>
              </a:rPr>
              <a:t> 2021: 119)</a:t>
            </a:r>
          </a:p>
        </p:txBody>
      </p:sp>
      <p:sp>
        <p:nvSpPr>
          <p:cNvPr id="5" name="Inhaltsplatzhalter 2"/>
          <p:cNvSpPr>
            <a:spLocks noGrp="1"/>
          </p:cNvSpPr>
          <p:nvPr>
            <p:ph idx="1"/>
          </p:nvPr>
        </p:nvSpPr>
        <p:spPr bwMode="auto">
          <a:xfrm>
            <a:off x="506508" y="1556793"/>
            <a:ext cx="8915400" cy="4525963"/>
          </a:xfrm>
        </p:spPr>
        <p:txBody>
          <a:bodyPr>
            <a:normAutofit/>
          </a:bodyPr>
          <a:lstStyle/>
          <a:p>
            <a:pPr marL="353940" indent="0">
              <a:buNone/>
              <a:defRPr/>
            </a:pPr>
            <a:r>
              <a:rPr lang="en-US" dirty="0"/>
              <a:t>The degree to which an outcome variable (trait) varies by genetic variation in a given population </a:t>
            </a:r>
            <a:r>
              <a:rPr lang="en-US" sz="1800" dirty="0"/>
              <a:t>(</a:t>
            </a:r>
            <a:r>
              <a:rPr lang="en-US" sz="1800" dirty="0" err="1"/>
              <a:t>Freese</a:t>
            </a:r>
            <a:r>
              <a:rPr lang="en-US" sz="1800" dirty="0"/>
              <a:t> &amp; </a:t>
            </a:r>
            <a:r>
              <a:rPr lang="en-US" sz="1800" dirty="0" err="1"/>
              <a:t>Shostak</a:t>
            </a:r>
            <a:r>
              <a:rPr lang="en-US" sz="1800" dirty="0"/>
              <a:t> 2009). </a:t>
            </a:r>
            <a:endParaRPr lang="en-US" sz="2800" dirty="0"/>
          </a:p>
          <a:p>
            <a:pPr marL="353940" indent="0">
              <a:buNone/>
              <a:defRPr/>
            </a:pPr>
            <a:r>
              <a:rPr lang="en-US" sz="2000" b="1" dirty="0"/>
              <a:t>Narrow sense heritability </a:t>
            </a:r>
            <a:r>
              <a:rPr lang="en-US" sz="2000" dirty="0"/>
              <a:t>(h²)</a:t>
            </a:r>
            <a:endParaRPr dirty="0"/>
          </a:p>
          <a:p>
            <a:pPr lvl="1">
              <a:defRPr/>
            </a:pPr>
            <a:r>
              <a:rPr lang="en-US" sz="2000" dirty="0"/>
              <a:t>additive genetic effects; the </a:t>
            </a:r>
            <a:r>
              <a:rPr lang="en-US" sz="2000" i="1" dirty="0">
                <a:solidFill>
                  <a:srgbClr val="C00000"/>
                </a:solidFill>
              </a:rPr>
              <a:t>averaged effects of single alleles</a:t>
            </a:r>
            <a:r>
              <a:rPr lang="en-US" sz="2000" dirty="0"/>
              <a:t> on the phenotype (Neale &amp; </a:t>
            </a:r>
            <a:r>
              <a:rPr lang="en-US" sz="2000" dirty="0" err="1"/>
              <a:t>Cardon</a:t>
            </a:r>
            <a:r>
              <a:rPr lang="en-US" sz="2000" dirty="0"/>
              <a:t> 2013: 12). </a:t>
            </a:r>
          </a:p>
          <a:p>
            <a:pPr lvl="1">
              <a:defRPr/>
            </a:pPr>
            <a:endParaRPr lang="en-US" sz="2000" dirty="0"/>
          </a:p>
          <a:p>
            <a:pPr marL="457106" lvl="1" indent="0">
              <a:buNone/>
              <a:defRPr/>
            </a:pPr>
            <a:r>
              <a:rPr lang="en-US" sz="2000" b="1" dirty="0"/>
              <a:t>Broad sense heritability </a:t>
            </a:r>
            <a:r>
              <a:rPr lang="en-US" sz="2000" dirty="0"/>
              <a:t>(H²)</a:t>
            </a:r>
            <a:endParaRPr dirty="0"/>
          </a:p>
          <a:p>
            <a:pPr lvl="1">
              <a:defRPr/>
            </a:pPr>
            <a:r>
              <a:rPr lang="en-US" sz="2000" dirty="0"/>
              <a:t>The sum of the additive genetic and non-additive genetic effects (</a:t>
            </a:r>
            <a:r>
              <a:rPr lang="en-US" sz="2000" dirty="0" err="1"/>
              <a:t>Visscher</a:t>
            </a:r>
            <a:r>
              <a:rPr lang="en-US" sz="2000" dirty="0"/>
              <a:t>, Hill, &amp; Wray 2008: 256). Non-additive genetic effects relate mainly to </a:t>
            </a:r>
            <a:r>
              <a:rPr lang="en-US" sz="2000" i="1" dirty="0">
                <a:solidFill>
                  <a:srgbClr val="C00000"/>
                </a:solidFill>
              </a:rPr>
              <a:t>dominance and epistasis</a:t>
            </a:r>
            <a:r>
              <a:rPr lang="en-US" sz="2000" dirty="0"/>
              <a:t>. </a:t>
            </a:r>
            <a:br>
              <a:rPr lang="en-US" sz="2000" dirty="0"/>
            </a:br>
            <a:endParaRPr lang="en-US" sz="1400" i="1" dirty="0">
              <a:solidFill>
                <a:prstClr val="black"/>
              </a:solidFill>
            </a:endParaRPr>
          </a:p>
          <a:p>
            <a:pPr lvl="1">
              <a:defRPr/>
            </a:pPr>
            <a:endParaRPr lang="en-US" sz="1400" i="1" dirty="0"/>
          </a:p>
          <a:p>
            <a:pPr marL="353940" indent="0">
              <a:buNone/>
              <a:defRPr/>
            </a:pPr>
            <a:endParaRPr lang="de-DE" sz="2400" b="1" i="1" dirty="0">
              <a:solidFill>
                <a:prstClr val="black"/>
              </a:solidFill>
            </a:endParaRPr>
          </a:p>
          <a:p>
            <a:pPr marL="353940" indent="0">
              <a:buNone/>
              <a:defRPr/>
            </a:pPr>
            <a:endParaRPr lang="en-US" sz="2400" b="1" i="1" dirty="0">
              <a:solidFill>
                <a:prstClr val="black"/>
              </a:solidFill>
            </a:endParaRPr>
          </a:p>
        </p:txBody>
      </p:sp>
      <p:sp>
        <p:nvSpPr>
          <p:cNvPr id="6" name="Fußzeilenplatzhalter 3"/>
          <p:cNvSpPr>
            <a:spLocks noGrp="1"/>
          </p:cNvSpPr>
          <p:nvPr>
            <p:ph type="ftr" sz="quarter" idx="11"/>
          </p:nvPr>
        </p:nvSpPr>
        <p:spPr bwMode="auto"/>
        <p:txBody>
          <a:bodyPr/>
          <a:lstStyle/>
          <a:p>
            <a:pPr>
              <a:defRPr/>
            </a:pPr>
            <a:r>
              <a:rPr lang="de-DE"/>
              <a:t>www.twin-life.de</a:t>
            </a:r>
            <a:endParaRPr/>
          </a:p>
        </p:txBody>
      </p:sp>
      <p:sp>
        <p:nvSpPr>
          <p:cNvPr id="7" name="Foliennummernplatzhalter 4"/>
          <p:cNvSpPr>
            <a:spLocks noGrp="1"/>
          </p:cNvSpPr>
          <p:nvPr>
            <p:ph type="sldNum" sz="quarter" idx="12"/>
          </p:nvPr>
        </p:nvSpPr>
        <p:spPr bwMode="auto"/>
        <p:txBody>
          <a:bodyPr/>
          <a:lstStyle/>
          <a:p>
            <a:pPr>
              <a:defRPr/>
            </a:pPr>
            <a:fld id="{F0EF1938-F635-4101-A9C7-630B9062B7F5}" type="slidenum">
              <a:rPr lang="de-DE"/>
              <a:t>11</a:t>
            </a:fld>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defTabSz="914400">
              <a:defRPr/>
            </a:pPr>
            <a:r>
              <a:rPr lang="en-US" sz="3000" cap="small" dirty="0">
                <a:solidFill>
                  <a:srgbClr val="AD1917"/>
                </a:solidFill>
                <a:latin typeface="Calibri"/>
              </a:rPr>
              <a:t>Environmental effects</a:t>
            </a:r>
          </a:p>
        </p:txBody>
      </p:sp>
      <p:sp>
        <p:nvSpPr>
          <p:cNvPr id="5" name="Fußzeilenplatzhalter 3"/>
          <p:cNvSpPr>
            <a:spLocks noGrp="1"/>
          </p:cNvSpPr>
          <p:nvPr>
            <p:ph type="ftr" sz="quarter" idx="11"/>
          </p:nvPr>
        </p:nvSpPr>
        <p:spPr bwMode="auto"/>
        <p:txBody>
          <a:bodyPr/>
          <a:lstStyle/>
          <a:p>
            <a:pPr>
              <a:defRPr/>
            </a:pPr>
            <a:r>
              <a:rPr lang="de-DE"/>
              <a:t>www.twin-life.de</a:t>
            </a:r>
            <a:endParaRPr/>
          </a:p>
        </p:txBody>
      </p:sp>
      <p:sp>
        <p:nvSpPr>
          <p:cNvPr id="6" name="Foliennummernplatzhalter 4"/>
          <p:cNvSpPr>
            <a:spLocks noGrp="1"/>
          </p:cNvSpPr>
          <p:nvPr>
            <p:ph type="sldNum" sz="quarter" idx="12"/>
          </p:nvPr>
        </p:nvSpPr>
        <p:spPr bwMode="auto"/>
        <p:txBody>
          <a:bodyPr/>
          <a:lstStyle/>
          <a:p>
            <a:pPr>
              <a:defRPr/>
            </a:pPr>
            <a:fld id="{F0EF1938-F635-4101-A9C7-630B9062B7F5}" type="slidenum">
              <a:rPr lang="de-DE"/>
              <a:t>12</a:t>
            </a:fld>
            <a:endParaRPr lang="de-DE"/>
          </a:p>
        </p:txBody>
      </p:sp>
      <p:sp>
        <p:nvSpPr>
          <p:cNvPr id="7" name="Inhaltsplatzhalter 2"/>
          <p:cNvSpPr>
            <a:spLocks noGrp="1"/>
          </p:cNvSpPr>
          <p:nvPr>
            <p:ph idx="1"/>
          </p:nvPr>
        </p:nvSpPr>
        <p:spPr bwMode="auto">
          <a:xfrm>
            <a:off x="506508" y="1556793"/>
            <a:ext cx="8915400" cy="4525963"/>
          </a:xfrm>
        </p:spPr>
        <p:txBody>
          <a:bodyPr>
            <a:normAutofit fontScale="92500" lnSpcReduction="10000"/>
          </a:bodyPr>
          <a:lstStyle/>
          <a:p>
            <a:pPr>
              <a:defRPr/>
            </a:pPr>
            <a:r>
              <a:rPr lang="en-US"/>
              <a:t>For twins </a:t>
            </a:r>
            <a:r>
              <a:rPr lang="en-US" sz="2200"/>
              <a:t>(and siblings in general)</a:t>
            </a:r>
            <a:r>
              <a:rPr lang="en-US"/>
              <a:t>, environmental effects can be decomposed into two distinct environmental influences:</a:t>
            </a:r>
          </a:p>
          <a:p>
            <a:pPr>
              <a:defRPr/>
            </a:pPr>
            <a:r>
              <a:rPr lang="en-US" b="1"/>
              <a:t>Shared environment (C)</a:t>
            </a:r>
            <a:endParaRPr/>
          </a:p>
          <a:p>
            <a:pPr lvl="1">
              <a:defRPr/>
            </a:pPr>
            <a:r>
              <a:rPr lang="en-US"/>
              <a:t>Degree of variation in a phenotypic trait in a population that is due to an </a:t>
            </a:r>
            <a:r>
              <a:rPr lang="en-US" i="1">
                <a:solidFill>
                  <a:srgbClr val="C00000"/>
                </a:solidFill>
              </a:rPr>
              <a:t>environment that twins have in common</a:t>
            </a:r>
            <a:r>
              <a:rPr lang="en-US"/>
              <a:t>, such as the family.</a:t>
            </a:r>
            <a:endParaRPr/>
          </a:p>
          <a:p>
            <a:pPr>
              <a:defRPr/>
            </a:pPr>
            <a:r>
              <a:rPr lang="en-US" b="1"/>
              <a:t>Unshared environment (E)</a:t>
            </a:r>
            <a:endParaRPr lang="en-US"/>
          </a:p>
          <a:p>
            <a:pPr lvl="1">
              <a:defRPr/>
            </a:pPr>
            <a:r>
              <a:rPr lang="en-US"/>
              <a:t>Degree of variation in a phenotypic trait in a population that is due to an environment that is </a:t>
            </a:r>
            <a:r>
              <a:rPr lang="en-US" i="1">
                <a:solidFill>
                  <a:srgbClr val="C00000"/>
                </a:solidFill>
              </a:rPr>
              <a:t>unique to each twin </a:t>
            </a:r>
            <a:r>
              <a:rPr lang="en-US"/>
              <a:t>[includes the error term]</a:t>
            </a:r>
            <a:endParaRPr/>
          </a:p>
          <a:p>
            <a:pPr>
              <a:defRPr/>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en-US" sz="3000" cap="small" dirty="0">
                <a:solidFill>
                  <a:srgbClr val="AD1917"/>
                </a:solidFill>
                <a:latin typeface="Calibri"/>
              </a:rPr>
              <a:t>Three Laws of Behavioral Genetics </a:t>
            </a:r>
            <a:br>
              <a:rPr lang="en-US" sz="3000" cap="small" dirty="0">
                <a:solidFill>
                  <a:srgbClr val="AD1917"/>
                </a:solidFill>
                <a:latin typeface="Calibri"/>
              </a:rPr>
            </a:br>
            <a:r>
              <a:rPr lang="en-US" sz="1500" cap="small" dirty="0">
                <a:solidFill>
                  <a:srgbClr val="AD1917"/>
                </a:solidFill>
                <a:latin typeface="Calibri"/>
              </a:rPr>
              <a:t>(</a:t>
            </a:r>
            <a:r>
              <a:rPr lang="en-US" sz="1500" cap="small" dirty="0" err="1">
                <a:solidFill>
                  <a:srgbClr val="AD1917"/>
                </a:solidFill>
                <a:latin typeface="Calibri"/>
              </a:rPr>
              <a:t>Turkheimer</a:t>
            </a:r>
            <a:r>
              <a:rPr lang="en-US" sz="1500" cap="small" dirty="0">
                <a:solidFill>
                  <a:srgbClr val="AD1917"/>
                </a:solidFill>
                <a:latin typeface="Calibri"/>
              </a:rPr>
              <a:t> 2000)</a:t>
            </a:r>
          </a:p>
        </p:txBody>
      </p:sp>
      <p:sp>
        <p:nvSpPr>
          <p:cNvPr id="5" name="Fußzeilenplatzhalter 4"/>
          <p:cNvSpPr>
            <a:spLocks noGrp="1"/>
          </p:cNvSpPr>
          <p:nvPr>
            <p:ph type="ftr" sz="quarter" idx="11"/>
          </p:nvPr>
        </p:nvSpPr>
        <p:spPr bwMode="auto"/>
        <p:txBody>
          <a:bodyPr/>
          <a:lstStyle/>
          <a:p>
            <a:pPr>
              <a:defRPr/>
            </a:pPr>
            <a:r>
              <a:rPr lang="de-DE"/>
              <a:t>www.twin-life.de</a:t>
            </a:r>
            <a:endParaRPr/>
          </a:p>
        </p:txBody>
      </p:sp>
      <p:sp>
        <p:nvSpPr>
          <p:cNvPr id="6" name="Foliennummernplatzhalter 5"/>
          <p:cNvSpPr>
            <a:spLocks noGrp="1"/>
          </p:cNvSpPr>
          <p:nvPr>
            <p:ph type="sldNum" sz="quarter" idx="12"/>
          </p:nvPr>
        </p:nvSpPr>
        <p:spPr bwMode="auto"/>
        <p:txBody>
          <a:bodyPr/>
          <a:lstStyle/>
          <a:p>
            <a:pPr>
              <a:defRPr/>
            </a:pPr>
            <a:fld id="{F0EF1938-F635-4101-A9C7-630B9062B7F5}" type="slidenum">
              <a:rPr lang="de-DE"/>
              <a:t>13</a:t>
            </a:fld>
            <a:endParaRPr lang="de-DE"/>
          </a:p>
        </p:txBody>
      </p:sp>
      <p:sp>
        <p:nvSpPr>
          <p:cNvPr id="7" name="Rechteck 2"/>
          <p:cNvSpPr/>
          <p:nvPr/>
        </p:nvSpPr>
        <p:spPr bwMode="auto">
          <a:xfrm>
            <a:off x="599487" y="1772816"/>
            <a:ext cx="8640960" cy="4031873"/>
          </a:xfrm>
          <a:prstGeom prst="rect">
            <a:avLst/>
          </a:prstGeom>
        </p:spPr>
        <p:txBody>
          <a:bodyPr wrap="square">
            <a:spAutoFit/>
          </a:bodyPr>
          <a:lstStyle/>
          <a:p>
            <a:pPr marL="457200" lvl="0" indent="-457200">
              <a:spcBef>
                <a:spcPts val="0"/>
              </a:spcBef>
              <a:buFont typeface="Arial"/>
              <a:buChar char="•"/>
              <a:defRPr/>
            </a:pPr>
            <a:r>
              <a:rPr lang="en-US" sz="3200" b="1">
                <a:solidFill>
                  <a:prstClr val="black"/>
                </a:solidFill>
              </a:rPr>
              <a:t>First Law: </a:t>
            </a:r>
            <a:r>
              <a:rPr lang="en-US" sz="3200">
                <a:solidFill>
                  <a:prstClr val="black"/>
                </a:solidFill>
              </a:rPr>
              <a:t>All human behavioral traits are heritable.</a:t>
            </a:r>
            <a:endParaRPr/>
          </a:p>
          <a:p>
            <a:pPr marL="457200" lvl="0" indent="-457200">
              <a:spcBef>
                <a:spcPts val="0"/>
              </a:spcBef>
              <a:buFont typeface="Arial"/>
              <a:buChar char="•"/>
              <a:defRPr/>
            </a:pPr>
            <a:r>
              <a:rPr lang="en-US" sz="3200" b="1">
                <a:solidFill>
                  <a:prstClr val="black"/>
                </a:solidFill>
              </a:rPr>
              <a:t>Second Law: </a:t>
            </a:r>
            <a:r>
              <a:rPr lang="en-US" sz="3200">
                <a:solidFill>
                  <a:prstClr val="black"/>
                </a:solidFill>
              </a:rPr>
              <a:t>The effect of being raised in the same family is smaller than the effect of genes.</a:t>
            </a:r>
            <a:endParaRPr/>
          </a:p>
          <a:p>
            <a:pPr marL="457200" lvl="0" indent="-457200">
              <a:spcBef>
                <a:spcPts val="0"/>
              </a:spcBef>
              <a:buFont typeface="Arial"/>
              <a:buChar char="•"/>
              <a:defRPr/>
            </a:pPr>
            <a:r>
              <a:rPr lang="en-US" sz="3200" b="1">
                <a:solidFill>
                  <a:prstClr val="black"/>
                </a:solidFill>
              </a:rPr>
              <a:t>Third Law: </a:t>
            </a:r>
            <a:r>
              <a:rPr lang="en-US" sz="3200">
                <a:solidFill>
                  <a:prstClr val="black"/>
                </a:solidFill>
              </a:rPr>
              <a:t>A substantial portion of the variation in complex human behavioral traits is not accounted for by the effects of genes or families.</a:t>
            </a:r>
            <a:endParaRPr lang="en-US" sz="2400" b="0" i="1" u="none" strike="noStrike" cap="none" spc="0">
              <a:ln>
                <a:noFill/>
              </a:ln>
              <a:solidFill>
                <a:prstClr val="blac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en-US" sz="3000" cap="small" dirty="0">
                <a:solidFill>
                  <a:srgbClr val="AD1917"/>
                </a:solidFill>
                <a:latin typeface="Calibri"/>
              </a:rPr>
              <a:t>Gene–environment correlations</a:t>
            </a:r>
            <a:br>
              <a:rPr lang="en-US" sz="3000" cap="small" dirty="0">
                <a:solidFill>
                  <a:srgbClr val="AD1917"/>
                </a:solidFill>
                <a:latin typeface="Calibri"/>
              </a:rPr>
            </a:br>
            <a:r>
              <a:rPr lang="da-DK" sz="1400" cap="small" dirty="0">
                <a:solidFill>
                  <a:srgbClr val="AD1917"/>
                </a:solidFill>
              </a:rPr>
              <a:t>(Diewald et al. 2015: 380-381)</a:t>
            </a:r>
            <a:endParaRPr lang="en-US" sz="2800" cap="small" dirty="0">
              <a:solidFill>
                <a:srgbClr val="AD1917"/>
              </a:solidFill>
              <a:latin typeface="Calibri"/>
            </a:endParaRPr>
          </a:p>
        </p:txBody>
      </p:sp>
      <p:sp>
        <p:nvSpPr>
          <p:cNvPr id="5" name="Fußzeilenplatzhalter 4"/>
          <p:cNvSpPr>
            <a:spLocks noGrp="1"/>
          </p:cNvSpPr>
          <p:nvPr>
            <p:ph type="ftr" sz="quarter" idx="11"/>
          </p:nvPr>
        </p:nvSpPr>
        <p:spPr bwMode="auto"/>
        <p:txBody>
          <a:bodyPr/>
          <a:lstStyle/>
          <a:p>
            <a:pPr>
              <a:defRPr/>
            </a:pPr>
            <a:r>
              <a:rPr lang="de-DE"/>
              <a:t>www.twin-life.de</a:t>
            </a:r>
            <a:endParaRPr/>
          </a:p>
        </p:txBody>
      </p:sp>
      <p:sp>
        <p:nvSpPr>
          <p:cNvPr id="6" name="Foliennummernplatzhalter 5"/>
          <p:cNvSpPr>
            <a:spLocks noGrp="1"/>
          </p:cNvSpPr>
          <p:nvPr>
            <p:ph type="sldNum" sz="quarter" idx="12"/>
          </p:nvPr>
        </p:nvSpPr>
        <p:spPr bwMode="auto"/>
        <p:txBody>
          <a:bodyPr/>
          <a:lstStyle/>
          <a:p>
            <a:pPr>
              <a:defRPr/>
            </a:pPr>
            <a:fld id="{F0EF1938-F635-4101-A9C7-630B9062B7F5}" type="slidenum">
              <a:rPr lang="de-DE"/>
              <a:t>14</a:t>
            </a:fld>
            <a:endParaRPr lang="de-DE"/>
          </a:p>
        </p:txBody>
      </p:sp>
      <p:sp>
        <p:nvSpPr>
          <p:cNvPr id="7" name="Rechteck 2"/>
          <p:cNvSpPr/>
          <p:nvPr/>
        </p:nvSpPr>
        <p:spPr bwMode="auto">
          <a:xfrm>
            <a:off x="599487" y="1772816"/>
            <a:ext cx="8640960" cy="2062103"/>
          </a:xfrm>
          <a:prstGeom prst="rect">
            <a:avLst/>
          </a:prstGeom>
        </p:spPr>
        <p:txBody>
          <a:bodyPr wrap="square">
            <a:spAutoFit/>
          </a:bodyPr>
          <a:lstStyle/>
          <a:p>
            <a:pPr lvl="0">
              <a:spcBef>
                <a:spcPts val="0"/>
              </a:spcBef>
              <a:defRPr/>
            </a:pPr>
            <a:r>
              <a:rPr lang="en-US" sz="3200" dirty="0">
                <a:solidFill>
                  <a:prstClr val="black"/>
                </a:solidFill>
              </a:rPr>
              <a:t>“A gene–environment correlation occurs when individual exposure to an environmental context depends on the genotype and vice versa (</a:t>
            </a:r>
            <a:r>
              <a:rPr lang="en-US" sz="3200" dirty="0" err="1">
                <a:solidFill>
                  <a:prstClr val="black"/>
                </a:solidFill>
              </a:rPr>
              <a:t>Jaffee</a:t>
            </a:r>
            <a:r>
              <a:rPr lang="en-US" sz="3200" dirty="0">
                <a:solidFill>
                  <a:prstClr val="black"/>
                </a:solidFill>
              </a:rPr>
              <a:t> and Price 2007).”</a:t>
            </a:r>
            <a:endParaRPr lang="en-US" sz="1200" i="1" dirty="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dirty="0" err="1">
                <a:solidFill>
                  <a:srgbClr val="AD1917"/>
                </a:solidFill>
                <a:latin typeface="Calibri"/>
              </a:rPr>
              <a:t>Three</a:t>
            </a:r>
            <a:r>
              <a:rPr lang="de-DE" sz="3000" cap="small" dirty="0">
                <a:solidFill>
                  <a:srgbClr val="AD1917"/>
                </a:solidFill>
                <a:latin typeface="Calibri"/>
              </a:rPr>
              <a:t> </a:t>
            </a:r>
            <a:r>
              <a:rPr lang="de-DE" sz="3000" cap="small" dirty="0" err="1">
                <a:solidFill>
                  <a:srgbClr val="AD1917"/>
                </a:solidFill>
                <a:latin typeface="Calibri"/>
              </a:rPr>
              <a:t>types</a:t>
            </a:r>
            <a:r>
              <a:rPr lang="de-DE" sz="3000" cap="small" dirty="0">
                <a:solidFill>
                  <a:srgbClr val="AD1917"/>
                </a:solidFill>
                <a:latin typeface="Calibri"/>
              </a:rPr>
              <a:t> </a:t>
            </a:r>
            <a:r>
              <a:rPr lang="de-DE" sz="3000" cap="small" dirty="0" err="1">
                <a:solidFill>
                  <a:srgbClr val="AD1917"/>
                </a:solidFill>
                <a:latin typeface="Calibri"/>
              </a:rPr>
              <a:t>of</a:t>
            </a:r>
            <a:r>
              <a:rPr lang="de-DE" sz="3000" cap="small" dirty="0">
                <a:solidFill>
                  <a:srgbClr val="AD1917"/>
                </a:solidFill>
                <a:latin typeface="Calibri"/>
              </a:rPr>
              <a:t> gene-environment </a:t>
            </a:r>
            <a:r>
              <a:rPr lang="de-DE" sz="3000" cap="small" dirty="0" err="1">
                <a:solidFill>
                  <a:srgbClr val="AD1917"/>
                </a:solidFill>
                <a:latin typeface="Calibri"/>
              </a:rPr>
              <a:t>correlations</a:t>
            </a:r>
            <a:r>
              <a:rPr lang="de-DE" sz="3000" cap="small" dirty="0">
                <a:solidFill>
                  <a:srgbClr val="AD1917"/>
                </a:solidFill>
                <a:latin typeface="Calibri"/>
              </a:rPr>
              <a:t> </a:t>
            </a:r>
            <a:br>
              <a:rPr lang="de-DE" sz="3000" cap="small" dirty="0">
                <a:solidFill>
                  <a:srgbClr val="AD1917"/>
                </a:solidFill>
                <a:latin typeface="Calibri"/>
              </a:rPr>
            </a:br>
            <a:r>
              <a:rPr lang="da-DK" sz="1500" cap="small" dirty="0">
                <a:solidFill>
                  <a:srgbClr val="AD1917"/>
                </a:solidFill>
                <a:latin typeface="Calibri"/>
              </a:rPr>
              <a:t>(Diewald et al. 2015: 380-381)</a:t>
            </a:r>
            <a:endParaRPr lang="en-US" sz="1500" cap="small" dirty="0">
              <a:solidFill>
                <a:srgbClr val="AD1917"/>
              </a:solidFill>
              <a:latin typeface="Calibri"/>
            </a:endParaRPr>
          </a:p>
        </p:txBody>
      </p:sp>
      <p:sp>
        <p:nvSpPr>
          <p:cNvPr id="5" name="Inhaltsplatzhalter 2"/>
          <p:cNvSpPr>
            <a:spLocks noGrp="1"/>
          </p:cNvSpPr>
          <p:nvPr>
            <p:ph idx="1"/>
          </p:nvPr>
        </p:nvSpPr>
        <p:spPr bwMode="auto"/>
        <p:txBody>
          <a:bodyPr>
            <a:normAutofit fontScale="77500" lnSpcReduction="20000"/>
          </a:bodyPr>
          <a:lstStyle/>
          <a:p>
            <a:pPr lvl="0">
              <a:defRPr/>
            </a:pPr>
            <a:r>
              <a:rPr lang="en-US" sz="3900">
                <a:solidFill>
                  <a:prstClr val="black"/>
                </a:solidFill>
              </a:rPr>
              <a:t>A </a:t>
            </a:r>
            <a:r>
              <a:rPr lang="en-US" sz="3900" b="1">
                <a:solidFill>
                  <a:prstClr val="black"/>
                </a:solidFill>
              </a:rPr>
              <a:t>passive gene environment correlation</a:t>
            </a:r>
            <a:r>
              <a:rPr lang="en-US" sz="3900">
                <a:solidFill>
                  <a:prstClr val="black"/>
                </a:solidFill>
              </a:rPr>
              <a:t>:</a:t>
            </a:r>
            <a:br>
              <a:rPr lang="en-US" sz="3900">
                <a:solidFill>
                  <a:prstClr val="black"/>
                </a:solidFill>
              </a:rPr>
            </a:br>
            <a:r>
              <a:rPr lang="en-US" sz="3900">
                <a:solidFill>
                  <a:prstClr val="black"/>
                </a:solidFill>
              </a:rPr>
              <a:t>occurs when social environments appear according to inherited characteristics. </a:t>
            </a:r>
            <a:endParaRPr/>
          </a:p>
          <a:p>
            <a:pPr lvl="0">
              <a:defRPr/>
            </a:pPr>
            <a:r>
              <a:rPr lang="en-US" sz="3900">
                <a:solidFill>
                  <a:prstClr val="black"/>
                </a:solidFill>
              </a:rPr>
              <a:t>An </a:t>
            </a:r>
            <a:r>
              <a:rPr lang="en-US" sz="3900" b="1">
                <a:solidFill>
                  <a:prstClr val="black"/>
                </a:solidFill>
              </a:rPr>
              <a:t>evocative correlation</a:t>
            </a:r>
            <a:r>
              <a:rPr lang="en-US" sz="3900">
                <a:solidFill>
                  <a:prstClr val="black"/>
                </a:solidFill>
              </a:rPr>
              <a:t>:</a:t>
            </a:r>
            <a:br>
              <a:rPr lang="en-US" sz="3900">
                <a:solidFill>
                  <a:prstClr val="black"/>
                </a:solidFill>
              </a:rPr>
            </a:br>
            <a:r>
              <a:rPr lang="en-US" sz="3900">
                <a:solidFill>
                  <a:prstClr val="black"/>
                </a:solidFill>
              </a:rPr>
              <a:t>describes a situation in which genetically transmitted characteristics provoke specific reactions from the environment.</a:t>
            </a:r>
            <a:endParaRPr/>
          </a:p>
          <a:p>
            <a:pPr lvl="0">
              <a:defRPr/>
            </a:pPr>
            <a:r>
              <a:rPr lang="en-US" sz="3900">
                <a:solidFill>
                  <a:prstClr val="black"/>
                </a:solidFill>
              </a:rPr>
              <a:t>An </a:t>
            </a:r>
            <a:r>
              <a:rPr lang="en-US" sz="3900" b="1">
                <a:solidFill>
                  <a:prstClr val="black"/>
                </a:solidFill>
              </a:rPr>
              <a:t>active correlation</a:t>
            </a:r>
            <a:r>
              <a:rPr lang="en-US" sz="3900">
                <a:solidFill>
                  <a:prstClr val="black"/>
                </a:solidFill>
              </a:rPr>
              <a:t>:</a:t>
            </a:r>
            <a:br>
              <a:rPr lang="en-US" sz="3900">
                <a:solidFill>
                  <a:prstClr val="black"/>
                </a:solidFill>
              </a:rPr>
            </a:br>
            <a:r>
              <a:rPr lang="en-US" sz="3900">
                <a:solidFill>
                  <a:prstClr val="black"/>
                </a:solidFill>
              </a:rPr>
              <a:t>can be understood as a self-selection process in which individuals actively seek contexts or niches that matches their genetically- transmitted interests.</a:t>
            </a:r>
            <a:endParaRPr/>
          </a:p>
          <a:p>
            <a:pPr>
              <a:defRPr/>
            </a:pPr>
            <a:endParaRPr lang="en-US"/>
          </a:p>
        </p:txBody>
      </p:sp>
      <p:sp>
        <p:nvSpPr>
          <p:cNvPr id="6" name="Fußzeilenplatzhalter 4"/>
          <p:cNvSpPr>
            <a:spLocks noGrp="1"/>
          </p:cNvSpPr>
          <p:nvPr>
            <p:ph type="ftr" sz="quarter" idx="11"/>
          </p:nvPr>
        </p:nvSpPr>
        <p:spPr bwMode="auto"/>
        <p:txBody>
          <a:bodyPr/>
          <a:lstStyle/>
          <a:p>
            <a:pPr>
              <a:defRPr/>
            </a:pPr>
            <a:r>
              <a:rPr lang="de-DE"/>
              <a:t>www.twin-life.de</a:t>
            </a:r>
            <a:endParaRPr/>
          </a:p>
        </p:txBody>
      </p:sp>
      <p:sp>
        <p:nvSpPr>
          <p:cNvPr id="7" name="Foliennummernplatzhalter 5"/>
          <p:cNvSpPr>
            <a:spLocks noGrp="1"/>
          </p:cNvSpPr>
          <p:nvPr>
            <p:ph type="sldNum" sz="quarter" idx="12"/>
          </p:nvPr>
        </p:nvSpPr>
        <p:spPr bwMode="auto"/>
        <p:txBody>
          <a:bodyPr/>
          <a:lstStyle/>
          <a:p>
            <a:pPr>
              <a:defRPr/>
            </a:pPr>
            <a:fld id="{F0EF1938-F635-4101-A9C7-630B9062B7F5}" type="slidenum">
              <a:rPr lang="de-DE"/>
              <a:t>15</a:t>
            </a:fld>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fr-FR" sz="3000" cap="small" dirty="0">
                <a:solidFill>
                  <a:srgbClr val="AD1917"/>
                </a:solidFill>
                <a:latin typeface="Calibri"/>
              </a:rPr>
              <a:t>Gene–</a:t>
            </a:r>
            <a:r>
              <a:rPr lang="fr-FR" sz="3000" cap="small" dirty="0" err="1">
                <a:solidFill>
                  <a:srgbClr val="AD1917"/>
                </a:solidFill>
                <a:latin typeface="Calibri"/>
              </a:rPr>
              <a:t>environment</a:t>
            </a:r>
            <a:r>
              <a:rPr lang="fr-FR" sz="3000" cap="small" dirty="0">
                <a:solidFill>
                  <a:srgbClr val="AD1917"/>
                </a:solidFill>
                <a:latin typeface="Calibri"/>
              </a:rPr>
              <a:t> interactions (G × E)</a:t>
            </a:r>
            <a:br>
              <a:rPr lang="fr-FR" sz="3000" cap="small" dirty="0">
                <a:solidFill>
                  <a:srgbClr val="AD1917"/>
                </a:solidFill>
                <a:latin typeface="Calibri"/>
              </a:rPr>
            </a:br>
            <a:r>
              <a:rPr lang="da-DK" sz="1600" cap="small" dirty="0">
                <a:solidFill>
                  <a:srgbClr val="AD1917"/>
                </a:solidFill>
              </a:rPr>
              <a:t>(Diewald et al. 2015: 380-381)</a:t>
            </a:r>
            <a:endParaRPr lang="en-US" sz="1600" cap="small" dirty="0">
              <a:solidFill>
                <a:srgbClr val="AD1917"/>
              </a:solidFill>
              <a:latin typeface="Calibri"/>
            </a:endParaRPr>
          </a:p>
        </p:txBody>
      </p:sp>
      <p:sp>
        <p:nvSpPr>
          <p:cNvPr id="5" name="Fußzeilenplatzhalter 4"/>
          <p:cNvSpPr>
            <a:spLocks noGrp="1"/>
          </p:cNvSpPr>
          <p:nvPr>
            <p:ph type="ftr" sz="quarter" idx="11"/>
          </p:nvPr>
        </p:nvSpPr>
        <p:spPr bwMode="auto"/>
        <p:txBody>
          <a:bodyPr/>
          <a:lstStyle/>
          <a:p>
            <a:pPr>
              <a:defRPr/>
            </a:pPr>
            <a:r>
              <a:rPr lang="de-DE"/>
              <a:t>www.twin-life.de</a:t>
            </a:r>
            <a:endParaRPr/>
          </a:p>
        </p:txBody>
      </p:sp>
      <p:sp>
        <p:nvSpPr>
          <p:cNvPr id="6" name="Foliennummernplatzhalter 5"/>
          <p:cNvSpPr>
            <a:spLocks noGrp="1"/>
          </p:cNvSpPr>
          <p:nvPr>
            <p:ph type="sldNum" sz="quarter" idx="12"/>
          </p:nvPr>
        </p:nvSpPr>
        <p:spPr bwMode="auto"/>
        <p:txBody>
          <a:bodyPr/>
          <a:lstStyle/>
          <a:p>
            <a:pPr>
              <a:defRPr/>
            </a:pPr>
            <a:fld id="{F0EF1938-F635-4101-A9C7-630B9062B7F5}" type="slidenum">
              <a:rPr lang="de-DE"/>
              <a:t>16</a:t>
            </a:fld>
            <a:endParaRPr lang="de-DE"/>
          </a:p>
        </p:txBody>
      </p:sp>
      <p:sp>
        <p:nvSpPr>
          <p:cNvPr id="7" name="Rechteck 2"/>
          <p:cNvSpPr/>
          <p:nvPr/>
        </p:nvSpPr>
        <p:spPr bwMode="auto">
          <a:xfrm>
            <a:off x="599487" y="1772816"/>
            <a:ext cx="8640960" cy="2062103"/>
          </a:xfrm>
          <a:prstGeom prst="rect">
            <a:avLst/>
          </a:prstGeom>
        </p:spPr>
        <p:txBody>
          <a:bodyPr wrap="square">
            <a:spAutoFit/>
          </a:bodyPr>
          <a:lstStyle/>
          <a:p>
            <a:pPr lvl="0">
              <a:spcBef>
                <a:spcPts val="0"/>
              </a:spcBef>
              <a:defRPr/>
            </a:pPr>
            <a:r>
              <a:rPr lang="de-DE" sz="3200" b="0" i="0" u="none" strike="noStrike" cap="none" spc="0" dirty="0">
                <a:ln>
                  <a:noFill/>
                </a:ln>
                <a:solidFill>
                  <a:prstClr val="black"/>
                </a:solidFill>
              </a:rPr>
              <a:t>„</a:t>
            </a:r>
            <a:r>
              <a:rPr lang="en-US" sz="3200" b="0" i="0" u="none" strike="noStrike" cap="none" spc="0" dirty="0">
                <a:ln>
                  <a:noFill/>
                </a:ln>
                <a:solidFill>
                  <a:prstClr val="black"/>
                </a:solidFill>
              </a:rPr>
              <a:t>processes by which genes alter an individual’s actions towards specific features of the environment and vice versa (Shanahan and Hofer 2005 ).”</a:t>
            </a:r>
            <a:endParaRPr lang="en-US" sz="2400" b="0" i="1" u="none" strike="noStrike" cap="none" spc="0" dirty="0">
              <a:ln>
                <a:noFill/>
              </a:ln>
              <a:solidFill>
                <a:prstClr val="black"/>
              </a:solidFill>
            </a:endParaRPr>
          </a:p>
        </p:txBody>
      </p:sp>
      <p:sp>
        <p:nvSpPr>
          <p:cNvPr id="8" name="Pfeil nach rechts 6"/>
          <p:cNvSpPr/>
          <p:nvPr/>
        </p:nvSpPr>
        <p:spPr bwMode="auto">
          <a:xfrm>
            <a:off x="1088570" y="4311454"/>
            <a:ext cx="624069" cy="467182"/>
          </a:xfrm>
          <a:prstGeom prst="rightArrow">
            <a:avLst>
              <a:gd name="adj1" fmla="val 50000"/>
              <a:gd name="adj2" fmla="val 50000"/>
            </a:avLst>
          </a:prstGeom>
          <a:solidFill>
            <a:srgbClr val="4F81BD"/>
          </a:solidFill>
          <a:ln w="25400" cap="rnd" cmpd="sng" algn="ctr">
            <a:solidFill>
              <a:srgbClr val="4F81BD">
                <a:shade val="50000"/>
              </a:srgbClr>
            </a:solidFill>
            <a:prstDash val="solid"/>
          </a:ln>
          <a:effectLst/>
        </p:spPr>
        <p:txBody>
          <a:bodyPr rtlCol="0" anchor="ctr"/>
          <a:lstStyle/>
          <a:p>
            <a:pPr marL="0" marR="0" lvl="0" indent="0" algn="ctr" defTabSz="91421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9" name="Rechteck 7"/>
          <p:cNvSpPr/>
          <p:nvPr/>
        </p:nvSpPr>
        <p:spPr bwMode="auto">
          <a:xfrm>
            <a:off x="1769878" y="4283435"/>
            <a:ext cx="7488832" cy="954107"/>
          </a:xfrm>
          <a:prstGeom prst="rect">
            <a:avLst/>
          </a:prstGeom>
        </p:spPr>
        <p:txBody>
          <a:bodyPr wrap="square">
            <a:spAutoFit/>
          </a:bodyPr>
          <a:lstStyle/>
          <a:p>
            <a:pPr marL="0" marR="0" lvl="0" indent="0" defTabSz="914210">
              <a:lnSpc>
                <a:spcPct val="100000"/>
              </a:lnSpc>
              <a:spcBef>
                <a:spcPts val="0"/>
              </a:spcBef>
              <a:spcAft>
                <a:spcPts val="0"/>
              </a:spcAft>
              <a:buClrTx/>
              <a:buSzTx/>
              <a:buFontTx/>
              <a:buNone/>
              <a:defRPr/>
            </a:pPr>
            <a:r>
              <a:rPr lang="en-US" sz="2800" b="0" i="0" u="none" strike="noStrike" cap="none" spc="0" dirty="0">
                <a:ln>
                  <a:noFill/>
                </a:ln>
                <a:solidFill>
                  <a:prstClr val="black"/>
                </a:solidFill>
                <a:latin typeface="TimesNewRomanPSMT"/>
              </a:rPr>
              <a:t>Genetic effects can vary across different environments</a:t>
            </a:r>
            <a:endParaRPr lang="en-US" sz="2800" b="0" i="0" u="none" strike="noStrike" cap="none" spc="0" dirty="0">
              <a:ln>
                <a:noFill/>
              </a:ln>
              <a:solidFill>
                <a:prstClr val="black"/>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p:nvPr/>
        </p:nvSpPr>
        <p:spPr bwMode="auto">
          <a:xfrm>
            <a:off x="632520" y="2305616"/>
            <a:ext cx="8136904" cy="2246769"/>
          </a:xfrm>
          <a:prstGeom prst="rect">
            <a:avLst/>
          </a:prstGeom>
        </p:spPr>
        <p:txBody>
          <a:bodyPr wrap="square">
            <a:spAutoFit/>
          </a:bodyPr>
          <a:lstStyle/>
          <a:p>
            <a:pPr>
              <a:defRPr/>
            </a:pPr>
            <a:r>
              <a:rPr lang="en-US" sz="2800" dirty="0">
                <a:solidFill>
                  <a:prstClr val="black"/>
                </a:solidFill>
              </a:rPr>
              <a:t>“at birth, each child has a genetic potential for intellectual development; but their chances for attaining, or achieving, their potential are conditioned by environmental factors.” </a:t>
            </a:r>
            <a:br>
              <a:rPr lang="en-US" sz="2800" dirty="0">
                <a:solidFill>
                  <a:prstClr val="black"/>
                </a:solidFill>
              </a:rPr>
            </a:br>
            <a:r>
              <a:rPr lang="en-US" sz="2400" i="1" dirty="0">
                <a:solidFill>
                  <a:prstClr val="black"/>
                </a:solidFill>
              </a:rPr>
              <a:t>(Guo &amp; Stearns, 2002) </a:t>
            </a:r>
            <a:r>
              <a:rPr lang="en-US" sz="2800" dirty="0">
                <a:solidFill>
                  <a:prstClr val="black"/>
                </a:solidFill>
              </a:rPr>
              <a:t>  </a:t>
            </a:r>
            <a:endParaRPr dirty="0"/>
          </a:p>
        </p:txBody>
      </p:sp>
      <p:sp>
        <p:nvSpPr>
          <p:cNvPr id="2" name="Fußzeilenplatzhalter 1"/>
          <p:cNvSpPr>
            <a:spLocks noGrp="1"/>
          </p:cNvSpPr>
          <p:nvPr>
            <p:ph type="ftr" sz="quarter" idx="11"/>
          </p:nvPr>
        </p:nvSpPr>
        <p:spPr bwMode="auto"/>
        <p:txBody>
          <a:bodyPr/>
          <a:lstStyle/>
          <a:p>
            <a:pPr>
              <a:defRPr/>
            </a:pPr>
            <a:r>
              <a:rPr lang="de-DE"/>
              <a:t>www.twin-life.de</a:t>
            </a:r>
          </a:p>
        </p:txBody>
      </p:sp>
      <p:sp>
        <p:nvSpPr>
          <p:cNvPr id="3" name="Foliennummernplatzhalter 2"/>
          <p:cNvSpPr>
            <a:spLocks noGrp="1"/>
          </p:cNvSpPr>
          <p:nvPr>
            <p:ph type="sldNum" sz="quarter" idx="12"/>
          </p:nvPr>
        </p:nvSpPr>
        <p:spPr bwMode="auto"/>
        <p:txBody>
          <a:bodyPr/>
          <a:lstStyle/>
          <a:p>
            <a:pPr>
              <a:defRPr/>
            </a:pPr>
            <a:fld id="{F0EF1938-F635-4101-A9C7-630B9062B7F5}" type="slidenum">
              <a:rPr lang="de-DE"/>
              <a:t>17</a:t>
            </a:fld>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dirty="0" err="1">
                <a:solidFill>
                  <a:srgbClr val="AD1917"/>
                </a:solidFill>
                <a:latin typeface="Calibri"/>
              </a:rPr>
              <a:t>Four</a:t>
            </a:r>
            <a:r>
              <a:rPr lang="de-DE" sz="3000" cap="small" dirty="0">
                <a:solidFill>
                  <a:srgbClr val="AD1917"/>
                </a:solidFill>
                <a:latin typeface="Calibri"/>
              </a:rPr>
              <a:t> </a:t>
            </a:r>
            <a:r>
              <a:rPr lang="de-DE" sz="3000" cap="small" dirty="0" err="1">
                <a:solidFill>
                  <a:srgbClr val="AD1917"/>
                </a:solidFill>
                <a:latin typeface="Calibri"/>
              </a:rPr>
              <a:t>types</a:t>
            </a:r>
            <a:r>
              <a:rPr lang="de-DE" sz="3000" cap="small" dirty="0">
                <a:solidFill>
                  <a:srgbClr val="AD1917"/>
                </a:solidFill>
                <a:latin typeface="Calibri"/>
              </a:rPr>
              <a:t> </a:t>
            </a:r>
            <a:r>
              <a:rPr lang="de-DE" sz="3000" cap="small" dirty="0" err="1">
                <a:solidFill>
                  <a:srgbClr val="AD1917"/>
                </a:solidFill>
                <a:latin typeface="Calibri"/>
              </a:rPr>
              <a:t>of</a:t>
            </a:r>
            <a:r>
              <a:rPr lang="de-DE" sz="3000" cap="small" dirty="0">
                <a:solidFill>
                  <a:srgbClr val="AD1917"/>
                </a:solidFill>
                <a:latin typeface="Calibri"/>
              </a:rPr>
              <a:t> G x E </a:t>
            </a:r>
            <a:br>
              <a:rPr lang="de-DE" sz="3000" cap="small" dirty="0">
                <a:solidFill>
                  <a:srgbClr val="AD1917"/>
                </a:solidFill>
                <a:latin typeface="Calibri"/>
              </a:rPr>
            </a:br>
            <a:r>
              <a:rPr lang="da-DK" sz="1500" cap="small" dirty="0">
                <a:solidFill>
                  <a:srgbClr val="AD1917"/>
                </a:solidFill>
                <a:latin typeface="Calibri"/>
              </a:rPr>
              <a:t>(Diewald et al. 2015: 380)</a:t>
            </a:r>
            <a:endParaRPr lang="en-US" sz="1500" cap="small" dirty="0">
              <a:solidFill>
                <a:srgbClr val="AD1917"/>
              </a:solidFill>
              <a:latin typeface="Calibri"/>
            </a:endParaRPr>
          </a:p>
        </p:txBody>
      </p:sp>
      <p:sp>
        <p:nvSpPr>
          <p:cNvPr id="5" name="Inhaltsplatzhalter 2"/>
          <p:cNvSpPr>
            <a:spLocks noGrp="1"/>
          </p:cNvSpPr>
          <p:nvPr>
            <p:ph idx="1"/>
          </p:nvPr>
        </p:nvSpPr>
        <p:spPr bwMode="auto"/>
        <p:txBody>
          <a:bodyPr>
            <a:normAutofit fontScale="70000" lnSpcReduction="20000"/>
          </a:bodyPr>
          <a:lstStyle/>
          <a:p>
            <a:pPr>
              <a:defRPr/>
            </a:pPr>
            <a:r>
              <a:rPr lang="en-US" b="1" dirty="0"/>
              <a:t>Triggering</a:t>
            </a:r>
            <a:r>
              <a:rPr lang="en-US" dirty="0"/>
              <a:t>: </a:t>
            </a:r>
            <a:br>
              <a:rPr lang="en-US" dirty="0"/>
            </a:br>
            <a:r>
              <a:rPr lang="en-US" dirty="0"/>
              <a:t>person has a genetic vulnerability that is expressed only in specific social contexts. </a:t>
            </a:r>
            <a:endParaRPr dirty="0"/>
          </a:p>
          <a:p>
            <a:pPr>
              <a:defRPr/>
            </a:pPr>
            <a:r>
              <a:rPr lang="en-US" b="1" dirty="0"/>
              <a:t>Compensation</a:t>
            </a:r>
            <a:r>
              <a:rPr lang="en-US" dirty="0"/>
              <a:t>: </a:t>
            </a:r>
            <a:br>
              <a:rPr lang="en-US" dirty="0"/>
            </a:br>
            <a:r>
              <a:rPr lang="en-US" dirty="0"/>
              <a:t>social context is enriched and positively impacts individual functioning, e.g. hindering the expression of a genetic risk. </a:t>
            </a:r>
            <a:endParaRPr dirty="0"/>
          </a:p>
          <a:p>
            <a:pPr>
              <a:defRPr/>
            </a:pPr>
            <a:r>
              <a:rPr lang="en-US" dirty="0"/>
              <a:t>Environment serves as a mode of </a:t>
            </a:r>
            <a:r>
              <a:rPr lang="en-US" b="1" dirty="0"/>
              <a:t>social control</a:t>
            </a:r>
            <a:r>
              <a:rPr lang="en-US" dirty="0"/>
              <a:t>: </a:t>
            </a:r>
            <a:br>
              <a:rPr lang="en-US" dirty="0"/>
            </a:br>
            <a:r>
              <a:rPr lang="en-US" dirty="0"/>
              <a:t>refers to (institutionalized) belief systems (i.e., norms) that are embedded in the social context. Individual behavior is restricted by the inherent rules of the system. Prevent the realization of a genetic predisposition.</a:t>
            </a:r>
            <a:endParaRPr dirty="0"/>
          </a:p>
          <a:p>
            <a:pPr>
              <a:defRPr/>
            </a:pPr>
            <a:r>
              <a:rPr lang="en-US" b="1" dirty="0"/>
              <a:t>Enhancement:</a:t>
            </a:r>
            <a:r>
              <a:rPr lang="en-US" dirty="0"/>
              <a:t> </a:t>
            </a:r>
            <a:br>
              <a:rPr lang="en-US" dirty="0"/>
            </a:br>
            <a:r>
              <a:rPr lang="en-US" dirty="0"/>
              <a:t>a social context that increases the genetic predisposition towards socially valued or accepted characteristics or behaviors. Refers to processes and interactions which increase positive functioning. The effect of genetic predisposition is accentuated.</a:t>
            </a:r>
            <a:endParaRPr dirty="0"/>
          </a:p>
          <a:p>
            <a:pPr>
              <a:defRPr/>
            </a:pPr>
            <a:endParaRPr lang="en-US" dirty="0"/>
          </a:p>
        </p:txBody>
      </p:sp>
      <p:sp>
        <p:nvSpPr>
          <p:cNvPr id="6" name="Fußzeilenplatzhalter 4"/>
          <p:cNvSpPr>
            <a:spLocks noGrp="1"/>
          </p:cNvSpPr>
          <p:nvPr>
            <p:ph type="ftr" sz="quarter" idx="11"/>
          </p:nvPr>
        </p:nvSpPr>
        <p:spPr bwMode="auto"/>
        <p:txBody>
          <a:bodyPr/>
          <a:lstStyle/>
          <a:p>
            <a:pPr>
              <a:defRPr/>
            </a:pPr>
            <a:r>
              <a:rPr lang="de-DE"/>
              <a:t>www.twin-life.de</a:t>
            </a:r>
            <a:endParaRPr/>
          </a:p>
        </p:txBody>
      </p:sp>
      <p:sp>
        <p:nvSpPr>
          <p:cNvPr id="7" name="Foliennummernplatzhalter 5"/>
          <p:cNvSpPr>
            <a:spLocks noGrp="1"/>
          </p:cNvSpPr>
          <p:nvPr>
            <p:ph type="sldNum" sz="quarter" idx="12"/>
          </p:nvPr>
        </p:nvSpPr>
        <p:spPr bwMode="auto"/>
        <p:txBody>
          <a:bodyPr/>
          <a:lstStyle/>
          <a:p>
            <a:pPr>
              <a:defRPr/>
            </a:pPr>
            <a:fld id="{F0EF1938-F635-4101-A9C7-630B9062B7F5}" type="slidenum">
              <a:rPr lang="de-DE"/>
              <a:t>18</a:t>
            </a:fld>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dirty="0">
                <a:solidFill>
                  <a:srgbClr val="AD1917"/>
                </a:solidFill>
                <a:latin typeface="Calibri"/>
              </a:rPr>
              <a:t>Proximal </a:t>
            </a:r>
            <a:r>
              <a:rPr lang="de-DE" sz="3000" cap="small" dirty="0" err="1">
                <a:solidFill>
                  <a:srgbClr val="AD1917"/>
                </a:solidFill>
                <a:latin typeface="Calibri"/>
              </a:rPr>
              <a:t>outcomes</a:t>
            </a:r>
            <a:r>
              <a:rPr lang="de-DE" sz="3000" cap="small" dirty="0">
                <a:solidFill>
                  <a:srgbClr val="AD1917"/>
                </a:solidFill>
                <a:latin typeface="Calibri"/>
              </a:rPr>
              <a:t> </a:t>
            </a:r>
            <a:br>
              <a:rPr lang="de-DE" sz="3000" cap="small" dirty="0">
                <a:solidFill>
                  <a:srgbClr val="AD1917"/>
                </a:solidFill>
                <a:latin typeface="Calibri"/>
              </a:rPr>
            </a:br>
            <a:r>
              <a:rPr lang="de-DE" sz="1500" cap="small" dirty="0">
                <a:solidFill>
                  <a:srgbClr val="AD1917"/>
                </a:solidFill>
                <a:latin typeface="Calibri"/>
              </a:rPr>
              <a:t>(Diewald et al. 2015: 384-385)</a:t>
            </a:r>
            <a:endParaRPr lang="en-US" sz="1500" cap="small" dirty="0">
              <a:solidFill>
                <a:srgbClr val="AD1917"/>
              </a:solidFill>
              <a:latin typeface="Calibri"/>
            </a:endParaRPr>
          </a:p>
        </p:txBody>
      </p:sp>
      <p:sp>
        <p:nvSpPr>
          <p:cNvPr id="5" name="Inhaltsplatzhalter 2"/>
          <p:cNvSpPr>
            <a:spLocks noGrp="1"/>
          </p:cNvSpPr>
          <p:nvPr>
            <p:ph idx="1"/>
          </p:nvPr>
        </p:nvSpPr>
        <p:spPr bwMode="auto">
          <a:xfrm>
            <a:off x="495300" y="1600201"/>
            <a:ext cx="8915400" cy="2404863"/>
          </a:xfrm>
        </p:spPr>
        <p:txBody>
          <a:bodyPr>
            <a:normAutofit/>
          </a:bodyPr>
          <a:lstStyle/>
          <a:p>
            <a:pPr>
              <a:defRPr/>
            </a:pPr>
            <a:r>
              <a:rPr lang="en-US" sz="2800" dirty="0"/>
              <a:t>„The only characteristics directly influenced by genes are those that lie ‘underneath the skin’.” (p. 384)</a:t>
            </a:r>
            <a:endParaRPr dirty="0"/>
          </a:p>
          <a:p>
            <a:pPr>
              <a:defRPr/>
            </a:pPr>
            <a:r>
              <a:rPr lang="en-US" sz="2800" dirty="0"/>
              <a:t>“The moderate effect of skills on the link between genes and attainment may also be due to the fact that concepts like IQ,[…], and health are less proximal to genes.” (p.384)</a:t>
            </a:r>
            <a:endParaRPr dirty="0"/>
          </a:p>
        </p:txBody>
      </p:sp>
      <p:sp>
        <p:nvSpPr>
          <p:cNvPr id="6" name="Fußzeilenplatzhalter 4"/>
          <p:cNvSpPr>
            <a:spLocks noGrp="1"/>
          </p:cNvSpPr>
          <p:nvPr>
            <p:ph type="ftr" sz="quarter" idx="11"/>
          </p:nvPr>
        </p:nvSpPr>
        <p:spPr bwMode="auto"/>
        <p:txBody>
          <a:bodyPr/>
          <a:lstStyle/>
          <a:p>
            <a:pPr>
              <a:defRPr/>
            </a:pPr>
            <a:r>
              <a:rPr lang="de-DE"/>
              <a:t>www.twin-life.de</a:t>
            </a:r>
            <a:endParaRPr/>
          </a:p>
        </p:txBody>
      </p:sp>
      <p:sp>
        <p:nvSpPr>
          <p:cNvPr id="7" name="Foliennummernplatzhalter 5"/>
          <p:cNvSpPr>
            <a:spLocks noGrp="1"/>
          </p:cNvSpPr>
          <p:nvPr>
            <p:ph type="sldNum" sz="quarter" idx="12"/>
          </p:nvPr>
        </p:nvSpPr>
        <p:spPr bwMode="auto"/>
        <p:txBody>
          <a:bodyPr/>
          <a:lstStyle/>
          <a:p>
            <a:pPr>
              <a:defRPr/>
            </a:pPr>
            <a:fld id="{F0EF1938-F635-4101-A9C7-630B9062B7F5}" type="slidenum">
              <a:rPr lang="de-DE"/>
              <a:t>19</a:t>
            </a:fld>
            <a:endParaRPr lang="de-DE"/>
          </a:p>
        </p:txBody>
      </p:sp>
      <p:sp>
        <p:nvSpPr>
          <p:cNvPr id="9" name="Pfeil nach rechts 3"/>
          <p:cNvSpPr/>
          <p:nvPr/>
        </p:nvSpPr>
        <p:spPr bwMode="auto">
          <a:xfrm>
            <a:off x="2648744" y="4843107"/>
            <a:ext cx="792087" cy="331041"/>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 name="Ellipse 7"/>
          <p:cNvSpPr/>
          <p:nvPr/>
        </p:nvSpPr>
        <p:spPr bwMode="auto">
          <a:xfrm>
            <a:off x="3639084" y="4205836"/>
            <a:ext cx="1512168" cy="16714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5400">
                <a:solidFill>
                  <a:schemeClr val="tx1"/>
                </a:solidFill>
              </a:rPr>
              <a:t>?</a:t>
            </a:r>
            <a:endParaRPr lang="en-US" sz="5400">
              <a:solidFill>
                <a:schemeClr val="tx1"/>
              </a:solidFill>
            </a:endParaRPr>
          </a:p>
        </p:txBody>
      </p:sp>
      <p:sp>
        <p:nvSpPr>
          <p:cNvPr id="11" name="Pfeil nach rechts 8"/>
          <p:cNvSpPr/>
          <p:nvPr/>
        </p:nvSpPr>
        <p:spPr bwMode="auto">
          <a:xfrm>
            <a:off x="5444350" y="4843106"/>
            <a:ext cx="792087" cy="331041"/>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8" name="Grafik 7" descr="DNA">
            <a:extLst>
              <a:ext uri="{FF2B5EF4-FFF2-40B4-BE49-F238E27FC236}">
                <a16:creationId xmlns:a16="http://schemas.microsoft.com/office/drawing/2014/main" id="{F8FF0180-2DB6-4249-BDCF-7D75E41CC7B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00196" y="4185446"/>
            <a:ext cx="1547810" cy="1547810"/>
          </a:xfrm>
          <a:prstGeom prst="rect">
            <a:avLst/>
          </a:prstGeom>
        </p:spPr>
      </p:pic>
      <p:pic>
        <p:nvPicPr>
          <p:cNvPr id="21" name="Grafik 20" descr="Kinder">
            <a:extLst>
              <a:ext uri="{FF2B5EF4-FFF2-40B4-BE49-F238E27FC236}">
                <a16:creationId xmlns:a16="http://schemas.microsoft.com/office/drawing/2014/main" id="{135B63CF-3644-4E75-A795-4D2AE220C4A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832707" y="4280471"/>
            <a:ext cx="1284528" cy="1284528"/>
          </a:xfrm>
          <a:prstGeom prst="rect">
            <a:avLst/>
          </a:prstGeom>
        </p:spPr>
      </p:pic>
      <p:pic>
        <p:nvPicPr>
          <p:cNvPr id="23" name="Grafik 22" descr="Bücher">
            <a:extLst>
              <a:ext uri="{FF2B5EF4-FFF2-40B4-BE49-F238E27FC236}">
                <a16:creationId xmlns:a16="http://schemas.microsoft.com/office/drawing/2014/main" id="{EC463710-5E48-4492-841E-5654920485C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391847" y="4164899"/>
            <a:ext cx="494342" cy="494342"/>
          </a:xfrm>
          <a:prstGeom prst="rect">
            <a:avLst/>
          </a:prstGeom>
        </p:spPr>
      </p:pic>
      <p:pic>
        <p:nvPicPr>
          <p:cNvPr id="25" name="Grafik 24" descr="Verbindungen">
            <a:extLst>
              <a:ext uri="{FF2B5EF4-FFF2-40B4-BE49-F238E27FC236}">
                <a16:creationId xmlns:a16="http://schemas.microsoft.com/office/drawing/2014/main" id="{75EE8777-0524-47F9-8423-5A71479FE74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974087" y="4112744"/>
            <a:ext cx="635470" cy="635470"/>
          </a:xfrm>
          <a:prstGeom prst="rect">
            <a:avLst/>
          </a:prstGeom>
        </p:spPr>
      </p:pic>
      <p:pic>
        <p:nvPicPr>
          <p:cNvPr id="27" name="Grafik 26" descr="Mathematik">
            <a:extLst>
              <a:ext uri="{FF2B5EF4-FFF2-40B4-BE49-F238E27FC236}">
                <a16:creationId xmlns:a16="http://schemas.microsoft.com/office/drawing/2014/main" id="{3A6D65F0-9F0E-48E0-AE24-76C94D4A213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8080300" y="5166867"/>
            <a:ext cx="529257" cy="529257"/>
          </a:xfrm>
          <a:prstGeom prst="rect">
            <a:avLst/>
          </a:prstGeom>
        </p:spPr>
      </p:pic>
      <p:pic>
        <p:nvPicPr>
          <p:cNvPr id="31" name="Grafik 30" descr="Sportbälle">
            <a:extLst>
              <a:ext uri="{FF2B5EF4-FFF2-40B4-BE49-F238E27FC236}">
                <a16:creationId xmlns:a16="http://schemas.microsoft.com/office/drawing/2014/main" id="{0AD8E550-A518-4D0E-B9B1-070BB89E0DD8}"/>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411084" y="5212325"/>
            <a:ext cx="532200" cy="532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a:blip r:embed="rId3">
            <a:alphaModFix amt="21000"/>
            <a:lum/>
          </a:blip>
          <a:stretch/>
        </a:blipFill>
        <a:effectLst/>
      </p:bgPr>
    </p:bg>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300" y="274638"/>
            <a:ext cx="8915400" cy="850106"/>
          </a:xfrm>
        </p:spPr>
        <p:txBody>
          <a:bodyPr>
            <a:normAutofit/>
          </a:bodyPr>
          <a:lstStyle/>
          <a:p>
            <a:pPr algn="l">
              <a:defRPr/>
            </a:pPr>
            <a:r>
              <a:rPr lang="de-DE" sz="3600" b="1"/>
              <a:t>The TwinLife Team</a:t>
            </a:r>
            <a:endParaRPr/>
          </a:p>
        </p:txBody>
      </p:sp>
      <p:pic>
        <p:nvPicPr>
          <p:cNvPr id="5" name="Inhaltsplatzhalter 6"/>
          <p:cNvPicPr>
            <a:picLocks noGrp="1" noChangeAspect="1"/>
          </p:cNvPicPr>
          <p:nvPr>
            <p:ph idx="1"/>
          </p:nvPr>
        </p:nvPicPr>
        <p:blipFill>
          <a:blip r:embed="rId4"/>
          <a:stretch/>
        </p:blipFill>
        <p:spPr bwMode="auto">
          <a:xfrm>
            <a:off x="416496" y="2852936"/>
            <a:ext cx="2808312" cy="1134126"/>
          </a:xfrm>
          <a:prstGeom prst="rect">
            <a:avLst/>
          </a:prstGeom>
        </p:spPr>
      </p:pic>
      <p:sp>
        <p:nvSpPr>
          <p:cNvPr id="6" name="Fußzeilenplatzhalter 3"/>
          <p:cNvSpPr>
            <a:spLocks noGrp="1"/>
          </p:cNvSpPr>
          <p:nvPr>
            <p:ph type="ftr" sz="quarter" idx="11"/>
          </p:nvPr>
        </p:nvSpPr>
        <p:spPr bwMode="auto"/>
        <p:txBody>
          <a:bodyPr/>
          <a:lstStyle/>
          <a:p>
            <a:pPr>
              <a:defRPr/>
            </a:pPr>
            <a:r>
              <a:rPr lang="it-IT"/>
              <a:t>www.twin-life.de</a:t>
            </a:r>
            <a:endParaRPr/>
          </a:p>
        </p:txBody>
      </p:sp>
      <p:sp>
        <p:nvSpPr>
          <p:cNvPr id="7" name="Foliennummernplatzhalter 4"/>
          <p:cNvSpPr>
            <a:spLocks noGrp="1"/>
          </p:cNvSpPr>
          <p:nvPr>
            <p:ph type="sldNum" sz="quarter" idx="12"/>
          </p:nvPr>
        </p:nvSpPr>
        <p:spPr bwMode="auto"/>
        <p:txBody>
          <a:bodyPr/>
          <a:lstStyle/>
          <a:p>
            <a:pPr>
              <a:defRPr/>
            </a:pPr>
            <a:fld id="{F26D89EF-3C3A-4E06-893E-1B74ABA00C59}" type="slidenum">
              <a:rPr lang="de-DE"/>
              <a:t>2</a:t>
            </a:fld>
            <a:endParaRPr lang="de-DE"/>
          </a:p>
        </p:txBody>
      </p:sp>
      <p:pic>
        <p:nvPicPr>
          <p:cNvPr id="8" name="Grafik 12"/>
          <p:cNvPicPr>
            <a:picLocks noChangeAspect="1"/>
          </p:cNvPicPr>
          <p:nvPr/>
        </p:nvPicPr>
        <p:blipFill>
          <a:blip r:embed="rId5"/>
          <a:stretch/>
        </p:blipFill>
        <p:spPr bwMode="auto">
          <a:xfrm>
            <a:off x="488509" y="4365104"/>
            <a:ext cx="2376152" cy="852686"/>
          </a:xfrm>
          <a:prstGeom prst="rect">
            <a:avLst/>
          </a:prstGeom>
        </p:spPr>
      </p:pic>
      <p:pic>
        <p:nvPicPr>
          <p:cNvPr id="9" name="Grafik 16" descr="Ein Bild, das Text, Schild, ClipArt enthält.&#10;&#10;Automatisch generierte Beschreibung"/>
          <p:cNvPicPr>
            <a:picLocks noChangeAspect="1"/>
          </p:cNvPicPr>
          <p:nvPr/>
        </p:nvPicPr>
        <p:blipFill>
          <a:blip r:embed="rId6"/>
          <a:stretch/>
        </p:blipFill>
        <p:spPr bwMode="auto">
          <a:xfrm>
            <a:off x="488508" y="1718480"/>
            <a:ext cx="2880320" cy="706907"/>
          </a:xfrm>
          <a:prstGeom prst="rect">
            <a:avLst/>
          </a:prstGeom>
        </p:spPr>
      </p:pic>
      <p:pic>
        <p:nvPicPr>
          <p:cNvPr id="10" name="Grafik 18" descr="Ein Bild, das Person, Mann, drinnen, starrend enthält.&#10;&#10;Automatisch generierte Beschreibung"/>
          <p:cNvPicPr>
            <a:picLocks noChangeAspect="1"/>
          </p:cNvPicPr>
          <p:nvPr/>
        </p:nvPicPr>
        <p:blipFill>
          <a:blip r:embed="rId7"/>
          <a:stretch/>
        </p:blipFill>
        <p:spPr bwMode="auto">
          <a:xfrm>
            <a:off x="4432426" y="531357"/>
            <a:ext cx="1694723" cy="2259632"/>
          </a:xfrm>
          <a:prstGeom prst="rect">
            <a:avLst/>
          </a:prstGeom>
        </p:spPr>
      </p:pic>
      <p:sp>
        <p:nvSpPr>
          <p:cNvPr id="11" name="Textfeld 19"/>
          <p:cNvSpPr txBox="1"/>
          <p:nvPr/>
        </p:nvSpPr>
        <p:spPr bwMode="auto">
          <a:xfrm>
            <a:off x="4019647" y="2887438"/>
            <a:ext cx="2520280" cy="369332"/>
          </a:xfrm>
          <a:prstGeom prst="rect">
            <a:avLst/>
          </a:prstGeom>
          <a:noFill/>
        </p:spPr>
        <p:txBody>
          <a:bodyPr wrap="square" rtlCol="0">
            <a:spAutoFit/>
          </a:bodyPr>
          <a:lstStyle/>
          <a:p>
            <a:pPr>
              <a:defRPr/>
            </a:pPr>
            <a:r>
              <a:rPr lang="de-DE"/>
              <a:t>Dr. Bastian Mönkediek</a:t>
            </a:r>
            <a:endParaRPr/>
          </a:p>
        </p:txBody>
      </p:sp>
      <p:sp>
        <p:nvSpPr>
          <p:cNvPr id="12" name="Textfeld 20"/>
          <p:cNvSpPr txBox="1"/>
          <p:nvPr/>
        </p:nvSpPr>
        <p:spPr bwMode="auto">
          <a:xfrm>
            <a:off x="3648247" y="5746568"/>
            <a:ext cx="3240360" cy="369332"/>
          </a:xfrm>
          <a:prstGeom prst="rect">
            <a:avLst/>
          </a:prstGeom>
          <a:noFill/>
        </p:spPr>
        <p:txBody>
          <a:bodyPr wrap="square" rtlCol="0">
            <a:spAutoFit/>
          </a:bodyPr>
          <a:lstStyle/>
          <a:p>
            <a:pPr>
              <a:defRPr/>
            </a:pPr>
            <a:r>
              <a:rPr lang="de-DE"/>
              <a:t>M.Sc.-Psych. Christoph Klatzka</a:t>
            </a:r>
            <a:endParaRPr/>
          </a:p>
        </p:txBody>
      </p:sp>
      <p:pic>
        <p:nvPicPr>
          <p:cNvPr id="13" name="Grafik 24" descr="Ein Bild, das Person, Mann, Wand, Brille enthält.&#10;&#10;Automatisch generierte Beschreibung"/>
          <p:cNvPicPr>
            <a:picLocks noChangeAspect="1"/>
          </p:cNvPicPr>
          <p:nvPr/>
        </p:nvPicPr>
        <p:blipFill>
          <a:blip r:embed="rId8"/>
          <a:stretch/>
        </p:blipFill>
        <p:spPr bwMode="auto">
          <a:xfrm>
            <a:off x="4382438" y="3338573"/>
            <a:ext cx="1744711" cy="2326283"/>
          </a:xfrm>
          <a:prstGeom prst="rect">
            <a:avLst/>
          </a:prstGeom>
        </p:spPr>
      </p:pic>
      <p:sp>
        <p:nvSpPr>
          <p:cNvPr id="14" name="Textfeld 27"/>
          <p:cNvSpPr txBox="1"/>
          <p:nvPr/>
        </p:nvSpPr>
        <p:spPr bwMode="auto">
          <a:xfrm>
            <a:off x="6890419" y="5746568"/>
            <a:ext cx="2520280" cy="369332"/>
          </a:xfrm>
          <a:prstGeom prst="rect">
            <a:avLst/>
          </a:prstGeom>
          <a:noFill/>
        </p:spPr>
        <p:txBody>
          <a:bodyPr wrap="square" rtlCol="0">
            <a:spAutoFit/>
          </a:bodyPr>
          <a:lstStyle/>
          <a:p>
            <a:pPr>
              <a:defRPr/>
            </a:pPr>
            <a:r>
              <a:rPr lang="de-DE"/>
              <a:t>M.A. Mirko Ruks</a:t>
            </a:r>
          </a:p>
        </p:txBody>
      </p:sp>
      <p:pic>
        <p:nvPicPr>
          <p:cNvPr id="1027" name="Picture 3"/>
          <p:cNvPicPr>
            <a:picLocks noChangeAspect="1" noChangeArrowheads="1"/>
          </p:cNvPicPr>
          <p:nvPr/>
        </p:nvPicPr>
        <p:blipFill>
          <a:blip r:embed="rId9"/>
          <a:stretch/>
        </p:blipFill>
        <p:spPr bwMode="auto">
          <a:xfrm>
            <a:off x="6943297" y="3343509"/>
            <a:ext cx="1633633" cy="2319496"/>
          </a:xfrm>
          <a:prstGeom prst="rect">
            <a:avLst/>
          </a:prstGeom>
          <a:noFill/>
          <a:ln>
            <a:noFill/>
          </a:ln>
          <a:effectLst/>
        </p:spPr>
      </p:pic>
      <p:pic>
        <p:nvPicPr>
          <p:cNvPr id="1030" name="Picture 6" descr="M.A. Theresa Rohm"/>
          <p:cNvPicPr>
            <a:picLocks noChangeAspect="1" noChangeArrowheads="1"/>
          </p:cNvPicPr>
          <p:nvPr/>
        </p:nvPicPr>
        <p:blipFill>
          <a:blip r:embed="rId10"/>
          <a:stretch/>
        </p:blipFill>
        <p:spPr bwMode="auto">
          <a:xfrm>
            <a:off x="6918645" y="531357"/>
            <a:ext cx="1682939" cy="2243919"/>
          </a:xfrm>
          <a:prstGeom prst="rect">
            <a:avLst/>
          </a:prstGeom>
          <a:noFill/>
        </p:spPr>
      </p:pic>
      <p:sp>
        <p:nvSpPr>
          <p:cNvPr id="17" name="Textfeld 19"/>
          <p:cNvSpPr txBox="1"/>
          <p:nvPr/>
        </p:nvSpPr>
        <p:spPr bwMode="auto">
          <a:xfrm>
            <a:off x="6884955" y="2890613"/>
            <a:ext cx="2520531" cy="365795"/>
          </a:xfrm>
          <a:prstGeom prst="rect">
            <a:avLst/>
          </a:prstGeom>
          <a:noFill/>
        </p:spPr>
        <p:txBody>
          <a:bodyPr wrap="square" rtlCol="0">
            <a:spAutoFit/>
          </a:bodyPr>
          <a:lstStyle/>
          <a:p>
            <a:pPr>
              <a:defRPr/>
            </a:pPr>
            <a:r>
              <a:rPr lang="de-DE"/>
              <a:t>M.A. Theresa Rohm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64480-FC69-4C05-A46B-19E3F2065E81}"/>
              </a:ext>
            </a:extLst>
          </p:cNvPr>
          <p:cNvSpPr>
            <a:spLocks noGrp="1"/>
          </p:cNvSpPr>
          <p:nvPr>
            <p:ph type="title"/>
          </p:nvPr>
        </p:nvSpPr>
        <p:spPr/>
        <p:txBody>
          <a:bodyPr/>
          <a:lstStyle/>
          <a:p>
            <a:r>
              <a:rPr lang="de-DE" dirty="0"/>
              <a:t>References</a:t>
            </a:r>
          </a:p>
        </p:txBody>
      </p:sp>
      <p:sp>
        <p:nvSpPr>
          <p:cNvPr id="3" name="Inhaltsplatzhalter 2">
            <a:extLst>
              <a:ext uri="{FF2B5EF4-FFF2-40B4-BE49-F238E27FC236}">
                <a16:creationId xmlns:a16="http://schemas.microsoft.com/office/drawing/2014/main" id="{212A260E-EE4E-4782-B32D-2F367AAD5054}"/>
              </a:ext>
            </a:extLst>
          </p:cNvPr>
          <p:cNvSpPr>
            <a:spLocks noGrp="1"/>
          </p:cNvSpPr>
          <p:nvPr>
            <p:ph idx="1"/>
          </p:nvPr>
        </p:nvSpPr>
        <p:spPr/>
        <p:txBody>
          <a:bodyPr>
            <a:noAutofit/>
          </a:bodyPr>
          <a:lstStyle/>
          <a:p>
            <a:pPr marL="457200" indent="-457200">
              <a:lnSpc>
                <a:spcPct val="150000"/>
              </a:lnSpc>
              <a:buNone/>
            </a:pPr>
            <a:r>
              <a:rPr lang="de-DE" sz="1600" dirty="0"/>
              <a:t>Diewald, M., Baier, T., Schulz, W., &amp; Schunck, R. (2015). </a:t>
            </a:r>
            <a:r>
              <a:rPr lang="en-US" sz="1600" dirty="0"/>
              <a:t>Status attainment and social mobility. </a:t>
            </a:r>
            <a:r>
              <a:rPr lang="de-DE" sz="1600" i="1" dirty="0"/>
              <a:t>Kölner Zeitschrift für Soziologie und Sozialpsychologie</a:t>
            </a:r>
            <a:r>
              <a:rPr lang="de-DE" sz="1600" dirty="0"/>
              <a:t>, </a:t>
            </a:r>
            <a:r>
              <a:rPr lang="de-DE" sz="1600" i="1" dirty="0"/>
              <a:t>67</a:t>
            </a:r>
            <a:r>
              <a:rPr lang="de-DE" sz="1600" dirty="0"/>
              <a:t>(</a:t>
            </a:r>
            <a:r>
              <a:rPr lang="de-DE" sz="1600" dirty="0" err="1"/>
              <a:t>Suppl</a:t>
            </a:r>
            <a:r>
              <a:rPr lang="de-DE" sz="1600" dirty="0"/>
              <a:t>. 1), 371–395. </a:t>
            </a:r>
            <a:r>
              <a:rPr lang="de-DE" sz="1600" u="sng" dirty="0">
                <a:hlinkClick r:id="rId2"/>
              </a:rPr>
              <a:t>https://doi.org/10.1007/s11577-015-0317-6</a:t>
            </a:r>
            <a:r>
              <a:rPr lang="de-DE" sz="1600" dirty="0"/>
              <a:t> </a:t>
            </a:r>
          </a:p>
          <a:p>
            <a:pPr marL="457200" indent="-457200">
              <a:lnSpc>
                <a:spcPct val="150000"/>
              </a:lnSpc>
              <a:buNone/>
            </a:pPr>
            <a:r>
              <a:rPr lang="en-US" sz="1600" dirty="0"/>
              <a:t>Freese, J., &amp; </a:t>
            </a:r>
            <a:r>
              <a:rPr lang="en-US" sz="1600" dirty="0" err="1"/>
              <a:t>Shostak</a:t>
            </a:r>
            <a:r>
              <a:rPr lang="en-US" sz="1600" dirty="0"/>
              <a:t>, S. (2009). Genetics and Social Inquiry. </a:t>
            </a:r>
            <a:r>
              <a:rPr lang="en-US" sz="1600" i="1" dirty="0"/>
              <a:t>Annual Review of Sociology</a:t>
            </a:r>
            <a:r>
              <a:rPr lang="en-US" sz="1600" dirty="0"/>
              <a:t>, </a:t>
            </a:r>
            <a:r>
              <a:rPr lang="en-US" sz="1600" i="1" dirty="0"/>
              <a:t>35</a:t>
            </a:r>
            <a:r>
              <a:rPr lang="en-US" sz="1600" dirty="0"/>
              <a:t>(1), 107–128. </a:t>
            </a:r>
            <a:r>
              <a:rPr lang="en-US" sz="1600" u="sng" dirty="0">
                <a:hlinkClick r:id="rId3"/>
              </a:rPr>
              <a:t>https://doi.org/10.1146/annurev-soc-070308-120040</a:t>
            </a:r>
            <a:r>
              <a:rPr lang="en-US" sz="1600" dirty="0"/>
              <a:t> </a:t>
            </a:r>
            <a:endParaRPr lang="de-DE" sz="1600" dirty="0"/>
          </a:p>
          <a:p>
            <a:pPr marL="457200" indent="-457200">
              <a:lnSpc>
                <a:spcPct val="150000"/>
              </a:lnSpc>
              <a:buNone/>
            </a:pPr>
            <a:r>
              <a:rPr lang="en-US" sz="1600" dirty="0"/>
              <a:t>Guo, G., &amp; Stearns, E. (2002). The social influences on the realization of genetic potential for intellectual development. </a:t>
            </a:r>
            <a:r>
              <a:rPr lang="en-US" sz="1600" i="1" dirty="0"/>
              <a:t>Social Forces</a:t>
            </a:r>
            <a:r>
              <a:rPr lang="en-US" sz="1600" dirty="0"/>
              <a:t>, </a:t>
            </a:r>
            <a:r>
              <a:rPr lang="en-US" sz="1600" i="1" dirty="0"/>
              <a:t>80</a:t>
            </a:r>
            <a:r>
              <a:rPr lang="en-US" sz="1600" dirty="0"/>
              <a:t>(3), 881–910. </a:t>
            </a:r>
            <a:r>
              <a:rPr lang="en-US" sz="1600" u="sng" dirty="0">
                <a:hlinkClick r:id="rId4"/>
              </a:rPr>
              <a:t>https://doi.org/10.1353/sof.2002.0007</a:t>
            </a:r>
            <a:r>
              <a:rPr lang="en-US" sz="1600" dirty="0"/>
              <a:t> </a:t>
            </a:r>
            <a:endParaRPr lang="de-DE" sz="1600" dirty="0"/>
          </a:p>
          <a:p>
            <a:pPr marL="457200" indent="-457200">
              <a:lnSpc>
                <a:spcPct val="150000"/>
              </a:lnSpc>
              <a:buNone/>
            </a:pPr>
            <a:r>
              <a:rPr lang="en-US" sz="1600" dirty="0"/>
              <a:t>Jaffee, S. R., &amp; Price, T. S. (2007). Gene–environment correlations: a review of the evidence and implications for prevention of mental illness. </a:t>
            </a:r>
            <a:r>
              <a:rPr lang="de-DE" sz="1600" i="1" dirty="0" err="1"/>
              <a:t>Molecular</a:t>
            </a:r>
            <a:r>
              <a:rPr lang="de-DE" sz="1600" i="1" dirty="0"/>
              <a:t> </a:t>
            </a:r>
            <a:r>
              <a:rPr lang="de-DE" sz="1600" i="1" dirty="0" err="1"/>
              <a:t>Psychiatry</a:t>
            </a:r>
            <a:r>
              <a:rPr lang="de-DE" sz="1600" dirty="0"/>
              <a:t>, </a:t>
            </a:r>
            <a:r>
              <a:rPr lang="de-DE" sz="1600" i="1" dirty="0"/>
              <a:t>12</a:t>
            </a:r>
            <a:r>
              <a:rPr lang="de-DE" sz="1600" dirty="0"/>
              <a:t>(5), 432–442. </a:t>
            </a:r>
            <a:r>
              <a:rPr lang="de-DE" sz="1600" u="sng" dirty="0">
                <a:hlinkClick r:id="rId5"/>
              </a:rPr>
              <a:t>https://doi.org/10.1038/sj.mp.4001950</a:t>
            </a:r>
            <a:r>
              <a:rPr lang="en-US" sz="1600" dirty="0"/>
              <a:t> </a:t>
            </a:r>
            <a:endParaRPr lang="de-DE" sz="1600" dirty="0"/>
          </a:p>
          <a:p>
            <a:pPr marL="457200" indent="-457200">
              <a:lnSpc>
                <a:spcPct val="150000"/>
              </a:lnSpc>
              <a:buNone/>
            </a:pPr>
            <a:r>
              <a:rPr lang="de-DE" sz="1600" dirty="0" err="1"/>
              <a:t>Knopik</a:t>
            </a:r>
            <a:r>
              <a:rPr lang="de-DE" sz="1600" dirty="0"/>
              <a:t>, V. S., </a:t>
            </a:r>
            <a:r>
              <a:rPr lang="de-DE" sz="1600" dirty="0" err="1"/>
              <a:t>Neiderhiser</a:t>
            </a:r>
            <a:r>
              <a:rPr lang="de-DE" sz="1600" dirty="0"/>
              <a:t>, J. M., </a:t>
            </a:r>
            <a:r>
              <a:rPr lang="de-DE" sz="1600" dirty="0" err="1"/>
              <a:t>DeFries</a:t>
            </a:r>
            <a:r>
              <a:rPr lang="de-DE" sz="1600" dirty="0"/>
              <a:t>, J. C., &amp; Plomin, R. (2017). </a:t>
            </a:r>
            <a:r>
              <a:rPr lang="en-US" sz="1600" i="1" dirty="0"/>
              <a:t>Behavioral genetics </a:t>
            </a:r>
            <a:r>
              <a:rPr lang="en-US" sz="1600" dirty="0"/>
              <a:t>(7th Edition). Worth Publishers.</a:t>
            </a:r>
            <a:endParaRPr lang="de-DE" sz="1600" dirty="0"/>
          </a:p>
        </p:txBody>
      </p:sp>
      <p:sp>
        <p:nvSpPr>
          <p:cNvPr id="4" name="Fußzeilenplatzhalter 3">
            <a:extLst>
              <a:ext uri="{FF2B5EF4-FFF2-40B4-BE49-F238E27FC236}">
                <a16:creationId xmlns:a16="http://schemas.microsoft.com/office/drawing/2014/main" id="{72E9CA36-F5BC-4320-B9EF-8E234D1DF383}"/>
              </a:ext>
            </a:extLst>
          </p:cNvPr>
          <p:cNvSpPr>
            <a:spLocks noGrp="1"/>
          </p:cNvSpPr>
          <p:nvPr>
            <p:ph type="ftr" sz="quarter" idx="11"/>
          </p:nvPr>
        </p:nvSpPr>
        <p:spPr/>
        <p:txBody>
          <a:bodyPr/>
          <a:lstStyle/>
          <a:p>
            <a:pPr>
              <a:defRPr/>
            </a:pPr>
            <a:r>
              <a:rPr lang="de-DE" dirty="0"/>
              <a:t>www.twin-life.de</a:t>
            </a:r>
          </a:p>
        </p:txBody>
      </p:sp>
      <p:sp>
        <p:nvSpPr>
          <p:cNvPr id="5" name="Foliennummernplatzhalter 4">
            <a:extLst>
              <a:ext uri="{FF2B5EF4-FFF2-40B4-BE49-F238E27FC236}">
                <a16:creationId xmlns:a16="http://schemas.microsoft.com/office/drawing/2014/main" id="{7DFCC094-2273-43E6-B016-24C982381A27}"/>
              </a:ext>
            </a:extLst>
          </p:cNvPr>
          <p:cNvSpPr>
            <a:spLocks noGrp="1"/>
          </p:cNvSpPr>
          <p:nvPr>
            <p:ph type="sldNum" sz="quarter" idx="12"/>
          </p:nvPr>
        </p:nvSpPr>
        <p:spPr/>
        <p:txBody>
          <a:bodyPr/>
          <a:lstStyle/>
          <a:p>
            <a:pPr>
              <a:defRPr/>
            </a:pPr>
            <a:fld id="{F0EF1938-F635-4101-A9C7-630B9062B7F5}" type="slidenum">
              <a:rPr lang="de-DE" smtClean="0"/>
              <a:t>20</a:t>
            </a:fld>
            <a:endParaRPr lang="de-DE"/>
          </a:p>
        </p:txBody>
      </p:sp>
    </p:spTree>
    <p:extLst>
      <p:ext uri="{BB962C8B-B14F-4D97-AF65-F5344CB8AC3E}">
        <p14:creationId xmlns:p14="http://schemas.microsoft.com/office/powerpoint/2010/main" val="255921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64480-FC69-4C05-A46B-19E3F2065E81}"/>
              </a:ext>
            </a:extLst>
          </p:cNvPr>
          <p:cNvSpPr>
            <a:spLocks noGrp="1"/>
          </p:cNvSpPr>
          <p:nvPr>
            <p:ph type="title"/>
          </p:nvPr>
        </p:nvSpPr>
        <p:spPr/>
        <p:txBody>
          <a:bodyPr/>
          <a:lstStyle/>
          <a:p>
            <a:r>
              <a:rPr lang="de-DE" dirty="0"/>
              <a:t>References</a:t>
            </a:r>
          </a:p>
        </p:txBody>
      </p:sp>
      <p:sp>
        <p:nvSpPr>
          <p:cNvPr id="3" name="Inhaltsplatzhalter 2">
            <a:extLst>
              <a:ext uri="{FF2B5EF4-FFF2-40B4-BE49-F238E27FC236}">
                <a16:creationId xmlns:a16="http://schemas.microsoft.com/office/drawing/2014/main" id="{212A260E-EE4E-4782-B32D-2F367AAD5054}"/>
              </a:ext>
            </a:extLst>
          </p:cNvPr>
          <p:cNvSpPr>
            <a:spLocks noGrp="1"/>
          </p:cNvSpPr>
          <p:nvPr>
            <p:ph idx="1"/>
          </p:nvPr>
        </p:nvSpPr>
        <p:spPr/>
        <p:txBody>
          <a:bodyPr>
            <a:noAutofit/>
          </a:bodyPr>
          <a:lstStyle/>
          <a:p>
            <a:pPr marL="457200" indent="-457200">
              <a:lnSpc>
                <a:spcPct val="150000"/>
              </a:lnSpc>
              <a:buNone/>
            </a:pPr>
            <a:r>
              <a:rPr lang="en-US" sz="1600" dirty="0" err="1"/>
              <a:t>McGue</a:t>
            </a:r>
            <a:r>
              <a:rPr lang="en-US" sz="1600" dirty="0"/>
              <a:t>, M., &amp; Gottesman, I. I. (2015). Behavioral genetics. In </a:t>
            </a:r>
            <a:r>
              <a:rPr lang="en-US" sz="1600" i="1" dirty="0"/>
              <a:t>The encyclopedia of clinical psychology</a:t>
            </a:r>
            <a:r>
              <a:rPr lang="en-US" sz="1600" dirty="0"/>
              <a:t> (Vol. 1: A – </a:t>
            </a:r>
            <a:r>
              <a:rPr lang="en-US" sz="1600" dirty="0" err="1"/>
              <a:t>Cli</a:t>
            </a:r>
            <a:r>
              <a:rPr lang="en-US" sz="1600" dirty="0"/>
              <a:t>, pp. 341-351).</a:t>
            </a:r>
            <a:endParaRPr lang="de-DE" sz="1600" dirty="0"/>
          </a:p>
          <a:p>
            <a:pPr marL="457200" indent="-457200">
              <a:lnSpc>
                <a:spcPct val="150000"/>
              </a:lnSpc>
              <a:buNone/>
            </a:pPr>
            <a:r>
              <a:rPr lang="en-US" sz="1600" dirty="0"/>
              <a:t>Neale, M. C., &amp; Cardon, L. R. (2013). </a:t>
            </a:r>
            <a:r>
              <a:rPr lang="en-US" sz="1600" i="1" dirty="0"/>
              <a:t>Methodology for genetic studies of twins and families</a:t>
            </a:r>
            <a:r>
              <a:rPr lang="en-US" sz="1600" dirty="0"/>
              <a:t>. Springer Science &amp; Business Media.</a:t>
            </a:r>
            <a:endParaRPr lang="de-DE" sz="1600" dirty="0"/>
          </a:p>
          <a:p>
            <a:pPr marL="457200" indent="-457200">
              <a:lnSpc>
                <a:spcPct val="150000"/>
              </a:lnSpc>
              <a:buNone/>
            </a:pPr>
            <a:r>
              <a:rPr lang="en-US" sz="1600" dirty="0" err="1"/>
              <a:t>Turkheimer</a:t>
            </a:r>
            <a:r>
              <a:rPr lang="en-US" sz="1600" dirty="0"/>
              <a:t>, E. (2000). Three laws of Behavior Genetics and what they mean. </a:t>
            </a:r>
            <a:r>
              <a:rPr lang="en-US" sz="1600" i="1" dirty="0"/>
              <a:t>Current Directions in Psychological Science</a:t>
            </a:r>
            <a:r>
              <a:rPr lang="en-US" sz="1600" dirty="0"/>
              <a:t>, </a:t>
            </a:r>
            <a:r>
              <a:rPr lang="en-US" sz="1600" i="1" dirty="0"/>
              <a:t>9</a:t>
            </a:r>
            <a:r>
              <a:rPr lang="en-US" sz="1600" dirty="0"/>
              <a:t>(5), 160–164. </a:t>
            </a:r>
            <a:br>
              <a:rPr lang="en-US" sz="1600" dirty="0"/>
            </a:br>
            <a:r>
              <a:rPr lang="en-US" sz="1600" u="sng" dirty="0">
                <a:hlinkClick r:id="rId2"/>
              </a:rPr>
              <a:t>https://doi.org/10.1111/1467-8721.00084</a:t>
            </a:r>
            <a:r>
              <a:rPr lang="en-US" sz="1600" dirty="0"/>
              <a:t> </a:t>
            </a:r>
            <a:endParaRPr lang="de-DE" sz="1600" dirty="0"/>
          </a:p>
          <a:p>
            <a:pPr marL="457200" indent="-457200">
              <a:lnSpc>
                <a:spcPct val="150000"/>
              </a:lnSpc>
              <a:buNone/>
            </a:pPr>
            <a:r>
              <a:rPr lang="en-US" sz="1600" dirty="0"/>
              <a:t>Visscher, P. M., Hill, W. G., &amp; Wray, N. R. (2008). Heritability in the genomics era — concepts and misconceptions. </a:t>
            </a:r>
            <a:r>
              <a:rPr lang="de-DE" sz="1600" i="1" dirty="0"/>
              <a:t>Nature Reviews </a:t>
            </a:r>
            <a:r>
              <a:rPr lang="de-DE" sz="1600" i="1" dirty="0" err="1"/>
              <a:t>Genetics</a:t>
            </a:r>
            <a:r>
              <a:rPr lang="de-DE" sz="1600" dirty="0"/>
              <a:t>, </a:t>
            </a:r>
            <a:r>
              <a:rPr lang="de-DE" sz="1600" i="1" dirty="0"/>
              <a:t>9</a:t>
            </a:r>
            <a:r>
              <a:rPr lang="de-DE" sz="1600" dirty="0"/>
              <a:t>(4), 255–266. </a:t>
            </a:r>
            <a:r>
              <a:rPr lang="de-DE" sz="1600" u="sng" dirty="0">
                <a:hlinkClick r:id="rId3"/>
              </a:rPr>
              <a:t>https://doi.org/10.1038/nrg2322</a:t>
            </a:r>
            <a:r>
              <a:rPr lang="de-DE" sz="1600" dirty="0"/>
              <a:t> </a:t>
            </a:r>
          </a:p>
        </p:txBody>
      </p:sp>
      <p:sp>
        <p:nvSpPr>
          <p:cNvPr id="4" name="Fußzeilenplatzhalter 3">
            <a:extLst>
              <a:ext uri="{FF2B5EF4-FFF2-40B4-BE49-F238E27FC236}">
                <a16:creationId xmlns:a16="http://schemas.microsoft.com/office/drawing/2014/main" id="{72E9CA36-F5BC-4320-B9EF-8E234D1DF383}"/>
              </a:ext>
            </a:extLst>
          </p:cNvPr>
          <p:cNvSpPr>
            <a:spLocks noGrp="1"/>
          </p:cNvSpPr>
          <p:nvPr>
            <p:ph type="ftr" sz="quarter" idx="11"/>
          </p:nvPr>
        </p:nvSpPr>
        <p:spPr/>
        <p:txBody>
          <a:bodyPr/>
          <a:lstStyle/>
          <a:p>
            <a:pPr>
              <a:defRPr/>
            </a:pPr>
            <a:r>
              <a:rPr lang="de-DE"/>
              <a:t>www.twin-life.de</a:t>
            </a:r>
          </a:p>
        </p:txBody>
      </p:sp>
      <p:sp>
        <p:nvSpPr>
          <p:cNvPr id="5" name="Foliennummernplatzhalter 4">
            <a:extLst>
              <a:ext uri="{FF2B5EF4-FFF2-40B4-BE49-F238E27FC236}">
                <a16:creationId xmlns:a16="http://schemas.microsoft.com/office/drawing/2014/main" id="{7DFCC094-2273-43E6-B016-24C982381A27}"/>
              </a:ext>
            </a:extLst>
          </p:cNvPr>
          <p:cNvSpPr>
            <a:spLocks noGrp="1"/>
          </p:cNvSpPr>
          <p:nvPr>
            <p:ph type="sldNum" sz="quarter" idx="12"/>
          </p:nvPr>
        </p:nvSpPr>
        <p:spPr/>
        <p:txBody>
          <a:bodyPr/>
          <a:lstStyle/>
          <a:p>
            <a:pPr>
              <a:defRPr/>
            </a:pPr>
            <a:fld id="{F0EF1938-F635-4101-A9C7-630B9062B7F5}" type="slidenum">
              <a:rPr lang="de-DE" smtClean="0"/>
              <a:t>21</a:t>
            </a:fld>
            <a:endParaRPr lang="de-DE"/>
          </a:p>
        </p:txBody>
      </p:sp>
    </p:spTree>
    <p:extLst>
      <p:ext uri="{BB962C8B-B14F-4D97-AF65-F5344CB8AC3E}">
        <p14:creationId xmlns:p14="http://schemas.microsoft.com/office/powerpoint/2010/main" val="1206780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a:xfrm>
            <a:off x="495300" y="4077072"/>
            <a:ext cx="8915400" cy="2049094"/>
          </a:xfrm>
        </p:spPr>
        <p:txBody>
          <a:bodyPr>
            <a:normAutofit/>
          </a:bodyPr>
          <a:lstStyle/>
          <a:p>
            <a:pPr marL="0" indent="0">
              <a:buNone/>
              <a:defRPr/>
            </a:pPr>
            <a:r>
              <a:rPr lang="de-DE" sz="4000" b="1"/>
              <a:t>Session 1:</a:t>
            </a:r>
          </a:p>
          <a:p>
            <a:pPr marL="0" indent="0">
              <a:buNone/>
              <a:defRPr/>
            </a:pPr>
            <a:r>
              <a:rPr lang="de-DE" sz="4000" b="1" dirty="0">
                <a:latin typeface="+mj-lt"/>
              </a:rPr>
              <a:t>Working </a:t>
            </a:r>
            <a:r>
              <a:rPr lang="de-DE" sz="4000" b="1" dirty="0" err="1">
                <a:latin typeface="+mj-lt"/>
              </a:rPr>
              <a:t>with</a:t>
            </a:r>
            <a:r>
              <a:rPr lang="de-DE" sz="4000" b="1" dirty="0">
                <a:latin typeface="+mj-lt"/>
              </a:rPr>
              <a:t> </a:t>
            </a:r>
            <a:r>
              <a:rPr lang="de-DE" sz="4000" b="1" dirty="0" err="1">
                <a:latin typeface="+mj-lt"/>
              </a:rPr>
              <a:t>TwinLife</a:t>
            </a:r>
            <a:r>
              <a:rPr lang="de-DE" sz="4000" b="1" dirty="0">
                <a:latin typeface="+mj-lt"/>
              </a:rPr>
              <a:t> Data</a:t>
            </a:r>
          </a:p>
          <a:p>
            <a:pPr marL="0" indent="0">
              <a:buNone/>
              <a:defRPr/>
            </a:pPr>
            <a:endParaRPr dirty="0"/>
          </a:p>
        </p:txBody>
      </p:sp>
      <p:sp>
        <p:nvSpPr>
          <p:cNvPr id="6" name="Fußzeilenplatzhalter 3"/>
          <p:cNvSpPr>
            <a:spLocks noGrp="1"/>
          </p:cNvSpPr>
          <p:nvPr>
            <p:ph type="ftr" sz="quarter" idx="11"/>
          </p:nvPr>
        </p:nvSpPr>
        <p:spPr bwMode="auto">
          <a:xfrm>
            <a:off x="3384550" y="6356377"/>
            <a:ext cx="3136900" cy="365125"/>
          </a:xfrm>
        </p:spPr>
        <p:txBody>
          <a:bodyPr/>
          <a:lstStyle/>
          <a:p>
            <a:pPr>
              <a:defRPr/>
            </a:pPr>
            <a:r>
              <a:rPr lang="it-IT"/>
              <a:t>www.twin-life.de</a:t>
            </a:r>
            <a:endParaRPr/>
          </a:p>
        </p:txBody>
      </p:sp>
    </p:spTree>
    <p:extLst>
      <p:ext uri="{BB962C8B-B14F-4D97-AF65-F5344CB8AC3E}">
        <p14:creationId xmlns:p14="http://schemas.microsoft.com/office/powerpoint/2010/main" val="3368277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Study Design - Background</a:t>
            </a:r>
            <a:endParaRPr/>
          </a:p>
        </p:txBody>
      </p:sp>
      <p:sp>
        <p:nvSpPr>
          <p:cNvPr id="5" name="Inhaltsplatzhalter 2"/>
          <p:cNvSpPr>
            <a:spLocks noGrp="1"/>
          </p:cNvSpPr>
          <p:nvPr>
            <p:ph idx="1"/>
          </p:nvPr>
        </p:nvSpPr>
        <p:spPr bwMode="auto"/>
        <p:txBody>
          <a:bodyPr>
            <a:normAutofit fontScale="77500" lnSpcReduction="20000"/>
          </a:bodyPr>
          <a:lstStyle/>
          <a:p>
            <a:pPr>
              <a:lnSpc>
                <a:spcPct val="113999"/>
              </a:lnSpc>
              <a:spcAft>
                <a:spcPts val="1200"/>
              </a:spcAft>
              <a:defRPr/>
            </a:pPr>
            <a:r>
              <a:rPr lang="en-US" i="1">
                <a:solidFill>
                  <a:srgbClr val="AD1917"/>
                </a:solidFill>
              </a:rPr>
              <a:t>TwinLife</a:t>
            </a:r>
            <a:r>
              <a:rPr lang="en-US" b="0">
                <a:solidFill>
                  <a:srgbClr val="AD1917"/>
                </a:solidFill>
              </a:rPr>
              <a:t> </a:t>
            </a:r>
            <a:r>
              <a:rPr lang="en-US" b="0"/>
              <a:t>is a multi-disciplinary twin study, that enables to investigate the development of </a:t>
            </a:r>
            <a:r>
              <a:rPr lang="en-US" b="0" i="1">
                <a:solidFill>
                  <a:srgbClr val="AD1917"/>
                </a:solidFill>
              </a:rPr>
              <a:t>differences in life chances  </a:t>
            </a:r>
            <a:r>
              <a:rPr lang="en-US" b="0"/>
              <a:t>across individuals and groups as well as within and between families</a:t>
            </a:r>
            <a:endParaRPr/>
          </a:p>
          <a:p>
            <a:pPr lvl="0">
              <a:lnSpc>
                <a:spcPct val="113999"/>
              </a:lnSpc>
              <a:spcAft>
                <a:spcPts val="1200"/>
              </a:spcAft>
              <a:tabLst>
                <a:tab pos="2000250" algn="l"/>
              </a:tabLst>
              <a:defRPr/>
            </a:pPr>
            <a:r>
              <a:rPr lang="en-US" b="0" i="1">
                <a:solidFill>
                  <a:srgbClr val="AD1917"/>
                </a:solidFill>
              </a:rPr>
              <a:t>Social inequalities </a:t>
            </a:r>
            <a:r>
              <a:rPr lang="en-US" b="0">
                <a:solidFill>
                  <a:prstClr val="black"/>
                </a:solidFill>
              </a:rPr>
              <a:t>= indicators that characterize the </a:t>
            </a:r>
            <a:r>
              <a:rPr lang="en-US" b="0">
                <a:solidFill>
                  <a:srgbClr val="AD1917"/>
                </a:solidFill>
              </a:rPr>
              <a:t>standing of individuals with respect to their 	capacity to consume or produce goods </a:t>
            </a:r>
            <a:r>
              <a:rPr lang="en-US" b="0">
                <a:solidFill>
                  <a:prstClr val="black"/>
                </a:solidFill>
              </a:rPr>
              <a:t>that are either generally valued in our society or by the individuals themselves</a:t>
            </a:r>
            <a:endParaRPr lang="en-US" b="0"/>
          </a:p>
          <a:p>
            <a:pPr>
              <a:lnSpc>
                <a:spcPct val="113999"/>
              </a:lnSpc>
              <a:defRPr/>
            </a:pPr>
            <a:r>
              <a:rPr lang="en-US" b="0"/>
              <a:t>Different </a:t>
            </a:r>
            <a:r>
              <a:rPr lang="en-US" b="0">
                <a:solidFill>
                  <a:srgbClr val="AD1917"/>
                </a:solidFill>
              </a:rPr>
              <a:t>dimensions of social inequality: </a:t>
            </a:r>
            <a:endParaRPr/>
          </a:p>
          <a:p>
            <a:pPr lvl="1">
              <a:lnSpc>
                <a:spcPct val="113999"/>
              </a:lnSpc>
              <a:spcAft>
                <a:spcPts val="1200"/>
              </a:spcAft>
              <a:defRPr/>
            </a:pPr>
            <a:r>
              <a:rPr lang="en-US" b="0"/>
              <a:t>e.g., education, social status, health, well-being, political and social participation </a:t>
            </a:r>
            <a:endParaRPr/>
          </a:p>
        </p:txBody>
      </p:sp>
      <p:sp>
        <p:nvSpPr>
          <p:cNvPr id="2" name="Fußzeilenplatzhalter 1"/>
          <p:cNvSpPr>
            <a:spLocks noGrp="1"/>
          </p:cNvSpPr>
          <p:nvPr>
            <p:ph type="ftr" sz="quarter" idx="11"/>
          </p:nvPr>
        </p:nvSpPr>
        <p:spPr bwMode="auto"/>
        <p:txBody>
          <a:bodyPr/>
          <a:lstStyle/>
          <a:p>
            <a:pPr>
              <a:defRPr/>
            </a:pPr>
            <a:r>
              <a:rPr lang="de-DE"/>
              <a:t>www.twin-life.de</a:t>
            </a:r>
          </a:p>
        </p:txBody>
      </p:sp>
      <p:sp>
        <p:nvSpPr>
          <p:cNvPr id="7" name="Foliennummernplatzhalter 2">
            <a:extLst>
              <a:ext uri="{FF2B5EF4-FFF2-40B4-BE49-F238E27FC236}">
                <a16:creationId xmlns:a16="http://schemas.microsoft.com/office/drawing/2014/main" id="{7CAC49BF-D9F3-4D35-92F7-111BEA77172E}"/>
              </a:ext>
            </a:extLst>
          </p:cNvPr>
          <p:cNvSpPr>
            <a:spLocks noGrp="1"/>
          </p:cNvSpPr>
          <p:nvPr>
            <p:ph type="sldNum" sz="quarter" idx="12"/>
          </p:nvPr>
        </p:nvSpPr>
        <p:spPr bwMode="auto">
          <a:xfrm>
            <a:off x="7099300" y="6356351"/>
            <a:ext cx="2311399" cy="365125"/>
          </a:xfrm>
        </p:spPr>
        <p:txBody>
          <a:bodyPr/>
          <a:lstStyle/>
          <a:p>
            <a:pPr>
              <a:defRPr/>
            </a:pPr>
            <a:fld id="{F0EF1938-F635-4101-A9C7-630B9062B7F5}" type="slidenum">
              <a:rPr lang="de-DE"/>
              <a:t>23</a:t>
            </a:fld>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Basic concepts</a:t>
            </a:r>
            <a:endParaRPr/>
          </a:p>
        </p:txBody>
      </p:sp>
      <p:sp>
        <p:nvSpPr>
          <p:cNvPr id="5" name="Inhaltsplatzhalter 2"/>
          <p:cNvSpPr>
            <a:spLocks noGrp="1"/>
          </p:cNvSpPr>
          <p:nvPr>
            <p:ph idx="1"/>
          </p:nvPr>
        </p:nvSpPr>
        <p:spPr bwMode="auto">
          <a:xfrm>
            <a:off x="495300" y="1600201"/>
            <a:ext cx="9009000" cy="4525963"/>
          </a:xfrm>
        </p:spPr>
        <p:txBody>
          <a:bodyPr>
            <a:normAutofit/>
          </a:bodyPr>
          <a:lstStyle/>
          <a:p>
            <a:pPr>
              <a:defRPr/>
            </a:pPr>
            <a:r>
              <a:rPr lang="en-US" sz="2400" b="0"/>
              <a:t>To take a close look at the development of social inequalities, TwinLife examines different etiological factors as well as indicators of personal and social success and failure</a:t>
            </a:r>
            <a:endParaRPr sz="2400"/>
          </a:p>
        </p:txBody>
      </p:sp>
      <p:sp>
        <p:nvSpPr>
          <p:cNvPr id="6" name="Foliennummernplatzhalter 2"/>
          <p:cNvSpPr>
            <a:spLocks noGrp="1"/>
          </p:cNvSpPr>
          <p:nvPr>
            <p:ph type="sldNum" sz="quarter" idx="4294967295"/>
          </p:nvPr>
        </p:nvSpPr>
        <p:spPr bwMode="auto"/>
        <p:txBody>
          <a:bodyPr/>
          <a:lstStyle/>
          <a:p>
            <a:pPr>
              <a:defRPr/>
            </a:pPr>
            <a:fld id="{F26D89EF-3C3A-4E06-893E-1B74ABA00C59}" type="slidenum">
              <a:rPr lang="de-DE"/>
              <a:t>24</a:t>
            </a:fld>
            <a:endParaRPr lang="de-DE"/>
          </a:p>
        </p:txBody>
      </p:sp>
      <p:pic>
        <p:nvPicPr>
          <p:cNvPr id="7" name="Grafik 4"/>
          <p:cNvPicPr/>
          <p:nvPr/>
        </p:nvPicPr>
        <p:blipFill>
          <a:blip r:embed="rId2"/>
          <a:stretch/>
        </p:blipFill>
        <p:spPr bwMode="auto">
          <a:xfrm>
            <a:off x="2216696" y="2848793"/>
            <a:ext cx="5345389" cy="3507558"/>
          </a:xfrm>
          <a:prstGeom prst="rect">
            <a:avLst/>
          </a:prstGeom>
          <a:noFill/>
        </p:spPr>
      </p:pic>
      <p:sp>
        <p:nvSpPr>
          <p:cNvPr id="2" name="Fußzeilenplatzhalter 1"/>
          <p:cNvSpPr>
            <a:spLocks noGrp="1"/>
          </p:cNvSpPr>
          <p:nvPr>
            <p:ph type="ftr" sz="quarter" idx="11"/>
          </p:nvPr>
        </p:nvSpPr>
        <p:spPr bwMode="auto"/>
        <p:txBody>
          <a:bodyPr/>
          <a:lstStyle/>
          <a:p>
            <a:pPr>
              <a:defRPr/>
            </a:pPr>
            <a:r>
              <a:rPr lang="de-DE"/>
              <a:t>www.twin-life.de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495299" y="400050"/>
            <a:ext cx="7069499" cy="933449"/>
          </a:xfrm>
        </p:spPr>
        <p:txBody>
          <a:bodyPr vert="horz" lIns="91440" tIns="45720" rIns="91440" bIns="45720" rtlCol="0" anchor="ctr">
            <a:noAutofit/>
          </a:bodyPr>
          <a:lstStyle/>
          <a:p>
            <a:pPr>
              <a:defRPr/>
            </a:pPr>
            <a:r>
              <a:rPr lang="en-US" sz="3000" cap="small">
                <a:solidFill>
                  <a:srgbClr val="AD1917"/>
                </a:solidFill>
                <a:latin typeface="Calibri"/>
              </a:rPr>
              <a:t>Bringing together Sociology, Psychology &amp; Behavioral Genetics</a:t>
            </a:r>
            <a:endParaRPr lang="de-DE" sz="3000" cap="small">
              <a:solidFill>
                <a:srgbClr val="AD1917"/>
              </a:solidFill>
              <a:latin typeface="Calibri"/>
            </a:endParaRPr>
          </a:p>
        </p:txBody>
      </p:sp>
      <p:sp>
        <p:nvSpPr>
          <p:cNvPr id="5" name="Inhaltsplatzhalter 2"/>
          <p:cNvSpPr>
            <a:spLocks noGrp="1"/>
          </p:cNvSpPr>
          <p:nvPr>
            <p:ph idx="1"/>
          </p:nvPr>
        </p:nvSpPr>
        <p:spPr bwMode="auto"/>
        <p:txBody>
          <a:bodyPr>
            <a:normAutofit fontScale="92500" lnSpcReduction="20000"/>
          </a:bodyPr>
          <a:lstStyle/>
          <a:p>
            <a:pPr>
              <a:spcAft>
                <a:spcPts val="200"/>
              </a:spcAft>
              <a:defRPr/>
            </a:pPr>
            <a:r>
              <a:rPr lang="de-DE" i="1">
                <a:solidFill>
                  <a:srgbClr val="AD1917"/>
                </a:solidFill>
              </a:rPr>
              <a:t>TwinLife </a:t>
            </a:r>
            <a:r>
              <a:rPr lang="en-US" b="0"/>
              <a:t>takes</a:t>
            </a:r>
            <a:r>
              <a:rPr lang="de-DE" b="0"/>
              <a:t> a </a:t>
            </a:r>
            <a:r>
              <a:rPr lang="en-US" b="0"/>
              <a:t>genetically informed life course perspective on social inequalities that acknowledges the importance of both genetic and social determinants:</a:t>
            </a:r>
            <a:endParaRPr/>
          </a:p>
          <a:p>
            <a:pPr lvl="1">
              <a:spcBef>
                <a:spcPts val="600"/>
              </a:spcBef>
              <a:spcAft>
                <a:spcPts val="600"/>
              </a:spcAft>
              <a:defRPr/>
            </a:pPr>
            <a:r>
              <a:rPr lang="en-US">
                <a:solidFill>
                  <a:srgbClr val="AD1917"/>
                </a:solidFill>
              </a:rPr>
              <a:t>Genetic</a:t>
            </a:r>
            <a:r>
              <a:rPr lang="en-US"/>
              <a:t> influences, </a:t>
            </a:r>
            <a:r>
              <a:rPr lang="en-US">
                <a:solidFill>
                  <a:srgbClr val="AD1917"/>
                </a:solidFill>
              </a:rPr>
              <a:t>psychological</a:t>
            </a:r>
            <a:r>
              <a:rPr lang="en-US"/>
              <a:t> and </a:t>
            </a:r>
            <a:r>
              <a:rPr lang="en-US">
                <a:solidFill>
                  <a:srgbClr val="AD1917"/>
                </a:solidFill>
              </a:rPr>
              <a:t>social mechanisms</a:t>
            </a:r>
            <a:r>
              <a:rPr lang="en-US"/>
              <a:t>, (social) </a:t>
            </a:r>
            <a:r>
              <a:rPr lang="en-US">
                <a:solidFill>
                  <a:srgbClr val="AD1917"/>
                </a:solidFill>
              </a:rPr>
              <a:t>contexts</a:t>
            </a:r>
            <a:r>
              <a:rPr lang="en-US"/>
              <a:t> and their interaction and covariation </a:t>
            </a:r>
            <a:endParaRPr/>
          </a:p>
          <a:p>
            <a:pPr lvl="1">
              <a:spcBef>
                <a:spcPts val="599"/>
              </a:spcBef>
              <a:spcAft>
                <a:spcPts val="599"/>
              </a:spcAft>
              <a:defRPr/>
            </a:pPr>
            <a:r>
              <a:rPr lang="en-US"/>
              <a:t>Whole families as database for these processes</a:t>
            </a:r>
            <a:endParaRPr/>
          </a:p>
          <a:p>
            <a:pPr lvl="1">
              <a:spcBef>
                <a:spcPts val="600"/>
              </a:spcBef>
              <a:spcAft>
                <a:spcPts val="600"/>
              </a:spcAft>
              <a:defRPr/>
            </a:pPr>
            <a:r>
              <a:rPr lang="en-US"/>
              <a:t>Development in childhood, adolescence, and young adulthood in </a:t>
            </a:r>
            <a:r>
              <a:rPr lang="en-US">
                <a:solidFill>
                  <a:srgbClr val="AD1917"/>
                </a:solidFill>
              </a:rPr>
              <a:t>a prospective longitudinal design </a:t>
            </a:r>
            <a:endParaRPr/>
          </a:p>
          <a:p>
            <a:pPr lvl="1">
              <a:defRPr/>
            </a:pPr>
            <a:r>
              <a:rPr lang="en-US"/>
              <a:t>Combination of a </a:t>
            </a:r>
            <a:r>
              <a:rPr lang="en-US">
                <a:solidFill>
                  <a:srgbClr val="AD1917"/>
                </a:solidFill>
              </a:rPr>
              <a:t>multi-cohort cross-sequential </a:t>
            </a:r>
            <a:r>
              <a:rPr lang="en-US"/>
              <a:t>and an </a:t>
            </a:r>
            <a:r>
              <a:rPr lang="en-US">
                <a:solidFill>
                  <a:srgbClr val="AD1917"/>
                </a:solidFill>
              </a:rPr>
              <a:t>extended twin family design</a:t>
            </a:r>
            <a:endParaRPr lang="en-US" b="1">
              <a:solidFill>
                <a:prstClr val="black"/>
              </a:solidFill>
            </a:endParaRPr>
          </a:p>
          <a:p>
            <a:pPr marL="457200" lvl="1" indent="0">
              <a:buNone/>
              <a:defRPr/>
            </a:pPr>
            <a:endParaRPr lang="en-US">
              <a:solidFill>
                <a:srgbClr val="AD1917"/>
              </a:solidFill>
            </a:endParaRPr>
          </a:p>
        </p:txBody>
      </p:sp>
      <p:sp>
        <p:nvSpPr>
          <p:cNvPr id="2" name="Fußzeilenplatzhalter 1"/>
          <p:cNvSpPr>
            <a:spLocks noGrp="1"/>
          </p:cNvSpPr>
          <p:nvPr>
            <p:ph type="ftr" sz="quarter" idx="11"/>
          </p:nvPr>
        </p:nvSpPr>
        <p:spPr bwMode="auto"/>
        <p:txBody>
          <a:bodyPr/>
          <a:lstStyle/>
          <a:p>
            <a:pPr>
              <a:defRPr/>
            </a:pPr>
            <a:r>
              <a:rPr lang="de-DE"/>
              <a:t>www.twin-life.de</a:t>
            </a:r>
          </a:p>
        </p:txBody>
      </p:sp>
      <p:sp>
        <p:nvSpPr>
          <p:cNvPr id="7" name="Foliennummernplatzhalter 2">
            <a:extLst>
              <a:ext uri="{FF2B5EF4-FFF2-40B4-BE49-F238E27FC236}">
                <a16:creationId xmlns:a16="http://schemas.microsoft.com/office/drawing/2014/main" id="{4225AE52-AECC-4EBB-BDA4-3C04C72D0936}"/>
              </a:ext>
            </a:extLst>
          </p:cNvPr>
          <p:cNvSpPr>
            <a:spLocks noGrp="1"/>
          </p:cNvSpPr>
          <p:nvPr>
            <p:ph type="sldNum" sz="quarter" idx="12"/>
          </p:nvPr>
        </p:nvSpPr>
        <p:spPr bwMode="auto">
          <a:xfrm>
            <a:off x="7099300" y="6356351"/>
            <a:ext cx="2311399" cy="365125"/>
          </a:xfrm>
        </p:spPr>
        <p:txBody>
          <a:bodyPr/>
          <a:lstStyle/>
          <a:p>
            <a:pPr>
              <a:defRPr/>
            </a:pPr>
            <a:fld id="{F0EF1938-F635-4101-A9C7-630B9062B7F5}" type="slidenum">
              <a:rPr lang="de-DE"/>
              <a:t>25</a:t>
            </a:fld>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81000" y="116632"/>
            <a:ext cx="9144000" cy="1143000"/>
          </a:xfrm>
        </p:spPr>
        <p:txBody>
          <a:bodyPr>
            <a:noAutofit/>
          </a:bodyPr>
          <a:lstStyle/>
          <a:p>
            <a:pPr>
              <a:defRPr/>
            </a:pPr>
            <a:r>
              <a:rPr lang="de-DE" sz="3000" cap="small">
                <a:solidFill>
                  <a:srgbClr val="AD1917"/>
                </a:solidFill>
                <a:latin typeface="Calibri"/>
              </a:rPr>
              <a:t>TwinLife</a:t>
            </a:r>
            <a:r>
              <a:rPr lang="de-DE" sz="4000"/>
              <a:t> </a:t>
            </a:r>
            <a:r>
              <a:rPr lang="de-DE" sz="3000" cap="small">
                <a:solidFill>
                  <a:srgbClr val="AD1917"/>
                </a:solidFill>
                <a:latin typeface="Calibri"/>
              </a:rPr>
              <a:t>terminology</a:t>
            </a:r>
          </a:p>
        </p:txBody>
      </p:sp>
      <p:graphicFrame>
        <p:nvGraphicFramePr>
          <p:cNvPr id="5" name="Tabelle 4"/>
          <p:cNvGraphicFramePr>
            <a:graphicFrameLocks noGrp="1"/>
          </p:cNvGraphicFramePr>
          <p:nvPr>
            <p:extLst>
              <p:ext uri="{D42A27DB-BD31-4B8C-83A1-F6EECF244321}">
                <p14:modId xmlns:p14="http://schemas.microsoft.com/office/powerpoint/2010/main" val="1170465858"/>
              </p:ext>
            </p:extLst>
          </p:nvPr>
        </p:nvGraphicFramePr>
        <p:xfrm>
          <a:off x="506760" y="1844824"/>
          <a:ext cx="8892480" cy="4398090"/>
        </p:xfrm>
        <a:graphic>
          <a:graphicData uri="http://schemas.openxmlformats.org/drawingml/2006/table">
            <a:tbl>
              <a:tblPr firstRow="1" bandRow="1"/>
              <a:tblGrid>
                <a:gridCol w="2240379">
                  <a:extLst>
                    <a:ext uri="{9D8B030D-6E8A-4147-A177-3AD203B41FA5}">
                      <a16:colId xmlns:a16="http://schemas.microsoft.com/office/drawing/2014/main" val="20000"/>
                    </a:ext>
                  </a:extLst>
                </a:gridCol>
                <a:gridCol w="6652101">
                  <a:extLst>
                    <a:ext uri="{9D8B030D-6E8A-4147-A177-3AD203B41FA5}">
                      <a16:colId xmlns:a16="http://schemas.microsoft.com/office/drawing/2014/main" val="20001"/>
                    </a:ext>
                  </a:extLst>
                </a:gridCol>
              </a:tblGrid>
              <a:tr h="476814">
                <a:tc>
                  <a:txBody>
                    <a:bodyPr/>
                    <a:lstStyle/>
                    <a:p>
                      <a:pPr algn="l">
                        <a:defRPr/>
                      </a:pPr>
                      <a:r>
                        <a:rPr lang="en-US" sz="1600" b="0" i="0">
                          <a:solidFill>
                            <a:schemeClr val="tx1"/>
                          </a:solidFill>
                          <a:latin typeface="Calibri"/>
                          <a:ea typeface="Arial"/>
                          <a:cs typeface="Arial"/>
                        </a:rPr>
                        <a:t>Face-to-Face (F2F)</a:t>
                      </a:r>
                      <a:endParaRPr/>
                    </a:p>
                  </a:txBody>
                  <a:tcPr>
                    <a:lnB w="12700" algn="ctr">
                      <a:solidFill>
                        <a:schemeClr val="tx1"/>
                      </a:solidFill>
                    </a:lnB>
                  </a:tcPr>
                </a:tc>
                <a:tc>
                  <a:txBody>
                    <a:bodyPr/>
                    <a:lstStyle/>
                    <a:p>
                      <a:pPr algn="l">
                        <a:defRPr/>
                      </a:pPr>
                      <a:r>
                        <a:rPr lang="en-US" sz="1600" b="0" i="0" dirty="0">
                          <a:solidFill>
                            <a:schemeClr val="tx1"/>
                          </a:solidFill>
                          <a:latin typeface="Calibri"/>
                          <a:ea typeface="Arial"/>
                          <a:cs typeface="Arial"/>
                        </a:rPr>
                        <a:t>Household interview with a multi-method mixture of conventional and computer-based methods</a:t>
                      </a:r>
                      <a:endParaRPr dirty="0"/>
                    </a:p>
                  </a:txBody>
                  <a:tcPr>
                    <a:lnB w="12700" algn="ctr">
                      <a:solidFill>
                        <a:schemeClr val="tx1"/>
                      </a:solidFill>
                    </a:lnB>
                  </a:tcPr>
                </a:tc>
                <a:extLst>
                  <a:ext uri="{0D108BD9-81ED-4DB2-BD59-A6C34878D82A}">
                    <a16:rowId xmlns:a16="http://schemas.microsoft.com/office/drawing/2014/main" val="10000"/>
                  </a:ext>
                </a:extLst>
              </a:tr>
              <a:tr h="276050">
                <a:tc>
                  <a:txBody>
                    <a:bodyPr/>
                    <a:lstStyle/>
                    <a:p>
                      <a:pPr algn="l">
                        <a:defRPr/>
                      </a:pPr>
                      <a:r>
                        <a:rPr lang="en-US" sz="1600" b="0" i="0">
                          <a:solidFill>
                            <a:schemeClr val="tx1"/>
                          </a:solidFill>
                          <a:latin typeface="Calibri"/>
                          <a:ea typeface="Arial"/>
                          <a:cs typeface="Arial"/>
                        </a:rPr>
                        <a:t>CATI</a:t>
                      </a:r>
                      <a:endParaRPr sz="1600" b="0" i="0">
                        <a:solidFill>
                          <a:schemeClr val="tx1"/>
                        </a:solidFill>
                        <a:latin typeface="Calibri"/>
                        <a:ea typeface="Arial"/>
                        <a:cs typeface="Arial"/>
                      </a:endParaRPr>
                    </a:p>
                  </a:txBody>
                  <a:tcPr>
                    <a:lnT w="12700" algn="ctr">
                      <a:solidFill>
                        <a:schemeClr val="tx1"/>
                      </a:solidFill>
                    </a:lnT>
                    <a:lnB w="12700" algn="ctr">
                      <a:solidFill>
                        <a:schemeClr val="tx1"/>
                      </a:solidFill>
                    </a:lnB>
                  </a:tcPr>
                </a:tc>
                <a:tc>
                  <a:txBody>
                    <a:bodyPr/>
                    <a:lstStyle/>
                    <a:p>
                      <a:pPr algn="l">
                        <a:defRPr/>
                      </a:pPr>
                      <a:r>
                        <a:rPr lang="en-US" sz="1600" b="0" i="0">
                          <a:solidFill>
                            <a:schemeClr val="tx1"/>
                          </a:solidFill>
                          <a:latin typeface="Calibri"/>
                          <a:ea typeface="Arial"/>
                          <a:cs typeface="Arial"/>
                        </a:rPr>
                        <a:t>Computer assisted telephone interview</a:t>
                      </a:r>
                      <a:endParaRPr/>
                    </a:p>
                  </a:txBody>
                  <a:tcP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r h="677578">
                <a:tc>
                  <a:txBody>
                    <a:bodyPr/>
                    <a:lstStyle/>
                    <a:p>
                      <a:pPr algn="l">
                        <a:defRPr/>
                      </a:pPr>
                      <a:r>
                        <a:rPr lang="en-US" sz="1600" b="0" i="0">
                          <a:solidFill>
                            <a:schemeClr val="tx1"/>
                          </a:solidFill>
                          <a:latin typeface="Calibri"/>
                          <a:ea typeface="Arial"/>
                          <a:cs typeface="Arial"/>
                        </a:rPr>
                        <a:t>Wave</a:t>
                      </a:r>
                      <a:endParaRPr sz="1600" b="0" i="0">
                        <a:solidFill>
                          <a:schemeClr val="tx1"/>
                        </a:solidFill>
                        <a:latin typeface="Calibri"/>
                        <a:ea typeface="Arial"/>
                        <a:cs typeface="Arial"/>
                      </a:endParaRPr>
                    </a:p>
                  </a:txBody>
                  <a:tcPr>
                    <a:lnT w="12700" algn="ctr">
                      <a:solidFill>
                        <a:schemeClr val="tx1"/>
                      </a:solidFill>
                    </a:lnT>
                    <a:lnB w="12700" algn="ctr">
                      <a:solidFill>
                        <a:schemeClr val="tx1"/>
                      </a:solidFill>
                    </a:lnB>
                  </a:tcPr>
                </a:tc>
                <a:tc>
                  <a:txBody>
                    <a:bodyPr/>
                    <a:lstStyle/>
                    <a:p>
                      <a:pPr algn="l">
                        <a:defRPr/>
                      </a:pPr>
                      <a:r>
                        <a:rPr lang="en-US" sz="1600" b="0" i="0">
                          <a:solidFill>
                            <a:schemeClr val="tx1"/>
                          </a:solidFill>
                          <a:latin typeface="Calibri"/>
                          <a:ea typeface="Arial"/>
                          <a:cs typeface="Arial"/>
                        </a:rPr>
                        <a:t>A wave in TwinLife always consists of two data collections: a face-to-face interview and a telephone interview; both interview methods alternate in consecutive years per subsample</a:t>
                      </a:r>
                      <a:endParaRPr/>
                    </a:p>
                  </a:txBody>
                  <a:tcPr>
                    <a:lnT w="12700" algn="ctr">
                      <a:solidFill>
                        <a:schemeClr val="tx1"/>
                      </a:solidFill>
                    </a:lnT>
                    <a:lnB w="12700" algn="ctr">
                      <a:solidFill>
                        <a:schemeClr val="tx1"/>
                      </a:solidFill>
                    </a:lnB>
                  </a:tcPr>
                </a:tc>
                <a:extLst>
                  <a:ext uri="{0D108BD9-81ED-4DB2-BD59-A6C34878D82A}">
                    <a16:rowId xmlns:a16="http://schemas.microsoft.com/office/drawing/2014/main" val="10002"/>
                  </a:ext>
                </a:extLst>
              </a:tr>
              <a:tr h="476814">
                <a:tc>
                  <a:txBody>
                    <a:bodyPr/>
                    <a:lstStyle/>
                    <a:p>
                      <a:pPr algn="l">
                        <a:defRPr/>
                      </a:pPr>
                      <a:r>
                        <a:rPr lang="en-US" sz="1600" b="0" i="0">
                          <a:solidFill>
                            <a:schemeClr val="tx1"/>
                          </a:solidFill>
                          <a:latin typeface="Calibri"/>
                          <a:ea typeface="Arial"/>
                          <a:cs typeface="Arial"/>
                        </a:rPr>
                        <a:t>Subsample a/b</a:t>
                      </a:r>
                      <a:endParaRPr sz="1600" b="0" i="0">
                        <a:solidFill>
                          <a:schemeClr val="tx1"/>
                        </a:solidFill>
                        <a:latin typeface="Calibri"/>
                        <a:ea typeface="Arial"/>
                        <a:cs typeface="Arial"/>
                      </a:endParaRPr>
                    </a:p>
                  </a:txBody>
                  <a:tcPr>
                    <a:lnT w="12700" algn="ctr">
                      <a:solidFill>
                        <a:schemeClr val="tx1"/>
                      </a:solidFill>
                    </a:lnT>
                    <a:lnB w="12700" algn="ctr">
                      <a:solidFill>
                        <a:schemeClr val="tx1"/>
                      </a:solidFill>
                    </a:lnB>
                  </a:tcPr>
                </a:tc>
                <a:tc>
                  <a:txBody>
                    <a:bodyPr/>
                    <a:lstStyle/>
                    <a:p>
                      <a:pPr algn="l">
                        <a:defRPr/>
                      </a:pPr>
                      <a:r>
                        <a:rPr lang="en-US" sz="1600" b="0" i="0">
                          <a:solidFill>
                            <a:schemeClr val="tx1"/>
                          </a:solidFill>
                          <a:latin typeface="Calibri"/>
                          <a:ea typeface="Arial"/>
                          <a:cs typeface="Arial"/>
                        </a:rPr>
                        <a:t>The overall sample is divided into two subsamples. The first data collection of subsample a started in 2014, subsample b participated one year later.</a:t>
                      </a:r>
                      <a:endParaRPr/>
                    </a:p>
                  </a:txBody>
                  <a:tcPr>
                    <a:lnT w="12700" algn="ctr">
                      <a:solidFill>
                        <a:schemeClr val="tx1"/>
                      </a:solidFill>
                    </a:lnT>
                    <a:lnB w="12700" algn="ctr">
                      <a:solidFill>
                        <a:schemeClr val="tx1"/>
                      </a:solidFill>
                    </a:lnB>
                  </a:tcPr>
                </a:tc>
                <a:extLst>
                  <a:ext uri="{0D108BD9-81ED-4DB2-BD59-A6C34878D82A}">
                    <a16:rowId xmlns:a16="http://schemas.microsoft.com/office/drawing/2014/main" val="10003"/>
                  </a:ext>
                </a:extLst>
              </a:tr>
              <a:tr h="1079105">
                <a:tc>
                  <a:txBody>
                    <a:bodyPr/>
                    <a:lstStyle/>
                    <a:p>
                      <a:pPr algn="l">
                        <a:defRPr/>
                      </a:pPr>
                      <a:r>
                        <a:rPr lang="en-US" sz="1600" b="0" i="0">
                          <a:solidFill>
                            <a:schemeClr val="tx1"/>
                          </a:solidFill>
                          <a:latin typeface="Calibri"/>
                          <a:ea typeface="Arial"/>
                          <a:cs typeface="Arial"/>
                        </a:rPr>
                        <a:t>Cohort </a:t>
                      </a:r>
                      <a:endParaRPr sz="1600" b="0" i="0">
                        <a:solidFill>
                          <a:schemeClr val="tx1"/>
                        </a:solidFill>
                        <a:latin typeface="Calibri"/>
                        <a:ea typeface="Arial"/>
                        <a:cs typeface="Arial"/>
                      </a:endParaRPr>
                    </a:p>
                  </a:txBody>
                  <a:tcPr>
                    <a:lnT w="12700" algn="ctr">
                      <a:solidFill>
                        <a:schemeClr val="tx1"/>
                      </a:solidFill>
                    </a:lnT>
                    <a:lnB w="12700" cap="flat" cmpd="sng" algn="ctr">
                      <a:solidFill>
                        <a:schemeClr val="tx1"/>
                      </a:solidFill>
                      <a:prstDash val="solid"/>
                      <a:round/>
                      <a:headEnd type="none" w="med" len="med"/>
                      <a:tailEnd type="none" w="med" len="med"/>
                    </a:lnB>
                  </a:tcPr>
                </a:tc>
                <a:tc>
                  <a:txBody>
                    <a:bodyPr/>
                    <a:lstStyle/>
                    <a:p>
                      <a:pPr algn="l">
                        <a:defRPr/>
                      </a:pPr>
                      <a:r>
                        <a:rPr lang="en-US" sz="1600" b="0" i="0" dirty="0" err="1">
                          <a:solidFill>
                            <a:schemeClr val="tx1"/>
                          </a:solidFill>
                          <a:latin typeface="Calibri"/>
                          <a:ea typeface="Arial"/>
                          <a:cs typeface="Arial"/>
                        </a:rPr>
                        <a:t>TwinLife’s</a:t>
                      </a:r>
                      <a:r>
                        <a:rPr lang="en-US" sz="1600" b="0" i="0" dirty="0">
                          <a:solidFill>
                            <a:schemeClr val="tx1"/>
                          </a:solidFill>
                          <a:latin typeface="Calibri"/>
                          <a:ea typeface="Arial"/>
                          <a:cs typeface="Arial"/>
                        </a:rPr>
                        <a:t> sample consists of 4 age cohorts of twins and their families: </a:t>
                      </a:r>
                      <a:endParaRPr sz="1600" b="0" i="0" dirty="0">
                        <a:solidFill>
                          <a:schemeClr val="tx1"/>
                        </a:solidFill>
                        <a:latin typeface="Calibri"/>
                        <a:ea typeface="Arial"/>
                        <a:cs typeface="Arial"/>
                      </a:endParaRPr>
                    </a:p>
                    <a:p>
                      <a:pPr algn="l">
                        <a:defRPr/>
                      </a:pPr>
                      <a:r>
                        <a:rPr lang="en-US" sz="1600" b="0" i="0" dirty="0">
                          <a:solidFill>
                            <a:schemeClr val="tx1"/>
                          </a:solidFill>
                          <a:latin typeface="Calibri"/>
                          <a:ea typeface="Arial"/>
                          <a:cs typeface="Arial"/>
                        </a:rPr>
                        <a:t>Cohort 1 – initial age 5, current age </a:t>
                      </a:r>
                      <a:r>
                        <a:rPr lang="de-DE" sz="1600" b="0" i="0" dirty="0">
                          <a:solidFill>
                            <a:schemeClr val="tx1"/>
                          </a:solidFill>
                          <a:latin typeface="Calibri"/>
                          <a:ea typeface="Arial"/>
                          <a:cs typeface="Arial"/>
                        </a:rPr>
                        <a:t>13</a:t>
                      </a:r>
                      <a:endParaRPr sz="1600" b="0" i="0" dirty="0">
                        <a:solidFill>
                          <a:schemeClr val="tx1"/>
                        </a:solidFill>
                        <a:latin typeface="Calibri"/>
                        <a:ea typeface="Arial"/>
                        <a:cs typeface="Arial"/>
                      </a:endParaRPr>
                    </a:p>
                    <a:p>
                      <a:pPr algn="l">
                        <a:defRPr/>
                      </a:pPr>
                      <a:r>
                        <a:rPr lang="en-US" sz="1600" b="0" i="0" dirty="0">
                          <a:solidFill>
                            <a:schemeClr val="tx1"/>
                          </a:solidFill>
                          <a:latin typeface="Calibri"/>
                          <a:ea typeface="Arial"/>
                          <a:cs typeface="Arial"/>
                        </a:rPr>
                        <a:t>Cohort 2 – initial age 11, current age 19</a:t>
                      </a:r>
                      <a:endParaRPr sz="16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en-US" sz="1600" b="0" i="0" dirty="0">
                          <a:solidFill>
                            <a:schemeClr val="tx1"/>
                          </a:solidFill>
                          <a:latin typeface="Calibri"/>
                          <a:ea typeface="Arial"/>
                          <a:cs typeface="Arial"/>
                        </a:rPr>
                        <a:t>Cohort 3 – initial age 17, current age 25</a:t>
                      </a:r>
                      <a:endParaRPr sz="16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en-US" sz="1600" b="0" i="0" dirty="0">
                          <a:solidFill>
                            <a:schemeClr val="tx1"/>
                          </a:solidFill>
                          <a:latin typeface="Calibri"/>
                          <a:ea typeface="Arial"/>
                          <a:cs typeface="Arial"/>
                        </a:rPr>
                        <a:t>Cohort 4 – initial age 23, current age 31</a:t>
                      </a:r>
                      <a:endParaRPr sz="1600" b="0" i="0" dirty="0">
                        <a:solidFill>
                          <a:schemeClr val="tx1"/>
                        </a:solidFill>
                        <a:latin typeface="Calibri"/>
                        <a:ea typeface="Arial"/>
                        <a:cs typeface="Arial"/>
                      </a:endParaRPr>
                    </a:p>
                  </a:txBody>
                  <a:tcPr>
                    <a:lnT w="12700" algn="ctr">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70970">
                <a:tc>
                  <a:txBody>
                    <a:bodyPr/>
                    <a:lstStyle/>
                    <a:p>
                      <a:pPr algn="l">
                        <a:defRPr/>
                      </a:pPr>
                      <a:r>
                        <a:rPr lang="en-US" sz="1600" b="0" i="0" noProof="0" dirty="0" err="1">
                          <a:solidFill>
                            <a:schemeClr val="tx1"/>
                          </a:solidFill>
                          <a:latin typeface="Calibri"/>
                          <a:ea typeface="Arial"/>
                          <a:cs typeface="Arial"/>
                        </a:rPr>
                        <a:t>Cov</a:t>
                      </a:r>
                      <a:r>
                        <a:rPr lang="en-US" sz="1600" b="0" i="0" baseline="0" noProof="0" dirty="0">
                          <a:solidFill>
                            <a:schemeClr val="tx1"/>
                          </a:solidFill>
                          <a:latin typeface="Calibri"/>
                          <a:ea typeface="Arial"/>
                          <a:cs typeface="Arial"/>
                        </a:rPr>
                        <a:t> </a:t>
                      </a:r>
                      <a:endParaRPr lang="en-US" sz="1600" b="0" i="0" noProof="0" dirty="0">
                        <a:solidFill>
                          <a:schemeClr val="tx1"/>
                        </a:solidFill>
                        <a:latin typeface="Calibri"/>
                        <a:ea typeface="Arial"/>
                        <a:cs typeface="Arial"/>
                      </a:endParaRPr>
                    </a:p>
                  </a:txBody>
                  <a:tcPr>
                    <a:lnT w="12700" algn="ctr">
                      <a:solidFill>
                        <a:schemeClr val="tx1"/>
                      </a:solidFill>
                    </a:lnT>
                  </a:tcPr>
                </a:tc>
                <a:tc>
                  <a:txBody>
                    <a:bodyPr/>
                    <a:lstStyle/>
                    <a:p>
                      <a:pPr marL="0" marR="0" lvl="0" indent="0" algn="l" defTabSz="914400">
                        <a:lnSpc>
                          <a:spcPct val="100000"/>
                        </a:lnSpc>
                        <a:spcBef>
                          <a:spcPts val="0"/>
                        </a:spcBef>
                        <a:spcAft>
                          <a:spcPts val="0"/>
                        </a:spcAft>
                        <a:buClrTx/>
                        <a:buSzTx/>
                        <a:buFontTx/>
                        <a:buNone/>
                        <a:defRPr/>
                      </a:pPr>
                      <a:r>
                        <a:rPr lang="en-US" sz="1600" b="0" i="0" noProof="0" dirty="0">
                          <a:solidFill>
                            <a:schemeClr val="tx1"/>
                          </a:solidFill>
                          <a:latin typeface="Calibri"/>
                          <a:ea typeface="Arial"/>
                          <a:cs typeface="Arial"/>
                        </a:rPr>
                        <a:t>COVID supplementary questionnaires</a:t>
                      </a:r>
                    </a:p>
                  </a:txBody>
                  <a:tcPr>
                    <a:lnT w="12700" algn="ctr">
                      <a:solidFill>
                        <a:schemeClr val="tx1"/>
                      </a:solidFill>
                    </a:lnT>
                  </a:tcPr>
                </a:tc>
                <a:extLst>
                  <a:ext uri="{0D108BD9-81ED-4DB2-BD59-A6C34878D82A}">
                    <a16:rowId xmlns:a16="http://schemas.microsoft.com/office/drawing/2014/main" val="110414717"/>
                  </a:ext>
                </a:extLst>
              </a:tr>
            </a:tbl>
          </a:graphicData>
        </a:graphic>
      </p:graphicFrame>
      <p:sp>
        <p:nvSpPr>
          <p:cNvPr id="2" name="Fußzeilenplatzhalter 1"/>
          <p:cNvSpPr>
            <a:spLocks noGrp="1"/>
          </p:cNvSpPr>
          <p:nvPr>
            <p:ph type="ftr" sz="quarter" idx="11"/>
          </p:nvPr>
        </p:nvSpPr>
        <p:spPr bwMode="auto"/>
        <p:txBody>
          <a:bodyPr/>
          <a:lstStyle/>
          <a:p>
            <a:pPr>
              <a:defRPr/>
            </a:pPr>
            <a:r>
              <a:rPr lang="de-DE"/>
              <a:t>www.twin-life.de</a:t>
            </a:r>
          </a:p>
        </p:txBody>
      </p:sp>
      <p:sp>
        <p:nvSpPr>
          <p:cNvPr id="3" name="Foliennummernplatzhalter 2"/>
          <p:cNvSpPr>
            <a:spLocks noGrp="1"/>
          </p:cNvSpPr>
          <p:nvPr>
            <p:ph type="sldNum" sz="quarter" idx="12"/>
          </p:nvPr>
        </p:nvSpPr>
        <p:spPr bwMode="auto"/>
        <p:txBody>
          <a:bodyPr/>
          <a:lstStyle/>
          <a:p>
            <a:pPr>
              <a:defRPr/>
            </a:pPr>
            <a:fld id="{F0EF1938-F635-4101-A9C7-630B9062B7F5}" type="slidenum">
              <a:rPr lang="de-DE"/>
              <a:t>26</a:t>
            </a:fld>
            <a:endParaRPr lang="de-D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81000" y="116632"/>
            <a:ext cx="9144000" cy="1143000"/>
          </a:xfrm>
        </p:spPr>
        <p:txBody>
          <a:bodyPr>
            <a:noAutofit/>
          </a:bodyPr>
          <a:lstStyle/>
          <a:p>
            <a:pPr>
              <a:defRPr/>
            </a:pPr>
            <a:r>
              <a:rPr lang="de-DE" sz="3000" cap="small">
                <a:solidFill>
                  <a:srgbClr val="AD1917"/>
                </a:solidFill>
                <a:latin typeface="Calibri"/>
              </a:rPr>
              <a:t>Design</a:t>
            </a:r>
          </a:p>
        </p:txBody>
      </p:sp>
      <p:sp>
        <p:nvSpPr>
          <p:cNvPr id="2" name="Fußzeilenplatzhalter 1"/>
          <p:cNvSpPr>
            <a:spLocks noGrp="1"/>
          </p:cNvSpPr>
          <p:nvPr>
            <p:ph type="ftr" sz="quarter" idx="11"/>
          </p:nvPr>
        </p:nvSpPr>
        <p:spPr bwMode="auto"/>
        <p:txBody>
          <a:bodyPr/>
          <a:lstStyle/>
          <a:p>
            <a:pPr>
              <a:defRPr/>
            </a:pPr>
            <a:r>
              <a:rPr lang="de-DE" dirty="0"/>
              <a:t>www.twin-life.de</a:t>
            </a:r>
          </a:p>
        </p:txBody>
      </p:sp>
      <p:sp>
        <p:nvSpPr>
          <p:cNvPr id="3" name="Foliennummernplatzhalter 2"/>
          <p:cNvSpPr>
            <a:spLocks noGrp="1"/>
          </p:cNvSpPr>
          <p:nvPr>
            <p:ph type="sldNum" sz="quarter" idx="12"/>
          </p:nvPr>
        </p:nvSpPr>
        <p:spPr bwMode="auto"/>
        <p:txBody>
          <a:bodyPr/>
          <a:lstStyle/>
          <a:p>
            <a:pPr>
              <a:defRPr/>
            </a:pPr>
            <a:fld id="{F0EF1938-F635-4101-A9C7-630B9062B7F5}" type="slidenum">
              <a:rPr lang="de-DE"/>
              <a:t>27</a:t>
            </a:fld>
            <a:endParaRPr lang="de-DE"/>
          </a:p>
        </p:txBody>
      </p:sp>
      <p:pic>
        <p:nvPicPr>
          <p:cNvPr id="6" name="Grafik 5"/>
          <p:cNvPicPr>
            <a:picLocks noChangeAspect="1"/>
          </p:cNvPicPr>
          <p:nvPr/>
        </p:nvPicPr>
        <p:blipFill>
          <a:blip r:embed="rId2"/>
          <a:stretch/>
        </p:blipFill>
        <p:spPr bwMode="auto">
          <a:xfrm>
            <a:off x="-1" y="2074671"/>
            <a:ext cx="9819555" cy="387460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Design</a:t>
            </a:r>
            <a:endParaRPr sz="3000" cap="small">
              <a:solidFill>
                <a:srgbClr val="AD1917"/>
              </a:solidFill>
              <a:latin typeface="Calibri"/>
            </a:endParaRPr>
          </a:p>
        </p:txBody>
      </p:sp>
      <p:sp>
        <p:nvSpPr>
          <p:cNvPr id="5" name="Inhaltsplatzhalter 2"/>
          <p:cNvSpPr>
            <a:spLocks noGrp="1"/>
          </p:cNvSpPr>
          <p:nvPr>
            <p:ph idx="1"/>
          </p:nvPr>
        </p:nvSpPr>
        <p:spPr bwMode="auto">
          <a:xfrm>
            <a:off x="5811093" y="1752599"/>
            <a:ext cx="3525355" cy="4699000"/>
          </a:xfrm>
        </p:spPr>
        <p:txBody>
          <a:bodyPr vertOverflow="overflow" horzOverflow="clip" vert="horz" wrap="square" lIns="91440" tIns="45720" rIns="91440" bIns="45720" numCol="1" spcCol="0" rtlCol="0" fromWordArt="0" anchor="t" anchorCtr="0" forceAA="0" compatLnSpc="0">
            <a:normAutofit/>
          </a:bodyPr>
          <a:lstStyle/>
          <a:p>
            <a:pPr>
              <a:spcAft>
                <a:spcPts val="600"/>
              </a:spcAft>
              <a:buSzPct val="110000"/>
              <a:defRPr/>
            </a:pPr>
            <a:r>
              <a:rPr lang="en-US" sz="1800" dirty="0">
                <a:solidFill>
                  <a:srgbClr val="000000">
                    <a:lumMod val="50000"/>
                  </a:srgbClr>
                </a:solidFill>
              </a:rPr>
              <a:t>4,000</a:t>
            </a:r>
            <a:r>
              <a:rPr lang="en-US" sz="1800" b="0" dirty="0">
                <a:solidFill>
                  <a:srgbClr val="000000">
                    <a:lumMod val="50000"/>
                  </a:srgbClr>
                </a:solidFill>
              </a:rPr>
              <a:t> </a:t>
            </a:r>
            <a:r>
              <a:rPr lang="en-US" sz="1800" dirty="0">
                <a:solidFill>
                  <a:srgbClr val="000000">
                    <a:lumMod val="50000"/>
                  </a:srgbClr>
                </a:solidFill>
              </a:rPr>
              <a:t>twin families</a:t>
            </a:r>
            <a:r>
              <a:rPr lang="en-US" sz="1800" b="0" dirty="0">
                <a:solidFill>
                  <a:srgbClr val="000000">
                    <a:lumMod val="50000"/>
                  </a:srgbClr>
                </a:solidFill>
              </a:rPr>
              <a:t>, over a time span of 9 years (2014 to 2023)</a:t>
            </a:r>
            <a:endParaRPr sz="1800" dirty="0"/>
          </a:p>
          <a:p>
            <a:pPr>
              <a:spcAft>
                <a:spcPts val="600"/>
              </a:spcAft>
              <a:buSzPct val="110000"/>
              <a:defRPr/>
            </a:pPr>
            <a:r>
              <a:rPr lang="en-US" sz="1800" dirty="0">
                <a:solidFill>
                  <a:srgbClr val="000000">
                    <a:lumMod val="50000"/>
                  </a:srgbClr>
                </a:solidFill>
              </a:rPr>
              <a:t>Cross-sequential </a:t>
            </a:r>
            <a:r>
              <a:rPr lang="en-US" sz="1800" b="0" dirty="0">
                <a:solidFill>
                  <a:srgbClr val="000000">
                    <a:lumMod val="50000"/>
                  </a:srgbClr>
                </a:solidFill>
              </a:rPr>
              <a:t>survey design</a:t>
            </a:r>
            <a:endParaRPr sz="1800" dirty="0"/>
          </a:p>
          <a:p>
            <a:pPr>
              <a:buSzPct val="110000"/>
              <a:defRPr/>
            </a:pPr>
            <a:r>
              <a:rPr lang="en-US" sz="1800" dirty="0">
                <a:solidFill>
                  <a:srgbClr val="000000">
                    <a:lumMod val="50000"/>
                  </a:srgbClr>
                </a:solidFill>
              </a:rPr>
              <a:t>Four birth cohorts </a:t>
            </a:r>
            <a:r>
              <a:rPr lang="en-US" sz="1800" b="0" dirty="0">
                <a:solidFill>
                  <a:srgbClr val="000000">
                    <a:lumMod val="50000"/>
                  </a:srgbClr>
                </a:solidFill>
              </a:rPr>
              <a:t>capturing a total age range from 5 to 31 years and undergoing important life events</a:t>
            </a:r>
            <a:endParaRPr sz="1800" dirty="0"/>
          </a:p>
          <a:p>
            <a:pPr lvl="1">
              <a:spcAft>
                <a:spcPts val="600"/>
              </a:spcAft>
              <a:buSzPct val="110000"/>
              <a:defRPr/>
            </a:pPr>
            <a:r>
              <a:rPr lang="en-US" sz="1800" b="0" dirty="0">
                <a:solidFill>
                  <a:srgbClr val="000000">
                    <a:lumMod val="50000"/>
                  </a:srgbClr>
                </a:solidFill>
              </a:rPr>
              <a:t>1,000 twin pairs per cohort</a:t>
            </a:r>
            <a:endParaRPr sz="1800" dirty="0"/>
          </a:p>
          <a:p>
            <a:pPr>
              <a:spcAft>
                <a:spcPts val="600"/>
              </a:spcAft>
              <a:buSzPct val="110000"/>
              <a:defRPr/>
            </a:pPr>
            <a:r>
              <a:rPr lang="en-US" sz="1800" dirty="0">
                <a:solidFill>
                  <a:srgbClr val="000000">
                    <a:lumMod val="50000"/>
                  </a:srgbClr>
                </a:solidFill>
              </a:rPr>
              <a:t>Face-to-face</a:t>
            </a:r>
            <a:r>
              <a:rPr lang="en-US" sz="1800" b="0" dirty="0">
                <a:solidFill>
                  <a:srgbClr val="000000">
                    <a:lumMod val="50000"/>
                  </a:srgbClr>
                </a:solidFill>
              </a:rPr>
              <a:t> interviews within the household every other year</a:t>
            </a:r>
            <a:endParaRPr sz="1800" dirty="0">
              <a:solidFill>
                <a:srgbClr val="000000">
                  <a:lumMod val="50000"/>
                </a:srgbClr>
              </a:solidFill>
            </a:endParaRPr>
          </a:p>
          <a:p>
            <a:pPr>
              <a:spcAft>
                <a:spcPts val="600"/>
              </a:spcAft>
              <a:buSzPct val="110000"/>
              <a:defRPr/>
            </a:pPr>
            <a:r>
              <a:rPr lang="en-US" sz="1800" dirty="0">
                <a:solidFill>
                  <a:srgbClr val="000000">
                    <a:lumMod val="50000"/>
                  </a:srgbClr>
                </a:solidFill>
              </a:rPr>
              <a:t>Telephone interviews </a:t>
            </a:r>
            <a:r>
              <a:rPr lang="en-US" sz="1800" b="0" dirty="0">
                <a:solidFill>
                  <a:srgbClr val="000000">
                    <a:lumMod val="50000"/>
                  </a:srgbClr>
                </a:solidFill>
              </a:rPr>
              <a:t>in the consecutive year</a:t>
            </a:r>
            <a:endParaRPr sz="1800" dirty="0"/>
          </a:p>
          <a:p>
            <a:pPr>
              <a:spcAft>
                <a:spcPts val="600"/>
              </a:spcAft>
              <a:buSzPct val="110000"/>
              <a:defRPr/>
            </a:pPr>
            <a:r>
              <a:rPr lang="de-DE" sz="1800" b="0" dirty="0" err="1">
                <a:solidFill>
                  <a:srgbClr val="000000">
                    <a:lumMod val="50000"/>
                  </a:srgbClr>
                </a:solidFill>
              </a:rPr>
              <a:t>Only</a:t>
            </a:r>
            <a:r>
              <a:rPr lang="de-DE" sz="1800" b="0" dirty="0">
                <a:solidFill>
                  <a:srgbClr val="000000">
                    <a:lumMod val="50000"/>
                  </a:srgbClr>
                </a:solidFill>
              </a:rPr>
              <a:t> </a:t>
            </a:r>
            <a:r>
              <a:rPr lang="de-DE" sz="1800" dirty="0">
                <a:solidFill>
                  <a:srgbClr val="000000">
                    <a:lumMod val="50000"/>
                  </a:srgbClr>
                </a:solidFill>
              </a:rPr>
              <a:t>same-sex </a:t>
            </a:r>
            <a:r>
              <a:rPr lang="de-DE" sz="1800" dirty="0" err="1">
                <a:solidFill>
                  <a:srgbClr val="000000">
                    <a:lumMod val="50000"/>
                  </a:srgbClr>
                </a:solidFill>
              </a:rPr>
              <a:t>twins</a:t>
            </a:r>
            <a:endParaRPr sz="1800" dirty="0"/>
          </a:p>
        </p:txBody>
      </p:sp>
      <p:graphicFrame>
        <p:nvGraphicFramePr>
          <p:cNvPr id="6" name="Tabelle 6"/>
          <p:cNvGraphicFramePr>
            <a:graphicFrameLocks noGrp="1"/>
          </p:cNvGraphicFramePr>
          <p:nvPr>
            <p:extLst>
              <p:ext uri="{D42A27DB-BD31-4B8C-83A1-F6EECF244321}">
                <p14:modId xmlns:p14="http://schemas.microsoft.com/office/powerpoint/2010/main" val="4191417321"/>
              </p:ext>
            </p:extLst>
          </p:nvPr>
        </p:nvGraphicFramePr>
        <p:xfrm>
          <a:off x="272479" y="1628800"/>
          <a:ext cx="5262234" cy="4937760"/>
        </p:xfrm>
        <a:graphic>
          <a:graphicData uri="http://schemas.openxmlformats.org/drawingml/2006/table">
            <a:tbl>
              <a:tblPr/>
              <a:tblGrid>
                <a:gridCol w="936000">
                  <a:extLst>
                    <a:ext uri="{9D8B030D-6E8A-4147-A177-3AD203B41FA5}">
                      <a16:colId xmlns:a16="http://schemas.microsoft.com/office/drawing/2014/main" val="20000"/>
                    </a:ext>
                  </a:extLst>
                </a:gridCol>
                <a:gridCol w="172887">
                  <a:extLst>
                    <a:ext uri="{9D8B030D-6E8A-4147-A177-3AD203B41FA5}">
                      <a16:colId xmlns:a16="http://schemas.microsoft.com/office/drawing/2014/main" val="20001"/>
                    </a:ext>
                  </a:extLst>
                </a:gridCol>
                <a:gridCol w="209633">
                  <a:extLst>
                    <a:ext uri="{9D8B030D-6E8A-4147-A177-3AD203B41FA5}">
                      <a16:colId xmlns:a16="http://schemas.microsoft.com/office/drawing/2014/main" val="20002"/>
                    </a:ext>
                  </a:extLst>
                </a:gridCol>
                <a:gridCol w="209633">
                  <a:extLst>
                    <a:ext uri="{9D8B030D-6E8A-4147-A177-3AD203B41FA5}">
                      <a16:colId xmlns:a16="http://schemas.microsoft.com/office/drawing/2014/main" val="20003"/>
                    </a:ext>
                  </a:extLst>
                </a:gridCol>
                <a:gridCol w="209633">
                  <a:extLst>
                    <a:ext uri="{9D8B030D-6E8A-4147-A177-3AD203B41FA5}">
                      <a16:colId xmlns:a16="http://schemas.microsoft.com/office/drawing/2014/main" val="20004"/>
                    </a:ext>
                  </a:extLst>
                </a:gridCol>
                <a:gridCol w="209633">
                  <a:extLst>
                    <a:ext uri="{9D8B030D-6E8A-4147-A177-3AD203B41FA5}">
                      <a16:colId xmlns:a16="http://schemas.microsoft.com/office/drawing/2014/main" val="20005"/>
                    </a:ext>
                  </a:extLst>
                </a:gridCol>
                <a:gridCol w="209633">
                  <a:extLst>
                    <a:ext uri="{9D8B030D-6E8A-4147-A177-3AD203B41FA5}">
                      <a16:colId xmlns:a16="http://schemas.microsoft.com/office/drawing/2014/main" val="20006"/>
                    </a:ext>
                  </a:extLst>
                </a:gridCol>
                <a:gridCol w="209633">
                  <a:extLst>
                    <a:ext uri="{9D8B030D-6E8A-4147-A177-3AD203B41FA5}">
                      <a16:colId xmlns:a16="http://schemas.microsoft.com/office/drawing/2014/main" val="20007"/>
                    </a:ext>
                  </a:extLst>
                </a:gridCol>
                <a:gridCol w="209633">
                  <a:extLst>
                    <a:ext uri="{9D8B030D-6E8A-4147-A177-3AD203B41FA5}">
                      <a16:colId xmlns:a16="http://schemas.microsoft.com/office/drawing/2014/main" val="20008"/>
                    </a:ext>
                  </a:extLst>
                </a:gridCol>
                <a:gridCol w="209633">
                  <a:extLst>
                    <a:ext uri="{9D8B030D-6E8A-4147-A177-3AD203B41FA5}">
                      <a16:colId xmlns:a16="http://schemas.microsoft.com/office/drawing/2014/main" val="20009"/>
                    </a:ext>
                  </a:extLst>
                </a:gridCol>
                <a:gridCol w="209633">
                  <a:extLst>
                    <a:ext uri="{9D8B030D-6E8A-4147-A177-3AD203B41FA5}">
                      <a16:colId xmlns:a16="http://schemas.microsoft.com/office/drawing/2014/main" val="20010"/>
                    </a:ext>
                  </a:extLst>
                </a:gridCol>
                <a:gridCol w="209633">
                  <a:extLst>
                    <a:ext uri="{9D8B030D-6E8A-4147-A177-3AD203B41FA5}">
                      <a16:colId xmlns:a16="http://schemas.microsoft.com/office/drawing/2014/main" val="20011"/>
                    </a:ext>
                  </a:extLst>
                </a:gridCol>
                <a:gridCol w="209633">
                  <a:extLst>
                    <a:ext uri="{9D8B030D-6E8A-4147-A177-3AD203B41FA5}">
                      <a16:colId xmlns:a16="http://schemas.microsoft.com/office/drawing/2014/main" val="20012"/>
                    </a:ext>
                  </a:extLst>
                </a:gridCol>
                <a:gridCol w="209633">
                  <a:extLst>
                    <a:ext uri="{9D8B030D-6E8A-4147-A177-3AD203B41FA5}">
                      <a16:colId xmlns:a16="http://schemas.microsoft.com/office/drawing/2014/main" val="20013"/>
                    </a:ext>
                  </a:extLst>
                </a:gridCol>
                <a:gridCol w="209633">
                  <a:extLst>
                    <a:ext uri="{9D8B030D-6E8A-4147-A177-3AD203B41FA5}">
                      <a16:colId xmlns:a16="http://schemas.microsoft.com/office/drawing/2014/main" val="20014"/>
                    </a:ext>
                  </a:extLst>
                </a:gridCol>
                <a:gridCol w="209633">
                  <a:extLst>
                    <a:ext uri="{9D8B030D-6E8A-4147-A177-3AD203B41FA5}">
                      <a16:colId xmlns:a16="http://schemas.microsoft.com/office/drawing/2014/main" val="20015"/>
                    </a:ext>
                  </a:extLst>
                </a:gridCol>
                <a:gridCol w="209633">
                  <a:extLst>
                    <a:ext uri="{9D8B030D-6E8A-4147-A177-3AD203B41FA5}">
                      <a16:colId xmlns:a16="http://schemas.microsoft.com/office/drawing/2014/main" val="20016"/>
                    </a:ext>
                  </a:extLst>
                </a:gridCol>
                <a:gridCol w="209633">
                  <a:extLst>
                    <a:ext uri="{9D8B030D-6E8A-4147-A177-3AD203B41FA5}">
                      <a16:colId xmlns:a16="http://schemas.microsoft.com/office/drawing/2014/main" val="20017"/>
                    </a:ext>
                  </a:extLst>
                </a:gridCol>
                <a:gridCol w="209633">
                  <a:extLst>
                    <a:ext uri="{9D8B030D-6E8A-4147-A177-3AD203B41FA5}">
                      <a16:colId xmlns:a16="http://schemas.microsoft.com/office/drawing/2014/main" val="20018"/>
                    </a:ext>
                  </a:extLst>
                </a:gridCol>
                <a:gridCol w="209633">
                  <a:extLst>
                    <a:ext uri="{9D8B030D-6E8A-4147-A177-3AD203B41FA5}">
                      <a16:colId xmlns:a16="http://schemas.microsoft.com/office/drawing/2014/main" val="20019"/>
                    </a:ext>
                  </a:extLst>
                </a:gridCol>
                <a:gridCol w="209633">
                  <a:extLst>
                    <a:ext uri="{9D8B030D-6E8A-4147-A177-3AD203B41FA5}">
                      <a16:colId xmlns:a16="http://schemas.microsoft.com/office/drawing/2014/main" val="20020"/>
                    </a:ext>
                  </a:extLst>
                </a:gridCol>
                <a:gridCol w="170320">
                  <a:extLst>
                    <a:ext uri="{9D8B030D-6E8A-4147-A177-3AD203B41FA5}">
                      <a16:colId xmlns:a16="http://schemas.microsoft.com/office/drawing/2014/main" val="20021"/>
                    </a:ext>
                  </a:extLst>
                </a:gridCol>
              </a:tblGrid>
              <a:tr h="144000">
                <a:tc>
                  <a:txBody>
                    <a:bodyPr/>
                    <a:lstStyle/>
                    <a:p>
                      <a:pPr marL="0" marR="0" indent="0" algn="r" defTabSz="914400">
                        <a:lnSpc>
                          <a:spcPct val="100000"/>
                        </a:lnSpc>
                        <a:spcBef>
                          <a:spcPts val="0"/>
                        </a:spcBef>
                        <a:spcAft>
                          <a:spcPts val="0"/>
                        </a:spcAft>
                        <a:buClrTx/>
                        <a:buSzTx/>
                        <a:buFontTx/>
                        <a:buNone/>
                        <a:defRPr/>
                      </a:pPr>
                      <a:r>
                        <a:rPr lang="de-DE" sz="1200" b="1" i="1">
                          <a:solidFill>
                            <a:schemeClr val="tx1">
                              <a:lumMod val="85000"/>
                              <a:lumOff val="15000"/>
                            </a:schemeClr>
                          </a:solidFill>
                          <a:latin typeface="Calibri"/>
                          <a:ea typeface="Calibri"/>
                          <a:cs typeface="Times New Roman"/>
                        </a:rPr>
                        <a:t>Cohort</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dirty="0">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no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144000">
                <a:tc>
                  <a:txBody>
                    <a:bodyPr/>
                    <a:lstStyle/>
                    <a:p>
                      <a:pPr marL="108000" marR="0" lvl="1" indent="0" algn="r" defTabSz="914400">
                        <a:lnSpc>
                          <a:spcPct val="100000"/>
                        </a:lnSpc>
                        <a:spcBef>
                          <a:spcPts val="0"/>
                        </a:spcBef>
                        <a:spcAft>
                          <a:spcPts val="0"/>
                        </a:spcAft>
                        <a:buClrTx/>
                        <a:buSzTx/>
                        <a:buFontTx/>
                        <a:buNone/>
                        <a:defRPr/>
                      </a:pPr>
                      <a:r>
                        <a:rPr lang="de-DE" sz="1200" b="0" i="1">
                          <a:solidFill>
                            <a:schemeClr val="tx1">
                              <a:lumMod val="85000"/>
                              <a:lumOff val="15000"/>
                            </a:schemeClr>
                          </a:solidFill>
                          <a:latin typeface="Calibri"/>
                          <a:ea typeface="Calibri"/>
                          <a:cs typeface="Times New Roman"/>
                        </a:rPr>
                        <a:t>*born in</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extLst>
                  <a:ext uri="{0D108BD9-81ED-4DB2-BD59-A6C34878D82A}">
                    <a16:rowId xmlns:a16="http://schemas.microsoft.com/office/drawing/2014/main" val="10001"/>
                  </a:ext>
                </a:extLst>
              </a:tr>
              <a:tr h="144000">
                <a:tc>
                  <a:txBody>
                    <a:bodyPr/>
                    <a:lstStyle/>
                    <a:p>
                      <a:pPr marL="0" marR="0" indent="0" algn="r" defTabSz="914400">
                        <a:lnSpc>
                          <a:spcPct val="100000"/>
                        </a:lnSpc>
                        <a:spcBef>
                          <a:spcPts val="0"/>
                        </a:spcBef>
                        <a:spcAft>
                          <a:spcPts val="0"/>
                        </a:spcAft>
                        <a:buClrTx/>
                        <a:buSzTx/>
                        <a:buFontTx/>
                        <a:buNone/>
                        <a:defRPr/>
                      </a:pPr>
                      <a:r>
                        <a:rPr lang="de-DE" sz="1200" b="0" i="1">
                          <a:solidFill>
                            <a:schemeClr val="tx1">
                              <a:lumMod val="85000"/>
                              <a:lumOff val="15000"/>
                            </a:schemeClr>
                          </a:solidFill>
                          <a:latin typeface="Calibri"/>
                          <a:ea typeface="Calibri"/>
                          <a:cs typeface="Times New Roman"/>
                        </a:rPr>
                        <a:t>(age)</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extLst>
                  <a:ext uri="{0D108BD9-81ED-4DB2-BD59-A6C34878D82A}">
                    <a16:rowId xmlns:a16="http://schemas.microsoft.com/office/drawing/2014/main" val="10002"/>
                  </a:ext>
                </a:extLst>
              </a:tr>
              <a:tr h="144000">
                <a:tc>
                  <a:txBody>
                    <a:bodyPr/>
                    <a:lstStyle/>
                    <a:p>
                      <a:pPr algn="l">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solidFill>
                      <a:srgbClr val="FFFFFF"/>
                    </a:solid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extLst>
                  <a:ext uri="{0D108BD9-81ED-4DB2-BD59-A6C34878D82A}">
                    <a16:rowId xmlns:a16="http://schemas.microsoft.com/office/drawing/2014/main" val="10003"/>
                  </a:ext>
                </a:extLst>
              </a:tr>
              <a:tr h="144000">
                <a:tc>
                  <a:txBody>
                    <a:bodyPr/>
                    <a:lstStyle/>
                    <a:p>
                      <a:pPr algn="l">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solidFill>
                      <a:srgbClr val="FFFFFF"/>
                    </a:solid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extLst>
                  <a:ext uri="{0D108BD9-81ED-4DB2-BD59-A6C34878D82A}">
                    <a16:rowId xmlns:a16="http://schemas.microsoft.com/office/drawing/2014/main" val="10004"/>
                  </a:ext>
                </a:extLst>
              </a:tr>
              <a:tr h="144000">
                <a:tc>
                  <a:txBody>
                    <a:bodyPr/>
                    <a:lstStyle/>
                    <a:p>
                      <a:pPr algn="l">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solidFill>
                      <a:srgbClr val="FFFFFF"/>
                    </a:solid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no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5"/>
                  </a:ext>
                </a:extLst>
              </a:tr>
              <a:tr h="144000">
                <a:tc>
                  <a:txBody>
                    <a:bodyPr/>
                    <a:lstStyle/>
                    <a:p>
                      <a:pPr algn="r">
                        <a:lnSpc>
                          <a:spcPct val="100000"/>
                        </a:lnSpc>
                        <a:spcAft>
                          <a:spcPts val="0"/>
                        </a:spcAft>
                        <a:defRPr/>
                      </a:pPr>
                      <a:r>
                        <a:rPr lang="de-DE" sz="1200" b="1">
                          <a:solidFill>
                            <a:schemeClr val="tx1">
                              <a:lumMod val="85000"/>
                              <a:lumOff val="15000"/>
                            </a:schemeClr>
                          </a:solidFill>
                          <a:latin typeface="Calibri"/>
                          <a:ea typeface="Calibri"/>
                          <a:cs typeface="Times New Roman"/>
                        </a:rPr>
                        <a:t>Cohort 4</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solidFill>
                      <a:srgbClr val="FFFFFF"/>
                    </a:solid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extLst>
                  <a:ext uri="{0D108BD9-81ED-4DB2-BD59-A6C34878D82A}">
                    <a16:rowId xmlns:a16="http://schemas.microsoft.com/office/drawing/2014/main" val="10006"/>
                  </a:ext>
                </a:extLst>
              </a:tr>
              <a:tr h="144000">
                <a:tc>
                  <a:txBody>
                    <a:bodyPr/>
                    <a:lstStyle/>
                    <a:p>
                      <a:pPr marL="0" marR="0" indent="0" algn="r" defTabSz="914400">
                        <a:lnSpc>
                          <a:spcPct val="100000"/>
                        </a:lnSpc>
                        <a:spcBef>
                          <a:spcPts val="0"/>
                        </a:spcBef>
                        <a:spcAft>
                          <a:spcPts val="0"/>
                        </a:spcAft>
                        <a:buClrTx/>
                        <a:buSzTx/>
                        <a:buFontTx/>
                        <a:buNone/>
                        <a:defRPr/>
                      </a:pPr>
                      <a:r>
                        <a:rPr lang="de-DE" sz="1200" b="0">
                          <a:solidFill>
                            <a:schemeClr val="tx1">
                              <a:lumMod val="85000"/>
                              <a:lumOff val="15000"/>
                            </a:schemeClr>
                          </a:solidFill>
                          <a:latin typeface="Calibri"/>
                          <a:ea typeface="Calibri"/>
                          <a:cs typeface="Times New Roman"/>
                        </a:rPr>
                        <a:t>*1991/1992</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no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round/>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extLst>
                  <a:ext uri="{0D108BD9-81ED-4DB2-BD59-A6C34878D82A}">
                    <a16:rowId xmlns:a16="http://schemas.microsoft.com/office/drawing/2014/main" val="10007"/>
                  </a:ext>
                </a:extLst>
              </a:tr>
              <a:tr h="144000">
                <a:tc>
                  <a:txBody>
                    <a:bodyPr/>
                    <a:lstStyle/>
                    <a:p>
                      <a:pPr marL="108000" marR="0" lvl="1" indent="0" algn="r" defTabSz="914400">
                        <a:lnSpc>
                          <a:spcPct val="100000"/>
                        </a:lnSpc>
                        <a:spcBef>
                          <a:spcPts val="0"/>
                        </a:spcBef>
                        <a:spcAft>
                          <a:spcPts val="0"/>
                        </a:spcAft>
                        <a:buClrTx/>
                        <a:buSzTx/>
                        <a:buFontTx/>
                        <a:buNone/>
                        <a:defRPr/>
                      </a:pPr>
                      <a:r>
                        <a:rPr lang="de-DE" sz="1200" b="0">
                          <a:solidFill>
                            <a:schemeClr val="tx1">
                              <a:lumMod val="85000"/>
                              <a:lumOff val="15000"/>
                            </a:schemeClr>
                          </a:solidFill>
                          <a:latin typeface="Calibri"/>
                          <a:ea typeface="Calibri"/>
                          <a:cs typeface="Times New Roman"/>
                        </a:rPr>
                        <a:t>(23 years)</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solidFill>
                        <a:schemeClr val="bg1"/>
                      </a:solidFill>
                    </a:lnR>
                    <a:lnT w="12700" algn="ctr">
                      <a:noFill/>
                    </a:lnT>
                    <a:lnB w="12700" algn="ctr">
                      <a:noFill/>
                    </a:lnB>
                    <a:no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 </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round/>
                    </a:lnL>
                    <a:lnR w="12700" algn="ctr">
                      <a:noFill/>
                    </a:lnR>
                    <a:lnT w="12700" algn="ctr">
                      <a:noFill/>
                    </a:lnT>
                    <a:lnB w="12700" algn="ctr">
                      <a:solidFill>
                        <a:schemeClr val="bg1"/>
                      </a:solid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solidFill>
                      <a:srgbClr val="FFFFFF"/>
                    </a:solid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extLst>
                  <a:ext uri="{0D108BD9-81ED-4DB2-BD59-A6C34878D82A}">
                    <a16:rowId xmlns:a16="http://schemas.microsoft.com/office/drawing/2014/main" val="10008"/>
                  </a:ext>
                </a:extLst>
              </a:tr>
              <a:tr h="144000">
                <a:tc>
                  <a:txBody>
                    <a:bodyPr/>
                    <a:lstStyle/>
                    <a:p>
                      <a:pPr>
                        <a:defRPr/>
                      </a:pPr>
                      <a:endParaRPr lang="de-DE" sz="1200">
                        <a:solidFill>
                          <a:schemeClr val="tx1">
                            <a:lumMod val="85000"/>
                            <a:lumOff val="15000"/>
                          </a:schemeClr>
                        </a:solidFill>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solidFill>
                      <a:srgbClr val="FFFFFF"/>
                    </a:solid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extLst>
                  <a:ext uri="{0D108BD9-81ED-4DB2-BD59-A6C34878D82A}">
                    <a16:rowId xmlns:a16="http://schemas.microsoft.com/office/drawing/2014/main" val="10009"/>
                  </a:ext>
                </a:extLst>
              </a:tr>
              <a:tr h="144000">
                <a:tc>
                  <a:txBody>
                    <a:bodyPr/>
                    <a:lstStyle/>
                    <a:p>
                      <a:pPr algn="l">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solidFill>
                      <a:srgbClr val="FFFFFF"/>
                    </a:solid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no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10"/>
                  </a:ext>
                </a:extLst>
              </a:tr>
              <a:tr h="144000">
                <a:tc>
                  <a:txBody>
                    <a:bodyPr/>
                    <a:lstStyle/>
                    <a:p>
                      <a:pPr marL="0" marR="0" indent="0" algn="r" defTabSz="914400">
                        <a:lnSpc>
                          <a:spcPct val="100000"/>
                        </a:lnSpc>
                        <a:spcBef>
                          <a:spcPts val="0"/>
                        </a:spcBef>
                        <a:spcAft>
                          <a:spcPts val="0"/>
                        </a:spcAft>
                        <a:buClrTx/>
                        <a:buSzTx/>
                        <a:buFontTx/>
                        <a:buNone/>
                        <a:defRPr/>
                      </a:pPr>
                      <a:r>
                        <a:rPr lang="de-DE" sz="1200" b="1">
                          <a:solidFill>
                            <a:schemeClr val="tx1">
                              <a:lumMod val="85000"/>
                              <a:lumOff val="15000"/>
                            </a:schemeClr>
                          </a:solidFill>
                          <a:latin typeface="Calibri"/>
                          <a:ea typeface="Calibri"/>
                          <a:cs typeface="Times New Roman"/>
                        </a:rPr>
                        <a:t>Cohort 3</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no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round/>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extLst>
                  <a:ext uri="{0D108BD9-81ED-4DB2-BD59-A6C34878D82A}">
                    <a16:rowId xmlns:a16="http://schemas.microsoft.com/office/drawing/2014/main" val="10011"/>
                  </a:ext>
                </a:extLst>
              </a:tr>
              <a:tr h="144000">
                <a:tc>
                  <a:txBody>
                    <a:bodyPr/>
                    <a:lstStyle/>
                    <a:p>
                      <a:pPr algn="r">
                        <a:lnSpc>
                          <a:spcPct val="100000"/>
                        </a:lnSpc>
                        <a:spcAft>
                          <a:spcPts val="0"/>
                        </a:spcAft>
                        <a:defRPr/>
                      </a:pPr>
                      <a:r>
                        <a:rPr lang="de-DE" sz="1200" b="0">
                          <a:solidFill>
                            <a:schemeClr val="tx1">
                              <a:lumMod val="85000"/>
                              <a:lumOff val="15000"/>
                            </a:schemeClr>
                          </a:solidFill>
                          <a:latin typeface="Calibri"/>
                          <a:ea typeface="Calibri"/>
                          <a:cs typeface="Times New Roman"/>
                        </a:rPr>
                        <a:t>*1997/1998</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no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extLst>
                  <a:ext uri="{0D108BD9-81ED-4DB2-BD59-A6C34878D82A}">
                    <a16:rowId xmlns:a16="http://schemas.microsoft.com/office/drawing/2014/main" val="10012"/>
                  </a:ext>
                </a:extLst>
              </a:tr>
              <a:tr h="144000">
                <a:tc>
                  <a:txBody>
                    <a:bodyPr/>
                    <a:lstStyle/>
                    <a:p>
                      <a:pPr marL="0" marR="0" indent="0" algn="r" defTabSz="914400">
                        <a:lnSpc>
                          <a:spcPct val="100000"/>
                        </a:lnSpc>
                        <a:spcBef>
                          <a:spcPts val="0"/>
                        </a:spcBef>
                        <a:spcAft>
                          <a:spcPts val="0"/>
                        </a:spcAft>
                        <a:buClrTx/>
                        <a:buSzTx/>
                        <a:buFontTx/>
                        <a:buNone/>
                        <a:defRPr/>
                      </a:pPr>
                      <a:r>
                        <a:rPr lang="de-DE" sz="1200" b="0">
                          <a:solidFill>
                            <a:schemeClr val="tx1">
                              <a:lumMod val="85000"/>
                              <a:lumOff val="15000"/>
                            </a:schemeClr>
                          </a:solidFill>
                          <a:latin typeface="Calibri"/>
                          <a:ea typeface="Calibri"/>
                          <a:cs typeface="Times New Roman"/>
                        </a:rPr>
                        <a:t>(17 years)</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solidFill>
                        <a:schemeClr val="bg1"/>
                      </a:solidFill>
                    </a:lnR>
                    <a:lnT w="12700" algn="ctr">
                      <a:noFill/>
                    </a:lnT>
                    <a:lnB w="12700" algn="ctr">
                      <a:noFill/>
                    </a:lnB>
                    <a:no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solidFill>
                      <a:srgbClr val="FFFFFF"/>
                    </a:solid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extLst>
                  <a:ext uri="{0D108BD9-81ED-4DB2-BD59-A6C34878D82A}">
                    <a16:rowId xmlns:a16="http://schemas.microsoft.com/office/drawing/2014/main" val="10013"/>
                  </a:ext>
                </a:extLst>
              </a:tr>
              <a:tr h="144000">
                <a:tc>
                  <a:txBody>
                    <a:bodyPr/>
                    <a:lstStyle/>
                    <a:p>
                      <a:pPr>
                        <a:defRPr/>
                      </a:pPr>
                      <a:endParaRPr lang="de-DE" sz="1200">
                        <a:solidFill>
                          <a:schemeClr val="tx1">
                            <a:lumMod val="85000"/>
                            <a:lumOff val="15000"/>
                          </a:schemeClr>
                        </a:solidFill>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solidFill>
                      <a:srgbClr val="FFFFFF"/>
                    </a:solid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extLst>
                  <a:ext uri="{0D108BD9-81ED-4DB2-BD59-A6C34878D82A}">
                    <a16:rowId xmlns:a16="http://schemas.microsoft.com/office/drawing/2014/main" val="10014"/>
                  </a:ext>
                </a:extLst>
              </a:tr>
              <a:tr h="144000">
                <a:tc>
                  <a:txBody>
                    <a:bodyPr/>
                    <a:lstStyle/>
                    <a:p>
                      <a:pPr algn="l">
                        <a:defRPr/>
                      </a:pPr>
                      <a:endParaRPr lang="de-DE" sz="1200" b="1">
                        <a:solidFill>
                          <a:schemeClr val="tx1">
                            <a:lumMod val="85000"/>
                            <a:lumOff val="15000"/>
                          </a:schemeClr>
                        </a:solidFill>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solidFill>
                      <a:srgbClr val="FFFFFF"/>
                    </a:solid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808080"/>
                    </a:solidFill>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15"/>
                  </a:ext>
                </a:extLst>
              </a:tr>
              <a:tr h="144000">
                <a:tc>
                  <a:txBody>
                    <a:bodyPr/>
                    <a:lstStyle/>
                    <a:p>
                      <a:pPr marL="0" marR="0" indent="0" algn="r" defTabSz="914400">
                        <a:lnSpc>
                          <a:spcPct val="100000"/>
                        </a:lnSpc>
                        <a:spcBef>
                          <a:spcPts val="0"/>
                        </a:spcBef>
                        <a:spcAft>
                          <a:spcPts val="0"/>
                        </a:spcAft>
                        <a:buClrTx/>
                        <a:buSzTx/>
                        <a:buFontTx/>
                        <a:buNone/>
                        <a:defRPr/>
                      </a:pPr>
                      <a:r>
                        <a:rPr lang="de-DE" sz="1200" b="1">
                          <a:solidFill>
                            <a:schemeClr val="tx1">
                              <a:lumMod val="85000"/>
                              <a:lumOff val="15000"/>
                            </a:schemeClr>
                          </a:solidFill>
                          <a:latin typeface="Calibri"/>
                          <a:ea typeface="Calibri"/>
                          <a:cs typeface="Times New Roman"/>
                        </a:rPr>
                        <a:t>Cohort 2</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no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extLst>
                  <a:ext uri="{0D108BD9-81ED-4DB2-BD59-A6C34878D82A}">
                    <a16:rowId xmlns:a16="http://schemas.microsoft.com/office/drawing/2014/main" val="10016"/>
                  </a:ext>
                </a:extLst>
              </a:tr>
              <a:tr h="144000">
                <a:tc>
                  <a:txBody>
                    <a:bodyPr/>
                    <a:lstStyle/>
                    <a:p>
                      <a:pPr algn="r">
                        <a:lnSpc>
                          <a:spcPct val="100000"/>
                        </a:lnSpc>
                        <a:spcAft>
                          <a:spcPts val="0"/>
                        </a:spcAft>
                        <a:defRPr/>
                      </a:pPr>
                      <a:r>
                        <a:rPr lang="de-DE" sz="1200" b="0">
                          <a:solidFill>
                            <a:schemeClr val="tx1">
                              <a:lumMod val="85000"/>
                              <a:lumOff val="15000"/>
                            </a:schemeClr>
                          </a:solidFill>
                          <a:latin typeface="Calibri"/>
                          <a:ea typeface="Calibri"/>
                          <a:cs typeface="Times New Roman"/>
                        </a:rPr>
                        <a:t>*2003/2004</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no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80808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extLst>
                  <a:ext uri="{0D108BD9-81ED-4DB2-BD59-A6C34878D82A}">
                    <a16:rowId xmlns:a16="http://schemas.microsoft.com/office/drawing/2014/main" val="10017"/>
                  </a:ext>
                </a:extLst>
              </a:tr>
              <a:tr h="144000">
                <a:tc>
                  <a:txBody>
                    <a:bodyPr/>
                    <a:lstStyle/>
                    <a:p>
                      <a:pPr marL="0" marR="0" indent="0" algn="r" defTabSz="914400">
                        <a:lnSpc>
                          <a:spcPct val="100000"/>
                        </a:lnSpc>
                        <a:spcBef>
                          <a:spcPts val="0"/>
                        </a:spcBef>
                        <a:spcAft>
                          <a:spcPts val="0"/>
                        </a:spcAft>
                        <a:buClrTx/>
                        <a:buSzTx/>
                        <a:buFontTx/>
                        <a:buNone/>
                        <a:defRPr/>
                      </a:pPr>
                      <a:r>
                        <a:rPr lang="de-DE" sz="1200" b="0">
                          <a:solidFill>
                            <a:schemeClr val="tx1">
                              <a:lumMod val="85000"/>
                              <a:lumOff val="15000"/>
                            </a:schemeClr>
                          </a:solidFill>
                          <a:latin typeface="Calibri"/>
                          <a:ea typeface="Calibri"/>
                          <a:cs typeface="Times New Roman"/>
                        </a:rPr>
                        <a:t>(11 years)</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solidFill>
                        <a:schemeClr val="bg1"/>
                      </a:solidFill>
                    </a:lnR>
                    <a:lnT w="12700" algn="ctr">
                      <a:noFill/>
                    </a:lnT>
                    <a:lnB w="12700" algn="ctr">
                      <a:noFill/>
                    </a:lnB>
                    <a:no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chemeClr val="bg1">
                        <a:lumMod val="5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solidFill>
                      <a:srgbClr val="FFFFFF"/>
                    </a:solid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solidFill>
                      <a:srgbClr val="FFFFFF"/>
                    </a:solidFill>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extLst>
                  <a:ext uri="{0D108BD9-81ED-4DB2-BD59-A6C34878D82A}">
                    <a16:rowId xmlns:a16="http://schemas.microsoft.com/office/drawing/2014/main" val="10018"/>
                  </a:ext>
                </a:extLst>
              </a:tr>
              <a:tr h="144000">
                <a:tc>
                  <a:txBody>
                    <a:bodyPr/>
                    <a:lstStyle/>
                    <a:p>
                      <a:pPr>
                        <a:defRPr/>
                      </a:pPr>
                      <a:endParaRPr lang="de-DE" sz="1200">
                        <a:solidFill>
                          <a:schemeClr val="tx1">
                            <a:lumMod val="85000"/>
                            <a:lumOff val="15000"/>
                          </a:schemeClr>
                        </a:solidFill>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80808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extLst>
                  <a:ext uri="{0D108BD9-81ED-4DB2-BD59-A6C34878D82A}">
                    <a16:rowId xmlns:a16="http://schemas.microsoft.com/office/drawing/2014/main" val="10019"/>
                  </a:ext>
                </a:extLst>
              </a:tr>
              <a:tr h="144000">
                <a:tc>
                  <a:txBody>
                    <a:bodyPr/>
                    <a:lstStyle/>
                    <a:p>
                      <a:pPr algn="l">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extLst>
                  <a:ext uri="{0D108BD9-81ED-4DB2-BD59-A6C34878D82A}">
                    <a16:rowId xmlns:a16="http://schemas.microsoft.com/office/drawing/2014/main" val="10020"/>
                  </a:ext>
                </a:extLst>
              </a:tr>
              <a:tr h="144000">
                <a:tc>
                  <a:txBody>
                    <a:bodyPr/>
                    <a:lstStyle/>
                    <a:p>
                      <a:pPr marL="0" marR="0" indent="0" algn="r" defTabSz="914400">
                        <a:lnSpc>
                          <a:spcPct val="100000"/>
                        </a:lnSpc>
                        <a:spcBef>
                          <a:spcPts val="0"/>
                        </a:spcBef>
                        <a:spcAft>
                          <a:spcPts val="0"/>
                        </a:spcAft>
                        <a:buClrTx/>
                        <a:buSzTx/>
                        <a:buFontTx/>
                        <a:buNone/>
                        <a:defRPr/>
                      </a:pPr>
                      <a:r>
                        <a:rPr lang="de-DE" sz="1200" b="1">
                          <a:solidFill>
                            <a:schemeClr val="tx1">
                              <a:lumMod val="85000"/>
                              <a:lumOff val="15000"/>
                            </a:schemeClr>
                          </a:solidFill>
                          <a:latin typeface="Calibri"/>
                          <a:ea typeface="Calibri"/>
                          <a:cs typeface="Times New Roman"/>
                        </a:rPr>
                        <a:t>Cohort 1</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80808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extLst>
                  <a:ext uri="{0D108BD9-81ED-4DB2-BD59-A6C34878D82A}">
                    <a16:rowId xmlns:a16="http://schemas.microsoft.com/office/drawing/2014/main" val="10021"/>
                  </a:ext>
                </a:extLst>
              </a:tr>
              <a:tr h="144000">
                <a:tc>
                  <a:txBody>
                    <a:bodyPr/>
                    <a:lstStyle/>
                    <a:p>
                      <a:pPr marL="0" marR="0" indent="0" algn="r" defTabSz="914400">
                        <a:lnSpc>
                          <a:spcPct val="100000"/>
                        </a:lnSpc>
                        <a:spcBef>
                          <a:spcPts val="0"/>
                        </a:spcBef>
                        <a:spcAft>
                          <a:spcPts val="0"/>
                        </a:spcAft>
                        <a:buClrTx/>
                        <a:buSzTx/>
                        <a:buFontTx/>
                        <a:buNone/>
                        <a:defRPr/>
                      </a:pPr>
                      <a:r>
                        <a:rPr lang="de-DE" sz="1200" b="0">
                          <a:solidFill>
                            <a:schemeClr val="tx1">
                              <a:lumMod val="85000"/>
                              <a:lumOff val="15000"/>
                            </a:schemeClr>
                          </a:solidFill>
                        </a:rPr>
                        <a:t>*2009/2010</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solidFill>
                        <a:schemeClr val="bg1"/>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solidFill>
                        <a:schemeClr val="bg1"/>
                      </a:solidFill>
                    </a:lnR>
                    <a:lnT w="12700" algn="ctr">
                      <a:noFill/>
                    </a:lnT>
                    <a:lnB w="12700" algn="ctr">
                      <a:solidFill>
                        <a:schemeClr val="bg1"/>
                      </a:solid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Tele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C0000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dirty="0">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extLst>
                  <a:ext uri="{0D108BD9-81ED-4DB2-BD59-A6C34878D82A}">
                    <a16:rowId xmlns:a16="http://schemas.microsoft.com/office/drawing/2014/main" val="10022"/>
                  </a:ext>
                </a:extLst>
              </a:tr>
              <a:tr h="144000">
                <a:tc>
                  <a:txBody>
                    <a:bodyPr/>
                    <a:lstStyle/>
                    <a:p>
                      <a:pPr algn="r">
                        <a:lnSpc>
                          <a:spcPct val="100000"/>
                        </a:lnSpc>
                        <a:defRPr/>
                      </a:pPr>
                      <a:r>
                        <a:rPr lang="de-DE" sz="1200" b="0">
                          <a:solidFill>
                            <a:schemeClr val="tx1">
                              <a:lumMod val="85000"/>
                              <a:lumOff val="15000"/>
                            </a:schemeClr>
                          </a:solidFill>
                        </a:rPr>
                        <a:t>(5 </a:t>
                      </a:r>
                      <a:r>
                        <a:rPr lang="de-DE" sz="1200" b="0">
                          <a:solidFill>
                            <a:schemeClr val="tx1">
                              <a:lumMod val="85000"/>
                              <a:lumOff val="15000"/>
                            </a:schemeClr>
                          </a:solidFill>
                          <a:latin typeface="Calibri"/>
                          <a:ea typeface="Calibri"/>
                          <a:cs typeface="Times New Roman"/>
                        </a:rPr>
                        <a:t>years</a:t>
                      </a:r>
                      <a:r>
                        <a:rPr lang="de-DE" sz="1200" b="0">
                          <a:solidFill>
                            <a:schemeClr val="tx1">
                              <a:lumMod val="85000"/>
                              <a:lumOff val="15000"/>
                            </a:schemeClr>
                          </a:solidFill>
                        </a:rPr>
                        <a:t>)</a:t>
                      </a:r>
                      <a:endParaRPr/>
                    </a:p>
                  </a:txBody>
                  <a:tcPr marL="0" marR="39000" marT="0" marB="0" anchor="ctr">
                    <a:lnL w="12700" algn="ctr">
                      <a:noFill/>
                    </a:lnL>
                    <a:lnR w="9525" algn="ctr">
                      <a:solidFill>
                        <a:schemeClr val="bg1">
                          <a:lumMod val="50000"/>
                        </a:schemeClr>
                      </a:solid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solidFill>
                        <a:schemeClr val="bg1"/>
                      </a:solidFill>
                    </a:lnR>
                    <a:lnT w="12700" algn="ctr">
                      <a:noFill/>
                    </a:lnT>
                    <a:lnB w="12700" algn="ctr">
                      <a:noFill/>
                    </a:lnB>
                  </a:tcPr>
                </a:tc>
                <a:tc gridSpan="4">
                  <a:txBody>
                    <a:bodyPr/>
                    <a:lstStyle/>
                    <a:p>
                      <a:pPr algn="ctr">
                        <a:lnSpc>
                          <a:spcPct val="100000"/>
                        </a:lnSpc>
                        <a:spcAft>
                          <a:spcPts val="0"/>
                        </a:spcAft>
                        <a:defRPr/>
                      </a:pPr>
                      <a:r>
                        <a:rPr lang="de-DE" sz="1200" b="1">
                          <a:solidFill>
                            <a:schemeClr val="bg1"/>
                          </a:solidFill>
                          <a:latin typeface="Calibri"/>
                          <a:ea typeface="Calibri"/>
                          <a:cs typeface="Times New Roman"/>
                        </a:rPr>
                        <a:t>Home</a:t>
                      </a:r>
                      <a:endParaRPr/>
                    </a:p>
                  </a:txBody>
                  <a:tcPr marL="65257" marR="65257" marT="0"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808080"/>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solidFill>
                        <a:schemeClr val="bg1"/>
                      </a:solid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12700" algn="ctr">
                      <a:no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dirty="0">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12700" algn="ctr">
                      <a:noFill/>
                    </a:lnB>
                  </a:tcPr>
                </a:tc>
                <a:extLst>
                  <a:ext uri="{0D108BD9-81ED-4DB2-BD59-A6C34878D82A}">
                    <a16:rowId xmlns:a16="http://schemas.microsoft.com/office/drawing/2014/main" val="10023"/>
                  </a:ext>
                </a:extLst>
              </a:tr>
              <a:tr h="144000">
                <a:tc>
                  <a:txBody>
                    <a:bodyPr/>
                    <a:lstStyle/>
                    <a:p>
                      <a:pPr algn="r">
                        <a:lnSpc>
                          <a:spcPct val="100000"/>
                        </a:lnSpc>
                        <a:defRPr/>
                      </a:pPr>
                      <a:endParaRPr lang="de-DE" sz="1200" b="1">
                        <a:solidFill>
                          <a:schemeClr val="tx1">
                            <a:lumMod val="85000"/>
                            <a:lumOff val="15000"/>
                          </a:schemeClr>
                        </a:solidFill>
                      </a:endParaRPr>
                    </a:p>
                  </a:txBody>
                  <a:tcPr marL="0" marR="39000" marT="0" marB="0" anchor="ctr">
                    <a:lnL w="12700" algn="ctr">
                      <a:noFill/>
                    </a:lnL>
                    <a:lnR w="9525" algn="ctr">
                      <a:solidFill>
                        <a:schemeClr val="bg1">
                          <a:lumMod val="50000"/>
                        </a:schemeClr>
                      </a:solid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9525" algn="ctr">
                      <a:solidFill>
                        <a:schemeClr val="bg1">
                          <a:lumMod val="50000"/>
                        </a:schemeClr>
                      </a:solid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9525" algn="ctr">
                      <a:solidFill>
                        <a:schemeClr val="bg1">
                          <a:lumMod val="50000"/>
                        </a:schemeClr>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9525" algn="ctr">
                      <a:solidFill>
                        <a:schemeClr val="bg1">
                          <a:lumMod val="50000"/>
                        </a:schemeClr>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9525" algn="ctr">
                      <a:solidFill>
                        <a:schemeClr val="bg1">
                          <a:lumMod val="50000"/>
                        </a:schemeClr>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solidFill>
                        <a:schemeClr val="bg1"/>
                      </a:solidFill>
                    </a:lnT>
                    <a:lnB w="9525" algn="ctr">
                      <a:solidFill>
                        <a:schemeClr val="bg1">
                          <a:lumMod val="50000"/>
                        </a:schemeClr>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noFill/>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dirty="0">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tc>
                  <a:txBody>
                    <a:bodyPr/>
                    <a:lstStyle/>
                    <a:p>
                      <a:pPr algn="ctr">
                        <a:lnSpc>
                          <a:spcPct val="100000"/>
                        </a:lnSpc>
                        <a:spcAft>
                          <a:spcPts val="0"/>
                        </a:spcAft>
                        <a:defRPr/>
                      </a:pPr>
                      <a:endParaRPr lang="de-DE" sz="1200" b="1">
                        <a:solidFill>
                          <a:schemeClr val="bg1"/>
                        </a:solidFill>
                        <a:latin typeface="Calibri"/>
                        <a:ea typeface="Calibri"/>
                        <a:cs typeface="Times New Roman"/>
                      </a:endParaRPr>
                    </a:p>
                  </a:txBody>
                  <a:tcPr marL="65257" marR="65257" marT="0" marB="0" anchor="ctr">
                    <a:lnL w="12700" algn="ctr">
                      <a:noFill/>
                    </a:lnL>
                    <a:lnR w="12700" algn="ctr">
                      <a:noFill/>
                    </a:lnR>
                    <a:lnT w="12700" algn="ctr">
                      <a:noFill/>
                    </a:lnT>
                    <a:lnB w="9525" algn="ctr">
                      <a:solidFill>
                        <a:schemeClr val="bg1">
                          <a:lumMod val="50000"/>
                        </a:schemeClr>
                      </a:solidFill>
                    </a:lnB>
                  </a:tcPr>
                </a:tc>
                <a:extLst>
                  <a:ext uri="{0D108BD9-81ED-4DB2-BD59-A6C34878D82A}">
                    <a16:rowId xmlns:a16="http://schemas.microsoft.com/office/drawing/2014/main" val="10024"/>
                  </a:ext>
                </a:extLst>
              </a:tr>
              <a:tr h="144000">
                <a:tc>
                  <a:txBody>
                    <a:bodyPr/>
                    <a:lstStyle/>
                    <a:p>
                      <a:pPr algn="r">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0" marR="39000" marT="0" marB="0" anchor="ctr">
                    <a:lnL w="12700" algn="ctr">
                      <a:noFill/>
                    </a:lnL>
                    <a:lnR w="9525" algn="ctr">
                      <a:solidFill>
                        <a:schemeClr val="bg1">
                          <a:lumMod val="50000"/>
                        </a:schemeClr>
                      </a:solidFill>
                    </a:lnR>
                    <a:lnT w="9525" algn="ctr">
                      <a:solidFill>
                        <a:schemeClr val="bg1">
                          <a:lumMod val="50000"/>
                        </a:schemeClr>
                      </a:solidFill>
                    </a:lnT>
                    <a:lnB w="12700" algn="ctr">
                      <a:noFill/>
                    </a:lnB>
                    <a:noFill/>
                  </a:tcPr>
                </a:tc>
                <a:tc gridSpan="2">
                  <a:txBody>
                    <a:bodyPr/>
                    <a:lstStyle/>
                    <a:p>
                      <a:pPr algn="ctr">
                        <a:lnSpc>
                          <a:spcPct val="100000"/>
                        </a:lnSpc>
                        <a:spcAft>
                          <a:spcPts val="0"/>
                        </a:spcAft>
                        <a:defRPr/>
                      </a:pPr>
                      <a:r>
                        <a:rPr lang="de-DE" sz="1200" b="1">
                          <a:solidFill>
                            <a:schemeClr val="tx1">
                              <a:lumMod val="85000"/>
                              <a:lumOff val="15000"/>
                            </a:schemeClr>
                          </a:solidFill>
                          <a:latin typeface="Calibri"/>
                          <a:ea typeface="Calibri"/>
                          <a:cs typeface="Times New Roman"/>
                        </a:rPr>
                        <a:t>2014</a:t>
                      </a:r>
                      <a:endParaRPr/>
                    </a:p>
                  </a:txBody>
                  <a:tcPr marL="0" marR="0" marT="0" marB="0" anchor="b">
                    <a:lnL w="9525" algn="ctr">
                      <a:solidFill>
                        <a:schemeClr val="bg1">
                          <a:lumMod val="50000"/>
                        </a:schemeClr>
                      </a:solidFill>
                    </a:lnL>
                    <a:lnR w="12700" algn="ctr">
                      <a:noFill/>
                    </a:lnR>
                    <a:lnT w="9525" algn="ctr">
                      <a:solidFill>
                        <a:schemeClr val="bg1">
                          <a:lumMod val="50000"/>
                        </a:schemeClr>
                      </a:solid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r>
                        <a:rPr lang="de-DE" sz="1200" b="1">
                          <a:solidFill>
                            <a:schemeClr val="tx1">
                              <a:lumMod val="85000"/>
                              <a:lumOff val="15000"/>
                            </a:schemeClr>
                          </a:solidFill>
                          <a:latin typeface="Calibri"/>
                          <a:ea typeface="Calibri"/>
                          <a:cs typeface="Times New Roman"/>
                        </a:rPr>
                        <a:t>2015</a:t>
                      </a:r>
                      <a:endParaRPr/>
                    </a:p>
                  </a:txBody>
                  <a:tcPr marL="0" marR="0" marT="0" marB="0" anchor="b">
                    <a:lnL w="12700" algn="ctr">
                      <a:noFill/>
                    </a:lnL>
                    <a:lnR w="12700" algn="ctr">
                      <a:noFill/>
                    </a:lnR>
                    <a:lnT w="9525" algn="ctr">
                      <a:solidFill>
                        <a:schemeClr val="bg1">
                          <a:lumMod val="50000"/>
                        </a:schemeClr>
                      </a:solid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r>
                        <a:rPr lang="de-DE" sz="1200" b="1">
                          <a:solidFill>
                            <a:schemeClr val="tx1">
                              <a:lumMod val="85000"/>
                              <a:lumOff val="15000"/>
                            </a:schemeClr>
                          </a:solidFill>
                          <a:latin typeface="Calibri"/>
                          <a:ea typeface="Calibri"/>
                          <a:cs typeface="Times New Roman"/>
                        </a:rPr>
                        <a:t>2016</a:t>
                      </a:r>
                      <a:endParaRPr/>
                    </a:p>
                  </a:txBody>
                  <a:tcPr marL="0" marR="0" marT="0" marB="0" anchor="b">
                    <a:lnL w="12700" algn="ctr">
                      <a:noFill/>
                    </a:lnL>
                    <a:lnR w="12700" algn="ctr">
                      <a:noFill/>
                    </a:lnR>
                    <a:lnT w="9525" algn="ctr">
                      <a:solidFill>
                        <a:schemeClr val="bg1">
                          <a:lumMod val="50000"/>
                        </a:schemeClr>
                      </a:solid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r>
                        <a:rPr lang="de-DE" sz="1200" b="1">
                          <a:solidFill>
                            <a:schemeClr val="tx1">
                              <a:lumMod val="85000"/>
                              <a:lumOff val="15000"/>
                            </a:schemeClr>
                          </a:solidFill>
                          <a:latin typeface="Calibri"/>
                          <a:ea typeface="Calibri"/>
                          <a:cs typeface="Times New Roman"/>
                        </a:rPr>
                        <a:t>2017</a:t>
                      </a:r>
                      <a:endParaRPr/>
                    </a:p>
                  </a:txBody>
                  <a:tcPr marL="0" marR="0" marT="0" marB="0" anchor="b">
                    <a:lnL w="12700" algn="ctr">
                      <a:noFill/>
                    </a:lnL>
                    <a:lnR w="12700" algn="ctr">
                      <a:noFill/>
                    </a:lnR>
                    <a:lnT w="9525" algn="ctr">
                      <a:solidFill>
                        <a:schemeClr val="bg1">
                          <a:lumMod val="50000"/>
                        </a:schemeClr>
                      </a:solid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r>
                        <a:rPr lang="de-DE" sz="1200" b="1">
                          <a:solidFill>
                            <a:schemeClr val="tx1">
                              <a:lumMod val="85000"/>
                              <a:lumOff val="15000"/>
                            </a:schemeClr>
                          </a:solidFill>
                          <a:latin typeface="Calibri"/>
                          <a:ea typeface="Calibri"/>
                          <a:cs typeface="Times New Roman"/>
                        </a:rPr>
                        <a:t>2018</a:t>
                      </a:r>
                      <a:endParaRPr/>
                    </a:p>
                  </a:txBody>
                  <a:tcPr marL="0" marR="0" marT="0" marB="0" anchor="b">
                    <a:lnL w="12700" algn="ctr">
                      <a:noFill/>
                    </a:lnL>
                    <a:lnR w="12700" algn="ctr">
                      <a:noFill/>
                    </a:lnR>
                    <a:lnT w="9525" algn="ctr">
                      <a:solidFill>
                        <a:schemeClr val="bg1">
                          <a:lumMod val="50000"/>
                        </a:schemeClr>
                      </a:solid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r>
                        <a:rPr lang="de-DE" sz="1200" b="1" dirty="0">
                          <a:solidFill>
                            <a:schemeClr val="tx1">
                              <a:lumMod val="85000"/>
                              <a:lumOff val="15000"/>
                            </a:schemeClr>
                          </a:solidFill>
                          <a:latin typeface="Calibri"/>
                          <a:ea typeface="Calibri"/>
                          <a:cs typeface="Times New Roman"/>
                        </a:rPr>
                        <a:t>2019</a:t>
                      </a:r>
                      <a:endParaRPr dirty="0"/>
                    </a:p>
                  </a:txBody>
                  <a:tcPr marL="0" marR="0" marT="0" marB="0" anchor="b">
                    <a:lnL w="12700" algn="ctr">
                      <a:noFill/>
                    </a:lnL>
                    <a:lnR w="12700" algn="ctr">
                      <a:noFill/>
                    </a:lnR>
                    <a:lnT w="9525" algn="ctr">
                      <a:solidFill>
                        <a:schemeClr val="bg1">
                          <a:lumMod val="50000"/>
                        </a:schemeClr>
                      </a:solid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r>
                        <a:rPr lang="de-DE" sz="1200" b="1">
                          <a:solidFill>
                            <a:schemeClr val="tx1">
                              <a:lumMod val="85000"/>
                              <a:lumOff val="15000"/>
                            </a:schemeClr>
                          </a:solidFill>
                          <a:latin typeface="Calibri"/>
                          <a:ea typeface="Calibri"/>
                          <a:cs typeface="Times New Roman"/>
                        </a:rPr>
                        <a:t>2020</a:t>
                      </a:r>
                      <a:endParaRPr/>
                    </a:p>
                  </a:txBody>
                  <a:tcPr marL="0" marR="0" marT="0" marB="0" anchor="b">
                    <a:lnL w="12700" algn="ctr">
                      <a:noFill/>
                    </a:lnL>
                    <a:lnR w="12700" algn="ctr">
                      <a:noFill/>
                    </a:lnR>
                    <a:lnT w="9525" algn="ctr">
                      <a:solidFill>
                        <a:schemeClr val="bg1">
                          <a:lumMod val="50000"/>
                        </a:schemeClr>
                      </a:solid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r>
                        <a:rPr lang="de-DE" sz="1200" b="1">
                          <a:solidFill>
                            <a:schemeClr val="tx1">
                              <a:lumMod val="85000"/>
                              <a:lumOff val="15000"/>
                            </a:schemeClr>
                          </a:solidFill>
                          <a:latin typeface="Calibri"/>
                          <a:ea typeface="Calibri"/>
                          <a:cs typeface="Times New Roman"/>
                        </a:rPr>
                        <a:t>2021</a:t>
                      </a:r>
                      <a:endParaRPr/>
                    </a:p>
                  </a:txBody>
                  <a:tcPr marL="0" marR="0" marT="0" marB="0" anchor="b">
                    <a:lnL w="12700" algn="ctr">
                      <a:noFill/>
                    </a:lnL>
                    <a:lnR w="12700" algn="ctr">
                      <a:noFill/>
                    </a:lnR>
                    <a:lnT w="9525" algn="ctr">
                      <a:solidFill>
                        <a:schemeClr val="bg1">
                          <a:lumMod val="50000"/>
                        </a:schemeClr>
                      </a:solid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r>
                        <a:rPr lang="de-DE" sz="1200" b="1">
                          <a:solidFill>
                            <a:schemeClr val="tx1">
                              <a:lumMod val="85000"/>
                              <a:lumOff val="15000"/>
                            </a:schemeClr>
                          </a:solidFill>
                          <a:latin typeface="Calibri"/>
                          <a:ea typeface="Calibri"/>
                          <a:cs typeface="Times New Roman"/>
                        </a:rPr>
                        <a:t>2022</a:t>
                      </a:r>
                      <a:endParaRPr/>
                    </a:p>
                  </a:txBody>
                  <a:tcPr marL="0" marR="0" marT="0" marB="0" anchor="b">
                    <a:lnL w="12700" algn="ctr">
                      <a:noFill/>
                    </a:lnL>
                    <a:lnR w="12700" algn="ctr">
                      <a:noFill/>
                    </a:lnR>
                    <a:lnT w="9525" algn="ctr">
                      <a:solidFill>
                        <a:schemeClr val="bg1">
                          <a:lumMod val="50000"/>
                        </a:schemeClr>
                      </a:solid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r>
                        <a:rPr lang="de-DE" sz="1200" b="1">
                          <a:solidFill>
                            <a:schemeClr val="tx1">
                              <a:lumMod val="85000"/>
                              <a:lumOff val="15000"/>
                            </a:schemeClr>
                          </a:solidFill>
                          <a:latin typeface="Calibri"/>
                          <a:ea typeface="Calibri"/>
                          <a:cs typeface="Times New Roman"/>
                        </a:rPr>
                        <a:t>2023</a:t>
                      </a:r>
                      <a:endParaRPr/>
                    </a:p>
                  </a:txBody>
                  <a:tcPr marL="0" marR="0" marT="0" marB="0" anchor="b">
                    <a:lnL w="12700" algn="ctr">
                      <a:noFill/>
                    </a:lnL>
                    <a:lnR w="12700" algn="ctr">
                      <a:noFill/>
                    </a:lnR>
                    <a:lnT w="9525" algn="ctr">
                      <a:solidFill>
                        <a:schemeClr val="bg1">
                          <a:lumMod val="50000"/>
                        </a:schemeClr>
                      </a:solidFill>
                    </a:lnT>
                    <a:lnB w="12700" algn="ctr">
                      <a:noFill/>
                    </a:lnB>
                    <a:solidFill>
                      <a:srgbClr val="FFFFFF"/>
                    </a:solidFill>
                  </a:tcPr>
                </a:tc>
                <a:tc hMerge="1">
                  <a:txBody>
                    <a:bodyPr/>
                    <a:lstStyle/>
                    <a:p>
                      <a:endParaRPr/>
                    </a:p>
                  </a:txBody>
                  <a:tcPr/>
                </a:tc>
                <a:tc>
                  <a:txBody>
                    <a:bodyPr/>
                    <a:lstStyle/>
                    <a:p>
                      <a:pPr algn="ctr">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65257" marR="65257" marT="0" marB="0" anchor="b">
                    <a:lnL w="12700" algn="ctr">
                      <a:noFill/>
                    </a:lnL>
                    <a:lnR w="12700" algn="ctr">
                      <a:noFill/>
                    </a:lnR>
                    <a:lnT w="9525" algn="ctr">
                      <a:solidFill>
                        <a:schemeClr val="bg1">
                          <a:lumMod val="50000"/>
                        </a:schemeClr>
                      </a:solidFill>
                    </a:lnT>
                    <a:lnB w="12700" algn="ctr">
                      <a:noFill/>
                    </a:lnB>
                    <a:solidFill>
                      <a:srgbClr val="FFFFFF"/>
                    </a:solidFill>
                  </a:tcPr>
                </a:tc>
                <a:extLst>
                  <a:ext uri="{0D108BD9-81ED-4DB2-BD59-A6C34878D82A}">
                    <a16:rowId xmlns:a16="http://schemas.microsoft.com/office/drawing/2014/main" val="10025"/>
                  </a:ext>
                </a:extLst>
              </a:tr>
              <a:tr h="144000">
                <a:tc>
                  <a:txBody>
                    <a:bodyPr/>
                    <a:lstStyle/>
                    <a:p>
                      <a:pPr algn="r">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0" marR="39000" marT="0" marB="0" anchor="ctr">
                    <a:lnL w="12700" algn="ctr">
                      <a:noFill/>
                    </a:lnL>
                    <a:lnR w="9525" algn="ctr">
                      <a:solidFill>
                        <a:schemeClr val="bg1">
                          <a:lumMod val="50000"/>
                        </a:schemeClr>
                      </a:solidFill>
                    </a:lnR>
                    <a:lnT w="12700" algn="ctr">
                      <a:noFill/>
                    </a:lnT>
                    <a:lnB w="12700" algn="ctr">
                      <a:noFill/>
                    </a:lnB>
                    <a:noFill/>
                  </a:tcPr>
                </a:tc>
                <a:tc gridSpan="2">
                  <a:txBody>
                    <a:bodyPr/>
                    <a:lstStyle/>
                    <a:p>
                      <a:pPr algn="ctr">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65257" marR="65257" marT="0" marB="0" anchor="b">
                    <a:lnL w="9525" algn="ctr">
                      <a:solidFill>
                        <a:schemeClr val="bg1">
                          <a:lumMod val="50000"/>
                        </a:schemeClr>
                      </a:solidFill>
                    </a:lnL>
                    <a:lnR w="12700" algn="ctr">
                      <a:noFill/>
                    </a:lnR>
                    <a:lnT w="12700" algn="ctr">
                      <a:no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65257" marR="65257" marT="0" marB="0" anchor="b">
                    <a:lnL w="12700" algn="ctr">
                      <a:noFill/>
                    </a:lnL>
                    <a:lnR w="12700" algn="ctr">
                      <a:noFill/>
                    </a:lnR>
                    <a:lnT w="12700" algn="ctr">
                      <a:no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65257" marR="65257" marT="0" marB="0" anchor="b">
                    <a:lnL w="12700" algn="ctr">
                      <a:noFill/>
                    </a:lnL>
                    <a:lnR w="12700" algn="ctr">
                      <a:noFill/>
                    </a:lnR>
                    <a:lnT w="12700" algn="ctr">
                      <a:no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65257" marR="65257" marT="0" marB="0" anchor="b">
                    <a:lnL w="12700" algn="ctr">
                      <a:noFill/>
                    </a:lnL>
                    <a:lnR w="12700" algn="ctr">
                      <a:noFill/>
                    </a:lnR>
                    <a:lnT w="12700" algn="ctr">
                      <a:no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endParaRPr lang="de-DE" sz="1200" b="1">
                        <a:solidFill>
                          <a:schemeClr val="tx1">
                            <a:lumMod val="85000"/>
                            <a:lumOff val="15000"/>
                          </a:schemeClr>
                        </a:solidFill>
                        <a:latin typeface="Calibri"/>
                        <a:ea typeface="Calibri"/>
                        <a:cs typeface="Times New Roman"/>
                      </a:endParaRPr>
                    </a:p>
                  </a:txBody>
                  <a:tcPr marL="65257" marR="65257" marT="0" marB="0" anchor="b">
                    <a:lnL w="12700" algn="ctr">
                      <a:noFill/>
                    </a:lnL>
                    <a:lnR w="12700" algn="ctr">
                      <a:noFill/>
                    </a:lnR>
                    <a:lnT w="12700" algn="ctr">
                      <a:noFill/>
                    </a:lnT>
                    <a:lnB w="12700" algn="ctr">
                      <a:noFill/>
                    </a:lnB>
                    <a:solidFill>
                      <a:srgbClr val="FFFFFF"/>
                    </a:solidFill>
                  </a:tcPr>
                </a:tc>
                <a:tc hMerge="1">
                  <a:txBody>
                    <a:bodyPr/>
                    <a:lstStyle/>
                    <a:p>
                      <a:endParaRPr/>
                    </a:p>
                  </a:txBody>
                  <a:tcPr/>
                </a:tc>
                <a:tc gridSpan="2">
                  <a:txBody>
                    <a:bodyPr/>
                    <a:lstStyle/>
                    <a:p>
                      <a:pPr algn="ctr">
                        <a:lnSpc>
                          <a:spcPct val="100000"/>
                        </a:lnSpc>
                        <a:spcAft>
                          <a:spcPts val="0"/>
                        </a:spcAft>
                        <a:defRPr/>
                      </a:pPr>
                      <a:endParaRPr lang="de-DE" sz="1200" b="1" dirty="0">
                        <a:solidFill>
                          <a:schemeClr val="tx1">
                            <a:lumMod val="85000"/>
                            <a:lumOff val="15000"/>
                          </a:schemeClr>
                        </a:solidFill>
                        <a:latin typeface="Calibri"/>
                        <a:ea typeface="Calibri"/>
                        <a:cs typeface="Times New Roman"/>
                      </a:endParaRPr>
                    </a:p>
                  </a:txBody>
                  <a:tcPr marL="65257" marR="65257" marT="0" marB="0" anchor="b">
                    <a:lnL w="12700" algn="ctr">
                      <a:noFill/>
                    </a:lnL>
                    <a:lnR w="12700" algn="ctr">
                      <a:noFill/>
                    </a:lnR>
                    <a:lnT w="12700" algn="ctr">
                      <a:noFill/>
                    </a:lnT>
                    <a:lnB w="12700" algn="ctr">
                      <a:noFill/>
                    </a:lnB>
                    <a:solidFill>
                      <a:srgbClr val="FFFFFF"/>
                    </a:solidFill>
                  </a:tcPr>
                </a:tc>
                <a:tc hMerge="1">
                  <a:txBody>
                    <a:bodyPr/>
                    <a:lstStyle/>
                    <a:p>
                      <a:endParaRPr/>
                    </a:p>
                  </a:txBody>
                  <a:tcPr/>
                </a:tc>
                <a:tc gridSpan="8">
                  <a:txBody>
                    <a:bodyPr/>
                    <a:lstStyle/>
                    <a:p>
                      <a:pPr algn="r">
                        <a:lnSpc>
                          <a:spcPct val="100000"/>
                        </a:lnSpc>
                        <a:spcAft>
                          <a:spcPts val="0"/>
                        </a:spcAft>
                        <a:defRPr/>
                      </a:pPr>
                      <a:r>
                        <a:rPr lang="de-DE" sz="1200" b="0" i="1">
                          <a:solidFill>
                            <a:schemeClr val="tx1">
                              <a:lumMod val="85000"/>
                              <a:lumOff val="15000"/>
                            </a:schemeClr>
                          </a:solidFill>
                          <a:latin typeface="Calibri"/>
                          <a:ea typeface="Calibri"/>
                          <a:cs typeface="Times New Roman"/>
                        </a:rPr>
                        <a:t>Year of measurement</a:t>
                      </a:r>
                      <a:endParaRPr/>
                    </a:p>
                  </a:txBody>
                  <a:tcPr marL="65257" marR="65257" marT="0" marB="0" anchor="b">
                    <a:lnL w="12700" algn="ctr">
                      <a:noFill/>
                    </a:lnL>
                    <a:lnR w="12700" algn="ctr">
                      <a:noFill/>
                    </a:lnR>
                    <a:lnT w="12700" algn="ctr">
                      <a:noFill/>
                    </a:lnT>
                    <a:lnB w="12700" algn="ctr">
                      <a:noFill/>
                    </a:lnB>
                    <a:solidFill>
                      <a:srgbClr val="FFFFFF"/>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a:txBody>
                    <a:bodyPr/>
                    <a:lstStyle/>
                    <a:p>
                      <a:pPr algn="ctr">
                        <a:lnSpc>
                          <a:spcPct val="100000"/>
                        </a:lnSpc>
                        <a:spcAft>
                          <a:spcPts val="0"/>
                        </a:spcAft>
                        <a:defRPr/>
                      </a:pPr>
                      <a:endParaRPr lang="de-DE" sz="1200" b="1" dirty="0">
                        <a:solidFill>
                          <a:schemeClr val="tx1">
                            <a:lumMod val="85000"/>
                            <a:lumOff val="15000"/>
                          </a:schemeClr>
                        </a:solidFill>
                        <a:latin typeface="Calibri"/>
                        <a:ea typeface="Calibri"/>
                        <a:cs typeface="Times New Roman"/>
                      </a:endParaRPr>
                    </a:p>
                  </a:txBody>
                  <a:tcPr marL="65257" marR="65257" marT="0" marB="0" anchor="b">
                    <a:lnL w="12700" algn="ctr">
                      <a:noFill/>
                    </a:lnL>
                    <a:lnR w="12700" algn="ctr">
                      <a:noFill/>
                    </a:lnR>
                    <a:lnT w="12700" algn="ctr">
                      <a:noFill/>
                    </a:lnT>
                    <a:lnB w="12700" algn="ctr">
                      <a:noFill/>
                    </a:lnB>
                    <a:solidFill>
                      <a:srgbClr val="FFFFFF"/>
                    </a:solidFill>
                  </a:tcPr>
                </a:tc>
                <a:extLst>
                  <a:ext uri="{0D108BD9-81ED-4DB2-BD59-A6C34878D82A}">
                    <a16:rowId xmlns:a16="http://schemas.microsoft.com/office/drawing/2014/main" val="10026"/>
                  </a:ext>
                </a:extLst>
              </a:tr>
            </a:tbl>
          </a:graphicData>
        </a:graphic>
      </p:graphicFrame>
      <p:sp>
        <p:nvSpPr>
          <p:cNvPr id="7" name="Abgerundete rechteckige Legende 9"/>
          <p:cNvSpPr/>
          <p:nvPr/>
        </p:nvSpPr>
        <p:spPr bwMode="auto">
          <a:xfrm>
            <a:off x="3053704" y="2764513"/>
            <a:ext cx="799500" cy="252000"/>
          </a:xfrm>
          <a:prstGeom prst="wedgeRoundRectCallout">
            <a:avLst>
              <a:gd name="adj1" fmla="val -45342"/>
              <a:gd name="adj2" fmla="val -82325"/>
              <a:gd name="adj3" fmla="val 16667"/>
            </a:avLst>
          </a:prstGeom>
          <a:solidFill>
            <a:schemeClr val="bg1"/>
          </a:solid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8000" rIns="18000" rtlCol="0" anchor="ctr"/>
          <a:lstStyle/>
          <a:p>
            <a:pPr algn="ctr">
              <a:defRPr/>
            </a:pPr>
            <a:r>
              <a:rPr lang="de-DE" sz="850" b="1">
                <a:solidFill>
                  <a:schemeClr val="tx1">
                    <a:lumMod val="85000"/>
                    <a:lumOff val="15000"/>
                  </a:schemeClr>
                </a:solidFill>
              </a:rPr>
              <a:t>Entry labor market</a:t>
            </a:r>
            <a:endParaRPr/>
          </a:p>
        </p:txBody>
      </p:sp>
      <p:sp>
        <p:nvSpPr>
          <p:cNvPr id="8" name="Abgerundete rechteckige Legende 10"/>
          <p:cNvSpPr/>
          <p:nvPr/>
        </p:nvSpPr>
        <p:spPr bwMode="auto">
          <a:xfrm>
            <a:off x="2622311" y="3757049"/>
            <a:ext cx="799500" cy="252000"/>
          </a:xfrm>
          <a:prstGeom prst="wedgeRoundRectCallout">
            <a:avLst>
              <a:gd name="adj1" fmla="val -45831"/>
              <a:gd name="adj2" fmla="val -82325"/>
              <a:gd name="adj3" fmla="val 16667"/>
            </a:avLst>
          </a:prstGeom>
          <a:solidFill>
            <a:schemeClr val="bg1"/>
          </a:solid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8000" rIns="18000" rtlCol="0" anchor="ctr"/>
          <a:lstStyle/>
          <a:p>
            <a:pPr algn="ctr">
              <a:defRPr/>
            </a:pPr>
            <a:r>
              <a:rPr lang="de-DE" sz="850" b="1">
                <a:solidFill>
                  <a:schemeClr val="tx1">
                    <a:lumMod val="85000"/>
                    <a:lumOff val="15000"/>
                  </a:schemeClr>
                </a:solidFill>
              </a:rPr>
              <a:t>End school / </a:t>
            </a:r>
            <a:r>
              <a:rPr lang="en-US" sz="850" b="1">
                <a:solidFill>
                  <a:schemeClr val="tx1">
                    <a:lumMod val="85000"/>
                    <a:lumOff val="15000"/>
                  </a:schemeClr>
                </a:solidFill>
              </a:rPr>
              <a:t>Apprenticeship</a:t>
            </a:r>
            <a:endParaRPr/>
          </a:p>
        </p:txBody>
      </p:sp>
      <p:sp>
        <p:nvSpPr>
          <p:cNvPr id="9" name="Abgerundete rechteckige Legende 11"/>
          <p:cNvSpPr/>
          <p:nvPr/>
        </p:nvSpPr>
        <p:spPr bwMode="auto">
          <a:xfrm>
            <a:off x="4748161" y="3760994"/>
            <a:ext cx="799500" cy="252000"/>
          </a:xfrm>
          <a:prstGeom prst="wedgeRoundRectCallout">
            <a:avLst>
              <a:gd name="adj1" fmla="val -47013"/>
              <a:gd name="adj2" fmla="val -82325"/>
              <a:gd name="adj3" fmla="val 16667"/>
            </a:avLst>
          </a:prstGeom>
          <a:solidFill>
            <a:schemeClr val="bg1"/>
          </a:solid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8000" rIns="18000" rtlCol="0" anchor="ctr"/>
          <a:lstStyle/>
          <a:p>
            <a:pPr algn="ctr">
              <a:defRPr/>
            </a:pPr>
            <a:r>
              <a:rPr lang="de-DE" sz="850" b="1">
                <a:solidFill>
                  <a:schemeClr val="tx1">
                    <a:lumMod val="85000"/>
                    <a:lumOff val="15000"/>
                  </a:schemeClr>
                </a:solidFill>
              </a:rPr>
              <a:t>End school / Apprenticeship</a:t>
            </a:r>
            <a:endParaRPr/>
          </a:p>
        </p:txBody>
      </p:sp>
      <p:sp>
        <p:nvSpPr>
          <p:cNvPr id="10" name="Abgerundete rechteckige Legende 12"/>
          <p:cNvSpPr/>
          <p:nvPr/>
        </p:nvSpPr>
        <p:spPr bwMode="auto">
          <a:xfrm>
            <a:off x="2244085" y="5761740"/>
            <a:ext cx="780000" cy="252000"/>
          </a:xfrm>
          <a:prstGeom prst="wedgeRoundRectCallout">
            <a:avLst>
              <a:gd name="adj1" fmla="val -49798"/>
              <a:gd name="adj2" fmla="val -75959"/>
              <a:gd name="adj3" fmla="val 16667"/>
            </a:avLst>
          </a:prstGeom>
          <a:solidFill>
            <a:schemeClr val="bg1"/>
          </a:solid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8000" rIns="18000" rtlCol="0" anchor="ctr"/>
          <a:lstStyle/>
          <a:p>
            <a:pPr algn="ctr">
              <a:defRPr/>
            </a:pPr>
            <a:r>
              <a:rPr lang="de-DE" sz="850" b="1">
                <a:solidFill>
                  <a:schemeClr val="tx1">
                    <a:lumMod val="85000"/>
                    <a:lumOff val="15000"/>
                  </a:schemeClr>
                </a:solidFill>
              </a:rPr>
              <a:t>School enrollment</a:t>
            </a:r>
            <a:endParaRPr/>
          </a:p>
        </p:txBody>
      </p:sp>
      <p:sp>
        <p:nvSpPr>
          <p:cNvPr id="11" name="Abgerundete rechteckige Legende 13"/>
          <p:cNvSpPr/>
          <p:nvPr/>
        </p:nvSpPr>
        <p:spPr bwMode="auto">
          <a:xfrm>
            <a:off x="3921118" y="5050365"/>
            <a:ext cx="780000" cy="252000"/>
          </a:xfrm>
          <a:prstGeom prst="wedgeRoundRectCallout">
            <a:avLst>
              <a:gd name="adj1" fmla="val -51469"/>
              <a:gd name="adj2" fmla="val -83916"/>
              <a:gd name="adj3" fmla="val 16667"/>
            </a:avLst>
          </a:prstGeom>
          <a:solidFill>
            <a:schemeClr val="bg1"/>
          </a:solid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8000" rIns="18000" rtlCol="0" anchor="ctr"/>
          <a:lstStyle/>
          <a:p>
            <a:pPr algn="ctr">
              <a:defRPr/>
            </a:pPr>
            <a:r>
              <a:rPr lang="de-DE" sz="850" b="1">
                <a:solidFill>
                  <a:schemeClr val="tx1">
                    <a:lumMod val="85000"/>
                    <a:lumOff val="15000"/>
                  </a:schemeClr>
                </a:solidFill>
              </a:rPr>
              <a:t>Secondary school</a:t>
            </a:r>
            <a:endParaRPr/>
          </a:p>
        </p:txBody>
      </p:sp>
      <p:sp>
        <p:nvSpPr>
          <p:cNvPr id="12" name="Foliennummernplatzhalter 4"/>
          <p:cNvSpPr>
            <a:spLocks noGrp="1"/>
          </p:cNvSpPr>
          <p:nvPr>
            <p:ph type="sldNum" sz="quarter" idx="4294967295"/>
          </p:nvPr>
        </p:nvSpPr>
        <p:spPr bwMode="auto"/>
        <p:txBody>
          <a:bodyPr/>
          <a:lstStyle/>
          <a:p>
            <a:pPr>
              <a:defRPr/>
            </a:pPr>
            <a:fld id="{F26D89EF-3C3A-4E06-893E-1B74ABA00C59}" type="slidenum">
              <a:rPr lang="de-DE"/>
              <a:t>28</a:t>
            </a:fld>
            <a:endParaRPr lang="de-D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Extended twin family design</a:t>
            </a:r>
            <a:endParaRPr/>
          </a:p>
        </p:txBody>
      </p:sp>
      <p:grpSp>
        <p:nvGrpSpPr>
          <p:cNvPr id="5" name="Gruppieren 5"/>
          <p:cNvGrpSpPr/>
          <p:nvPr/>
        </p:nvGrpSpPr>
        <p:grpSpPr bwMode="auto">
          <a:xfrm>
            <a:off x="1496616" y="1700808"/>
            <a:ext cx="6825823" cy="2471681"/>
            <a:chOff x="1290696" y="3212976"/>
            <a:chExt cx="7128792" cy="2304256"/>
          </a:xfrm>
        </p:grpSpPr>
        <p:sp>
          <p:nvSpPr>
            <p:cNvPr id="6" name="Rechteck 6"/>
            <p:cNvSpPr/>
            <p:nvPr/>
          </p:nvSpPr>
          <p:spPr bwMode="auto">
            <a:xfrm>
              <a:off x="1290696" y="3212976"/>
              <a:ext cx="7128792" cy="2304256"/>
            </a:xfrm>
            <a:prstGeom prst="rect">
              <a:avLst/>
            </a:prstGeom>
            <a:solidFill>
              <a:schemeClr val="bg1"/>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54000" rIns="72000" bIns="54000" rtlCol="0" anchor="ctr"/>
            <a:lstStyle/>
            <a:p>
              <a:pPr algn="ctr">
                <a:spcAft>
                  <a:spcPts val="300"/>
                </a:spcAft>
                <a:defRPr/>
              </a:pPr>
              <a:endParaRPr lang="de-DE" sz="1500" b="1">
                <a:solidFill>
                  <a:schemeClr val="tx1"/>
                </a:solidFill>
              </a:endParaRPr>
            </a:p>
          </p:txBody>
        </p:sp>
        <p:cxnSp>
          <p:nvCxnSpPr>
            <p:cNvPr id="7" name="Gerade Verbindung 7"/>
            <p:cNvCxnSpPr>
              <a:cxnSpLocks/>
            </p:cNvCxnSpPr>
            <p:nvPr/>
          </p:nvCxnSpPr>
          <p:spPr bwMode="auto">
            <a:xfrm flipH="1" flipV="1">
              <a:off x="4853856" y="4435824"/>
              <a:ext cx="0" cy="217312"/>
            </a:xfrm>
            <a:prstGeom prst="line">
              <a:avLst/>
            </a:prstGeom>
            <a:ln w="19050">
              <a:solidFill>
                <a:schemeClr val="tx1">
                  <a:lumMod val="50000"/>
                  <a:lumOff val="50000"/>
                </a:schemeClr>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Gerade Verbindung 8"/>
            <p:cNvCxnSpPr>
              <a:cxnSpLocks/>
            </p:cNvCxnSpPr>
            <p:nvPr/>
          </p:nvCxnSpPr>
          <p:spPr bwMode="auto">
            <a:xfrm flipH="1">
              <a:off x="6691296" y="4923136"/>
              <a:ext cx="360168" cy="0"/>
            </a:xfrm>
            <a:prstGeom prst="line">
              <a:avLst/>
            </a:prstGeom>
            <a:ln w="19050">
              <a:solidFill>
                <a:srgbClr val="AD1917"/>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Gerade Verbindung 9"/>
            <p:cNvCxnSpPr>
              <a:cxnSpLocks/>
            </p:cNvCxnSpPr>
            <p:nvPr/>
          </p:nvCxnSpPr>
          <p:spPr bwMode="auto">
            <a:xfrm flipH="1">
              <a:off x="2658728" y="4923136"/>
              <a:ext cx="360280" cy="0"/>
            </a:xfrm>
            <a:prstGeom prst="line">
              <a:avLst/>
            </a:prstGeom>
            <a:ln w="19050">
              <a:solidFill>
                <a:srgbClr val="AD1917"/>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Gerade Verbindung 10"/>
            <p:cNvCxnSpPr>
              <a:cxnSpLocks/>
            </p:cNvCxnSpPr>
            <p:nvPr/>
          </p:nvCxnSpPr>
          <p:spPr bwMode="auto">
            <a:xfrm flipH="1">
              <a:off x="6187120" y="3843016"/>
              <a:ext cx="504296" cy="0"/>
            </a:xfrm>
            <a:prstGeom prst="line">
              <a:avLst/>
            </a:prstGeom>
            <a:ln w="19050">
              <a:solidFill>
                <a:srgbClr val="AD1917"/>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Gerade Verbindung 11"/>
            <p:cNvCxnSpPr>
              <a:cxnSpLocks/>
            </p:cNvCxnSpPr>
            <p:nvPr/>
          </p:nvCxnSpPr>
          <p:spPr bwMode="auto">
            <a:xfrm flipH="1">
              <a:off x="3018767" y="3843016"/>
              <a:ext cx="504176" cy="0"/>
            </a:xfrm>
            <a:prstGeom prst="line">
              <a:avLst/>
            </a:prstGeom>
            <a:ln w="19050">
              <a:solidFill>
                <a:srgbClr val="AD1917"/>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Gewinkelte Verbindung 12"/>
            <p:cNvCxnSpPr>
              <a:cxnSpLocks/>
            </p:cNvCxnSpPr>
            <p:nvPr/>
          </p:nvCxnSpPr>
          <p:spPr bwMode="auto">
            <a:xfrm rot="5400000" flipH="1" flipV="1">
              <a:off x="4855152" y="3356992"/>
              <a:ext cx="12700" cy="2592288"/>
            </a:xfrm>
            <a:prstGeom prst="bentConnector3">
              <a:avLst>
                <a:gd name="adj1" fmla="val 1800000"/>
              </a:avLst>
            </a:prstGeom>
            <a:ln w="19050">
              <a:solidFill>
                <a:srgbClr val="AD191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Abgerundetes Rechteck 13"/>
            <p:cNvSpPr/>
            <p:nvPr/>
          </p:nvSpPr>
          <p:spPr bwMode="auto">
            <a:xfrm>
              <a:off x="5611296" y="4653136"/>
              <a:ext cx="1080000" cy="540000"/>
            </a:xfrm>
            <a:prstGeom prst="roundRect">
              <a:avLst>
                <a:gd name="adj" fmla="val 16667"/>
              </a:avLst>
            </a:prstGeom>
            <a:solidFill>
              <a:schemeClr val="accent6">
                <a:lumMod val="20000"/>
                <a:lumOff val="80000"/>
              </a:schemeClr>
            </a:solidFill>
            <a:ln w="19050">
              <a:solidFill>
                <a:srgbClr val="AD1917"/>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de-DE" sz="1500"/>
                <a:t>Twin 2</a:t>
              </a:r>
              <a:endParaRPr/>
            </a:p>
          </p:txBody>
        </p:sp>
        <p:sp>
          <p:nvSpPr>
            <p:cNvPr id="14" name="Abgerundetes Rechteck 14"/>
            <p:cNvSpPr/>
            <p:nvPr/>
          </p:nvSpPr>
          <p:spPr bwMode="auto">
            <a:xfrm>
              <a:off x="3019008" y="4653136"/>
              <a:ext cx="1080000" cy="540000"/>
            </a:xfrm>
            <a:prstGeom prst="roundRect">
              <a:avLst>
                <a:gd name="adj" fmla="val 16667"/>
              </a:avLst>
            </a:prstGeom>
            <a:solidFill>
              <a:schemeClr val="accent6">
                <a:lumMod val="20000"/>
                <a:lumOff val="80000"/>
              </a:schemeClr>
            </a:solidFill>
            <a:ln w="19050">
              <a:solidFill>
                <a:srgbClr val="AD1917"/>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de-DE" sz="1500"/>
                <a:t>Twin 1</a:t>
              </a:r>
              <a:endParaRPr/>
            </a:p>
          </p:txBody>
        </p:sp>
        <p:sp>
          <p:nvSpPr>
            <p:cNvPr id="15" name="Abgerundetes Rechteck 15"/>
            <p:cNvSpPr/>
            <p:nvPr/>
          </p:nvSpPr>
          <p:spPr bwMode="auto">
            <a:xfrm>
              <a:off x="4316566" y="4653136"/>
              <a:ext cx="1080000" cy="540000"/>
            </a:xfrm>
            <a:prstGeom prst="roundRect">
              <a:avLst>
                <a:gd name="adj" fmla="val 16667"/>
              </a:avLst>
            </a:prstGeom>
            <a:solidFill>
              <a:schemeClr val="accent6">
                <a:lumMod val="20000"/>
                <a:lumOff val="80000"/>
              </a:schemeClr>
            </a:solidFill>
            <a:ln w="19050">
              <a:solidFill>
                <a:srgbClr val="AD1917"/>
              </a:solidFill>
              <a:prstDash val="sysDash"/>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54000" rIns="54000" rtlCol="0" anchor="ctr"/>
            <a:lstStyle/>
            <a:p>
              <a:pPr algn="ctr">
                <a:defRPr/>
              </a:pPr>
              <a:r>
                <a:rPr lang="de-DE" sz="1500"/>
                <a:t>Sibling</a:t>
              </a:r>
              <a:endParaRPr/>
            </a:p>
          </p:txBody>
        </p:sp>
        <p:sp>
          <p:nvSpPr>
            <p:cNvPr id="16" name="Abgerundetes Rechteck 16"/>
            <p:cNvSpPr/>
            <p:nvPr/>
          </p:nvSpPr>
          <p:spPr bwMode="auto">
            <a:xfrm>
              <a:off x="7051464" y="4653136"/>
              <a:ext cx="1080000" cy="540000"/>
            </a:xfrm>
            <a:prstGeom prst="roundRect">
              <a:avLst>
                <a:gd name="adj" fmla="val 16667"/>
              </a:avLst>
            </a:prstGeom>
            <a:solidFill>
              <a:srgbClr val="FFFDFB"/>
            </a:solidFill>
            <a:ln w="19050">
              <a:solidFill>
                <a:srgbClr val="AD1917"/>
              </a:solidFill>
              <a:prstDash val="sysDash"/>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54000" rIns="54000" rtlCol="0" anchor="ctr"/>
            <a:lstStyle/>
            <a:p>
              <a:pPr algn="ctr">
                <a:defRPr/>
              </a:pPr>
              <a:r>
                <a:rPr lang="de-DE" sz="1500"/>
                <a:t>Partner</a:t>
              </a:r>
              <a:endParaRPr/>
            </a:p>
          </p:txBody>
        </p:sp>
        <p:sp>
          <p:nvSpPr>
            <p:cNvPr id="17" name="Abgerundetes Rechteck 17"/>
            <p:cNvSpPr/>
            <p:nvPr/>
          </p:nvSpPr>
          <p:spPr bwMode="auto">
            <a:xfrm>
              <a:off x="1578728" y="4653136"/>
              <a:ext cx="1080000" cy="540000"/>
            </a:xfrm>
            <a:prstGeom prst="roundRect">
              <a:avLst>
                <a:gd name="adj" fmla="val 16667"/>
              </a:avLst>
            </a:prstGeom>
            <a:solidFill>
              <a:srgbClr val="FFFDFB"/>
            </a:solidFill>
            <a:ln w="19050">
              <a:solidFill>
                <a:srgbClr val="AD1917"/>
              </a:solidFill>
              <a:prstDash val="sysDash"/>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54000" rIns="54000" rtlCol="0" anchor="ctr"/>
            <a:lstStyle/>
            <a:p>
              <a:pPr algn="ctr">
                <a:defRPr/>
              </a:pPr>
              <a:r>
                <a:rPr lang="de-DE" sz="1500"/>
                <a:t>Partner</a:t>
              </a:r>
              <a:endParaRPr/>
            </a:p>
          </p:txBody>
        </p:sp>
        <p:cxnSp>
          <p:nvCxnSpPr>
            <p:cNvPr id="18" name="Gerade Verbindung 18"/>
            <p:cNvCxnSpPr>
              <a:cxnSpLocks/>
            </p:cNvCxnSpPr>
            <p:nvPr/>
          </p:nvCxnSpPr>
          <p:spPr bwMode="auto">
            <a:xfrm>
              <a:off x="4602944" y="3843016"/>
              <a:ext cx="504176" cy="0"/>
            </a:xfrm>
            <a:prstGeom prst="line">
              <a:avLst/>
            </a:prstGeom>
            <a:ln w="19050">
              <a:solidFill>
                <a:srgbClr val="AD191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Abgerundetes Rechteck 19"/>
            <p:cNvSpPr/>
            <p:nvPr/>
          </p:nvSpPr>
          <p:spPr bwMode="auto">
            <a:xfrm>
              <a:off x="6691416" y="3573016"/>
              <a:ext cx="1080000" cy="540000"/>
            </a:xfrm>
            <a:prstGeom prst="roundRect">
              <a:avLst>
                <a:gd name="adj" fmla="val 16667"/>
              </a:avLst>
            </a:prstGeom>
            <a:solidFill>
              <a:srgbClr val="FFFDFB"/>
            </a:solidFill>
            <a:ln w="19050">
              <a:solidFill>
                <a:srgbClr val="AD1917"/>
              </a:solidFill>
              <a:prstDash val="sysDash"/>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36000" rIns="36000" rtlCol="0" anchor="ctr"/>
            <a:lstStyle/>
            <a:p>
              <a:pPr algn="ctr">
                <a:defRPr/>
              </a:pPr>
              <a:r>
                <a:rPr lang="de-DE" sz="1500"/>
                <a:t>Step-mother</a:t>
              </a:r>
              <a:endParaRPr/>
            </a:p>
          </p:txBody>
        </p:sp>
        <p:sp>
          <p:nvSpPr>
            <p:cNvPr id="20" name="Abgerundetes Rechteck 20"/>
            <p:cNvSpPr/>
            <p:nvPr/>
          </p:nvSpPr>
          <p:spPr bwMode="auto">
            <a:xfrm>
              <a:off x="1938768" y="3573016"/>
              <a:ext cx="1080000" cy="540000"/>
            </a:xfrm>
            <a:prstGeom prst="roundRect">
              <a:avLst>
                <a:gd name="adj" fmla="val 16667"/>
              </a:avLst>
            </a:prstGeom>
            <a:solidFill>
              <a:srgbClr val="FFFDFB"/>
            </a:solidFill>
            <a:ln w="19050">
              <a:solidFill>
                <a:srgbClr val="AD1917"/>
              </a:solidFill>
              <a:prstDash val="sysDash"/>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54000" rIns="54000" rtlCol="0" anchor="ctr"/>
            <a:lstStyle/>
            <a:p>
              <a:pPr algn="ctr">
                <a:defRPr/>
              </a:pPr>
              <a:r>
                <a:rPr lang="de-DE" sz="1500"/>
                <a:t>Step-</a:t>
              </a:r>
              <a:br>
                <a:rPr lang="de-DE" sz="1500"/>
              </a:br>
              <a:r>
                <a:rPr lang="de-DE" sz="1500"/>
                <a:t>father</a:t>
              </a:r>
              <a:endParaRPr/>
            </a:p>
          </p:txBody>
        </p:sp>
        <p:sp>
          <p:nvSpPr>
            <p:cNvPr id="21" name="Abgerundetes Rechteck 21"/>
            <p:cNvSpPr/>
            <p:nvPr/>
          </p:nvSpPr>
          <p:spPr bwMode="auto">
            <a:xfrm>
              <a:off x="5107120" y="3573016"/>
              <a:ext cx="1080000" cy="540000"/>
            </a:xfrm>
            <a:prstGeom prst="roundRect">
              <a:avLst>
                <a:gd name="adj" fmla="val 16667"/>
              </a:avLst>
            </a:prstGeom>
            <a:solidFill>
              <a:schemeClr val="accent6">
                <a:lumMod val="20000"/>
                <a:lumOff val="80000"/>
              </a:schemeClr>
            </a:solidFill>
            <a:ln w="19050">
              <a:solidFill>
                <a:srgbClr val="AD1917"/>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de-DE" sz="1500"/>
                <a:t>Father</a:t>
              </a:r>
              <a:endParaRPr/>
            </a:p>
          </p:txBody>
        </p:sp>
        <p:sp>
          <p:nvSpPr>
            <p:cNvPr id="22" name="Abgerundetes Rechteck 22"/>
            <p:cNvSpPr/>
            <p:nvPr/>
          </p:nvSpPr>
          <p:spPr bwMode="auto">
            <a:xfrm>
              <a:off x="3522944" y="3573016"/>
              <a:ext cx="1080000" cy="540000"/>
            </a:xfrm>
            <a:prstGeom prst="roundRect">
              <a:avLst>
                <a:gd name="adj" fmla="val 16667"/>
              </a:avLst>
            </a:prstGeom>
            <a:solidFill>
              <a:schemeClr val="accent6">
                <a:lumMod val="20000"/>
                <a:lumOff val="80000"/>
              </a:schemeClr>
            </a:solidFill>
            <a:ln w="19050">
              <a:solidFill>
                <a:srgbClr val="AD1917"/>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de-DE" sz="1500"/>
                <a:t>Mother</a:t>
              </a:r>
              <a:endParaRPr/>
            </a:p>
          </p:txBody>
        </p:sp>
        <p:cxnSp>
          <p:nvCxnSpPr>
            <p:cNvPr id="23" name="Gerade Verbindung 23"/>
            <p:cNvCxnSpPr>
              <a:cxnSpLocks/>
            </p:cNvCxnSpPr>
            <p:nvPr/>
          </p:nvCxnSpPr>
          <p:spPr bwMode="auto">
            <a:xfrm>
              <a:off x="4855206" y="3839558"/>
              <a:ext cx="0" cy="583200"/>
            </a:xfrm>
            <a:prstGeom prst="line">
              <a:avLst/>
            </a:prstGeom>
            <a:ln w="19050">
              <a:solidFill>
                <a:srgbClr val="AD191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4" name="Foliennummernplatzhalter 2"/>
          <p:cNvSpPr>
            <a:spLocks noGrp="1"/>
          </p:cNvSpPr>
          <p:nvPr>
            <p:ph type="sldNum" sz="quarter" idx="4294967295"/>
          </p:nvPr>
        </p:nvSpPr>
        <p:spPr bwMode="auto"/>
        <p:txBody>
          <a:bodyPr/>
          <a:lstStyle/>
          <a:p>
            <a:pPr>
              <a:defRPr/>
            </a:pPr>
            <a:fld id="{F26D89EF-3C3A-4E06-893E-1B74ABA00C59}" type="slidenum">
              <a:rPr lang="de-DE"/>
              <a:t>29</a:t>
            </a:fld>
            <a:endParaRPr lang="de-DE"/>
          </a:p>
        </p:txBody>
      </p:sp>
      <p:sp>
        <p:nvSpPr>
          <p:cNvPr id="25" name="Inhaltsplatzhalter 2"/>
          <p:cNvSpPr>
            <a:spLocks noGrp="1"/>
          </p:cNvSpPr>
          <p:nvPr>
            <p:ph idx="1"/>
          </p:nvPr>
        </p:nvSpPr>
        <p:spPr bwMode="auto">
          <a:xfrm>
            <a:off x="495300" y="4509120"/>
            <a:ext cx="8915400" cy="1584175"/>
          </a:xfrm>
        </p:spPr>
        <p:txBody>
          <a:bodyPr>
            <a:normAutofit fontScale="62500" lnSpcReduction="20000"/>
          </a:bodyPr>
          <a:lstStyle/>
          <a:p>
            <a:pPr>
              <a:defRPr/>
            </a:pPr>
            <a:r>
              <a:rPr lang="en-US" dirty="0"/>
              <a:t>The cross-sequential structure is combined with an Extended Twin Family Design (ETFD)</a:t>
            </a:r>
            <a:endParaRPr dirty="0"/>
          </a:p>
          <a:p>
            <a:pPr lvl="1">
              <a:defRPr/>
            </a:pPr>
            <a:r>
              <a:rPr lang="en-US" dirty="0">
                <a:solidFill>
                  <a:srgbClr val="AD1917"/>
                </a:solidFill>
              </a:rPr>
              <a:t>ETFD </a:t>
            </a:r>
            <a:r>
              <a:rPr lang="en-US" dirty="0"/>
              <a:t>capturing the MZ or DZ same-sex twins and their biological family (biological parents and one sibling, if available), but also the complete environment the twins grow up in, if applicable including step-family members and twins’ spouses</a:t>
            </a:r>
            <a:endParaRPr dirty="0"/>
          </a:p>
        </p:txBody>
      </p:sp>
      <p:sp>
        <p:nvSpPr>
          <p:cNvPr id="2" name="Fußzeilenplatzhalter 1"/>
          <p:cNvSpPr>
            <a:spLocks noGrp="1"/>
          </p:cNvSpPr>
          <p:nvPr>
            <p:ph type="ftr" sz="quarter" idx="11"/>
          </p:nvPr>
        </p:nvSpPr>
        <p:spPr bwMode="auto"/>
        <p:txBody>
          <a:bodyPr/>
          <a:lstStyle/>
          <a:p>
            <a:pPr>
              <a:defRPr/>
            </a:pPr>
            <a:r>
              <a:rPr lang="de-DE"/>
              <a:t>www.twin-life.de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a:xfrm>
            <a:off x="495300" y="4077072"/>
            <a:ext cx="8915400" cy="2049094"/>
          </a:xfrm>
        </p:spPr>
        <p:txBody>
          <a:bodyPr>
            <a:normAutofit/>
          </a:bodyPr>
          <a:lstStyle/>
          <a:p>
            <a:pPr marL="0" indent="0">
              <a:buNone/>
              <a:defRPr/>
            </a:pPr>
            <a:r>
              <a:rPr lang="de-DE" sz="4000" b="1" dirty="0"/>
              <a:t>Session 1:</a:t>
            </a:r>
          </a:p>
          <a:p>
            <a:pPr marL="0" indent="0">
              <a:buNone/>
              <a:defRPr/>
            </a:pPr>
            <a:r>
              <a:rPr lang="de-DE" sz="4000" b="1" dirty="0" err="1">
                <a:latin typeface="+mj-lt"/>
              </a:rPr>
              <a:t>Introduction</a:t>
            </a:r>
            <a:r>
              <a:rPr lang="de-DE" sz="4000" b="1" dirty="0">
                <a:latin typeface="+mj-lt"/>
              </a:rPr>
              <a:t> </a:t>
            </a:r>
            <a:r>
              <a:rPr lang="de-DE" sz="4000" b="1" dirty="0" err="1">
                <a:latin typeface="+mj-lt"/>
              </a:rPr>
              <a:t>to</a:t>
            </a:r>
            <a:r>
              <a:rPr lang="de-DE" sz="4000" b="1" dirty="0">
                <a:latin typeface="+mj-lt"/>
              </a:rPr>
              <a:t> behavioral </a:t>
            </a:r>
            <a:r>
              <a:rPr lang="de-DE" sz="4000" b="1" dirty="0" err="1">
                <a:latin typeface="+mj-lt"/>
              </a:rPr>
              <a:t>genetics</a:t>
            </a:r>
            <a:endParaRPr dirty="0"/>
          </a:p>
        </p:txBody>
      </p:sp>
      <p:sp>
        <p:nvSpPr>
          <p:cNvPr id="6" name="Fußzeilenplatzhalter 3"/>
          <p:cNvSpPr>
            <a:spLocks noGrp="1"/>
          </p:cNvSpPr>
          <p:nvPr>
            <p:ph type="ftr" sz="quarter" idx="11"/>
          </p:nvPr>
        </p:nvSpPr>
        <p:spPr bwMode="auto">
          <a:xfrm>
            <a:off x="3384550" y="6356377"/>
            <a:ext cx="3136900" cy="365125"/>
          </a:xfrm>
        </p:spPr>
        <p:txBody>
          <a:bodyPr/>
          <a:lstStyle/>
          <a:p>
            <a:pPr>
              <a:defRPr/>
            </a:pPr>
            <a:r>
              <a:rPr lang="it-IT"/>
              <a:t>www.twin-life.de</a:t>
            </a:r>
            <a:endParaRPr/>
          </a:p>
        </p:txBody>
      </p:sp>
    </p:spTree>
    <p:extLst>
      <p:ext uri="{BB962C8B-B14F-4D97-AF65-F5344CB8AC3E}">
        <p14:creationId xmlns:p14="http://schemas.microsoft.com/office/powerpoint/2010/main" val="1581523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TwinLife – A summary</a:t>
            </a:r>
            <a:endParaRPr/>
          </a:p>
        </p:txBody>
      </p:sp>
      <p:sp>
        <p:nvSpPr>
          <p:cNvPr id="5" name="Inhaltsplatzhalter 2"/>
          <p:cNvSpPr>
            <a:spLocks noGrp="1"/>
          </p:cNvSpPr>
          <p:nvPr>
            <p:ph idx="1"/>
          </p:nvPr>
        </p:nvSpPr>
        <p:spPr bwMode="auto">
          <a:xfrm>
            <a:off x="495300" y="1988840"/>
            <a:ext cx="8915400" cy="4137324"/>
          </a:xfrm>
        </p:spPr>
        <p:txBody>
          <a:bodyPr>
            <a:normAutofit/>
          </a:bodyPr>
          <a:lstStyle/>
          <a:p>
            <a:pPr>
              <a:spcAft>
                <a:spcPts val="1200"/>
              </a:spcAft>
              <a:defRPr/>
            </a:pPr>
            <a:r>
              <a:rPr lang="en-US" sz="2400" b="0" dirty="0"/>
              <a:t>A </a:t>
            </a:r>
            <a:r>
              <a:rPr lang="en-US" sz="2400" b="0" dirty="0">
                <a:solidFill>
                  <a:srgbClr val="AD1917"/>
                </a:solidFill>
              </a:rPr>
              <a:t>substantial number of participants</a:t>
            </a:r>
            <a:r>
              <a:rPr lang="en-US" sz="2400" b="0" dirty="0"/>
              <a:t>,  reflecting genetic and environmental variation in the population. </a:t>
            </a:r>
            <a:endParaRPr sz="2400" dirty="0"/>
          </a:p>
          <a:p>
            <a:pPr>
              <a:spcAft>
                <a:spcPts val="1200"/>
              </a:spcAft>
              <a:defRPr/>
            </a:pPr>
            <a:r>
              <a:rPr lang="en-US" sz="2400" b="0" dirty="0">
                <a:solidFill>
                  <a:srgbClr val="AD1917"/>
                </a:solidFill>
              </a:rPr>
              <a:t>Longitudinal design </a:t>
            </a:r>
            <a:r>
              <a:rPr lang="en-US" sz="2400" b="0" dirty="0"/>
              <a:t>capturing different </a:t>
            </a:r>
            <a:r>
              <a:rPr lang="en-US" sz="2400" b="0" dirty="0">
                <a:solidFill>
                  <a:srgbClr val="AD1917"/>
                </a:solidFill>
              </a:rPr>
              <a:t>developmental periods </a:t>
            </a:r>
            <a:endParaRPr sz="2400" dirty="0"/>
          </a:p>
          <a:p>
            <a:pPr>
              <a:spcAft>
                <a:spcPts val="1200"/>
              </a:spcAft>
              <a:defRPr/>
            </a:pPr>
            <a:r>
              <a:rPr lang="en-US" sz="2400" b="0" dirty="0">
                <a:solidFill>
                  <a:srgbClr val="AD1917"/>
                </a:solidFill>
              </a:rPr>
              <a:t>Extended twin family design </a:t>
            </a:r>
            <a:r>
              <a:rPr lang="en-US" sz="2400" b="0" dirty="0"/>
              <a:t>in which twins and parents are followed even after leaving the initial household, thus taking into account separated and step families as environment for individual development. </a:t>
            </a:r>
            <a:endParaRPr sz="2400" dirty="0"/>
          </a:p>
          <a:p>
            <a:pPr>
              <a:defRPr/>
            </a:pPr>
            <a:r>
              <a:rPr lang="en-US" sz="2400" b="0" dirty="0"/>
              <a:t>Continuous extensive measurement of the </a:t>
            </a:r>
            <a:r>
              <a:rPr lang="en-US" sz="2400" b="0" dirty="0">
                <a:solidFill>
                  <a:srgbClr val="AD1917"/>
                </a:solidFill>
              </a:rPr>
              <a:t>families’ environment</a:t>
            </a:r>
            <a:r>
              <a:rPr lang="en-US" sz="2400" b="0" dirty="0"/>
              <a:t>.</a:t>
            </a:r>
            <a:endParaRPr sz="2400" dirty="0"/>
          </a:p>
        </p:txBody>
      </p:sp>
      <p:sp>
        <p:nvSpPr>
          <p:cNvPr id="6" name="Foliennummernplatzhalter 3"/>
          <p:cNvSpPr>
            <a:spLocks noGrp="1"/>
          </p:cNvSpPr>
          <p:nvPr>
            <p:ph type="sldNum" sz="quarter" idx="4294967295"/>
          </p:nvPr>
        </p:nvSpPr>
        <p:spPr bwMode="auto"/>
        <p:txBody>
          <a:bodyPr/>
          <a:lstStyle/>
          <a:p>
            <a:pPr>
              <a:defRPr/>
            </a:pPr>
            <a:fld id="{F26D89EF-3C3A-4E06-893E-1B74ABA00C59}" type="slidenum">
              <a:rPr lang="de-DE"/>
              <a:t>30</a:t>
            </a:fld>
            <a:endParaRPr lang="de-DE"/>
          </a:p>
        </p:txBody>
      </p:sp>
      <p:sp>
        <p:nvSpPr>
          <p:cNvPr id="2" name="Fußzeilenplatzhalter 1"/>
          <p:cNvSpPr>
            <a:spLocks noGrp="1"/>
          </p:cNvSpPr>
          <p:nvPr>
            <p:ph type="ftr" sz="quarter" idx="11"/>
          </p:nvPr>
        </p:nvSpPr>
        <p:spPr bwMode="auto"/>
        <p:txBody>
          <a:bodyPr/>
          <a:lstStyle/>
          <a:p>
            <a:pPr>
              <a:defRPr/>
            </a:pPr>
            <a:r>
              <a:rPr lang="de-DE"/>
              <a:t>www.twin-life.de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81000" y="116632"/>
            <a:ext cx="9144000" cy="1143000"/>
          </a:xfrm>
        </p:spPr>
        <p:txBody>
          <a:bodyPr>
            <a:noAutofit/>
          </a:bodyPr>
          <a:lstStyle/>
          <a:p>
            <a:pPr>
              <a:defRPr/>
            </a:pPr>
            <a:r>
              <a:rPr lang="de-DE" sz="3000" cap="small">
                <a:solidFill>
                  <a:srgbClr val="AD1917"/>
                </a:solidFill>
                <a:latin typeface="Calibri"/>
              </a:rPr>
              <a:t>Getting Started</a:t>
            </a:r>
            <a:br>
              <a:rPr lang="de-DE" sz="3000" cap="small">
                <a:solidFill>
                  <a:srgbClr val="AD1917"/>
                </a:solidFill>
                <a:latin typeface="Calibri"/>
              </a:rPr>
            </a:br>
            <a:r>
              <a:rPr lang="de-DE" sz="1600" cap="small">
                <a:latin typeface="Calibri"/>
              </a:rPr>
              <a:t>https://www.twin-life.de/documentation/downloads</a:t>
            </a:r>
            <a:endParaRPr/>
          </a:p>
        </p:txBody>
      </p:sp>
      <p:sp>
        <p:nvSpPr>
          <p:cNvPr id="5" name="Textfeld 2"/>
          <p:cNvSpPr txBox="1"/>
          <p:nvPr/>
        </p:nvSpPr>
        <p:spPr bwMode="auto">
          <a:xfrm>
            <a:off x="558113" y="1628799"/>
            <a:ext cx="8859250" cy="4846356"/>
          </a:xfrm>
          <a:prstGeom prst="rect">
            <a:avLst/>
          </a:prstGeom>
          <a:noFill/>
        </p:spPr>
        <p:txBody>
          <a:bodyPr wrap="square" rtlCol="0">
            <a:spAutoFit/>
          </a:bodyPr>
          <a:lstStyle/>
          <a:p>
            <a:pPr>
              <a:spcAft>
                <a:spcPts val="1200"/>
              </a:spcAft>
              <a:defRPr/>
            </a:pPr>
            <a:r>
              <a:rPr lang="en-US" sz="1800" cap="small">
                <a:solidFill>
                  <a:srgbClr val="AD1917"/>
                </a:solidFill>
              </a:rPr>
              <a:t>Shortguide</a:t>
            </a:r>
            <a:r>
              <a:rPr lang="en-US" sz="1800"/>
              <a:t> </a:t>
            </a:r>
            <a:endParaRPr sz="1800"/>
          </a:p>
          <a:p>
            <a:pPr lvl="1">
              <a:spcAft>
                <a:spcPts val="1200"/>
              </a:spcAft>
              <a:defRPr/>
            </a:pPr>
            <a:r>
              <a:rPr lang="en-US" sz="1800"/>
              <a:t>Easy and short introduction to the TwinLife study, provides an overview and guide on the various existing documentation texts </a:t>
            </a:r>
            <a:endParaRPr sz="1800"/>
          </a:p>
          <a:p>
            <a:pPr>
              <a:spcAft>
                <a:spcPts val="1200"/>
              </a:spcAft>
              <a:defRPr/>
            </a:pPr>
            <a:r>
              <a:rPr lang="en-US" sz="1800" cap="small">
                <a:solidFill>
                  <a:srgbClr val="AD1917"/>
                </a:solidFill>
              </a:rPr>
              <a:t>Longitudinal</a:t>
            </a:r>
            <a:r>
              <a:rPr lang="en-US" sz="1800"/>
              <a:t> </a:t>
            </a:r>
            <a:r>
              <a:rPr lang="en-US" sz="1800" cap="small">
                <a:solidFill>
                  <a:srgbClr val="AD1917"/>
                </a:solidFill>
              </a:rPr>
              <a:t>overview</a:t>
            </a:r>
            <a:endParaRPr sz="1800"/>
          </a:p>
          <a:p>
            <a:pPr lvl="1">
              <a:spcAft>
                <a:spcPts val="1200"/>
              </a:spcAft>
              <a:defRPr/>
            </a:pPr>
            <a:r>
              <a:rPr lang="en-US" sz="1800"/>
              <a:t>Quick overview of constructs including information on when these constructs were assessed and to which respondent person types (Caution: It is very simplified, so sometimes, the table can be misleading. Always check the item-level documentation and the data when considering longitudinal analyses.) </a:t>
            </a:r>
            <a:endParaRPr sz="1800"/>
          </a:p>
          <a:p>
            <a:pPr>
              <a:spcAft>
                <a:spcPts val="1200"/>
              </a:spcAft>
              <a:defRPr/>
            </a:pPr>
            <a:r>
              <a:rPr lang="en-US" sz="1800" cap="small">
                <a:solidFill>
                  <a:srgbClr val="AD1917"/>
                </a:solidFill>
              </a:rPr>
              <a:t>Scales</a:t>
            </a:r>
            <a:r>
              <a:rPr lang="en-US" sz="1800"/>
              <a:t> </a:t>
            </a:r>
            <a:r>
              <a:rPr lang="en-US" sz="1800" cap="small">
                <a:solidFill>
                  <a:srgbClr val="AD1917"/>
                </a:solidFill>
              </a:rPr>
              <a:t>manual</a:t>
            </a:r>
            <a:endParaRPr sz="1800"/>
          </a:p>
          <a:p>
            <a:pPr lvl="1">
              <a:spcAft>
                <a:spcPts val="1200"/>
              </a:spcAft>
              <a:defRPr/>
            </a:pPr>
            <a:r>
              <a:rPr lang="en-US" sz="1800"/>
              <a:t>Documentation of scientific scales that were adapted for the use in TwinLife with recoding and scale building guidance and additional information (Caution: It covers only a narrow range of constructs, do not neglect other items that are not covered by the scales manual. Always have a look at the item-level documentation as well.)</a:t>
            </a:r>
            <a:endParaRPr sz="1800"/>
          </a:p>
          <a:p>
            <a:pPr>
              <a:defRPr/>
            </a:pPr>
            <a:endParaRPr sz="1800"/>
          </a:p>
        </p:txBody>
      </p:sp>
      <p:sp>
        <p:nvSpPr>
          <p:cNvPr id="2" name="Fußzeilenplatzhalter 1"/>
          <p:cNvSpPr>
            <a:spLocks noGrp="1"/>
          </p:cNvSpPr>
          <p:nvPr>
            <p:ph type="ftr" sz="quarter" idx="11"/>
          </p:nvPr>
        </p:nvSpPr>
        <p:spPr bwMode="auto"/>
        <p:txBody>
          <a:bodyPr/>
          <a:lstStyle/>
          <a:p>
            <a:pPr>
              <a:defRPr/>
            </a:pPr>
            <a:r>
              <a:rPr lang="de-DE"/>
              <a:t>www.twin-life.de</a:t>
            </a:r>
          </a:p>
        </p:txBody>
      </p:sp>
      <p:sp>
        <p:nvSpPr>
          <p:cNvPr id="3" name="Foliennummernplatzhalter 2"/>
          <p:cNvSpPr>
            <a:spLocks noGrp="1"/>
          </p:cNvSpPr>
          <p:nvPr>
            <p:ph type="sldNum" sz="quarter" idx="12"/>
          </p:nvPr>
        </p:nvSpPr>
        <p:spPr bwMode="auto"/>
        <p:txBody>
          <a:bodyPr/>
          <a:lstStyle/>
          <a:p>
            <a:pPr>
              <a:defRPr/>
            </a:pPr>
            <a:fld id="{F0EF1938-F635-4101-A9C7-630B9062B7F5}" type="slidenum">
              <a:rPr lang="de-DE"/>
              <a:t>31</a:t>
            </a:fld>
            <a:endParaRPr lang="de-D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81000" y="116632"/>
            <a:ext cx="9144000" cy="1143000"/>
          </a:xfrm>
        </p:spPr>
        <p:txBody>
          <a:bodyPr>
            <a:noAutofit/>
          </a:bodyPr>
          <a:lstStyle/>
          <a:p>
            <a:pPr>
              <a:defRPr/>
            </a:pPr>
            <a:r>
              <a:rPr lang="de-DE" sz="3000" cap="small">
                <a:solidFill>
                  <a:srgbClr val="AD1917"/>
                </a:solidFill>
                <a:latin typeface="Calibri"/>
              </a:rPr>
              <a:t>Item Documentation</a:t>
            </a:r>
            <a:br>
              <a:rPr lang="de-DE" sz="3000" cap="small">
                <a:solidFill>
                  <a:srgbClr val="AD1917"/>
                </a:solidFill>
                <a:latin typeface="Calibri"/>
              </a:rPr>
            </a:br>
            <a:r>
              <a:rPr lang="de-DE" sz="1600" cap="small">
                <a:latin typeface="Calibri"/>
              </a:rPr>
              <a:t>https://www.twin-life.de/documentation/downloads</a:t>
            </a:r>
            <a:endParaRPr/>
          </a:p>
        </p:txBody>
      </p:sp>
      <p:sp>
        <p:nvSpPr>
          <p:cNvPr id="5" name="Inhaltsplatzhalter 2"/>
          <p:cNvSpPr>
            <a:spLocks noGrp="1"/>
          </p:cNvSpPr>
          <p:nvPr>
            <p:ph idx="1"/>
          </p:nvPr>
        </p:nvSpPr>
        <p:spPr bwMode="auto">
          <a:xfrm>
            <a:off x="495300" y="1628800"/>
            <a:ext cx="8915400" cy="4525963"/>
          </a:xfrm>
        </p:spPr>
        <p:txBody>
          <a:bodyPr>
            <a:normAutofit/>
          </a:bodyPr>
          <a:lstStyle/>
          <a:p>
            <a:pPr marL="0" indent="0">
              <a:spcAft>
                <a:spcPts val="1200"/>
              </a:spcAft>
              <a:buFont typeface="Arial"/>
              <a:buNone/>
              <a:defRPr/>
            </a:pPr>
            <a:r>
              <a:rPr lang="en-US" sz="1800" cap="small">
                <a:solidFill>
                  <a:srgbClr val="AD1917"/>
                </a:solidFill>
                <a:ea typeface="Arial"/>
                <a:cs typeface="Arial"/>
              </a:rPr>
              <a:t>Paneldata.org</a:t>
            </a:r>
            <a:r>
              <a:rPr lang="en-US" sz="1800"/>
              <a:t> </a:t>
            </a:r>
            <a:endParaRPr sz="1800"/>
          </a:p>
          <a:p>
            <a:pPr marL="457200" lvl="1" indent="0">
              <a:spcAft>
                <a:spcPts val="1200"/>
              </a:spcAft>
              <a:buFont typeface="Arial"/>
              <a:buNone/>
              <a:defRPr/>
            </a:pPr>
            <a:r>
              <a:rPr lang="en-US" sz="1800"/>
              <a:t>Twinlife provides documentations on item-level on paneldata.org, you can search for specific items with keywords and you can even see basic frequencies for the items as a graphic </a:t>
            </a:r>
            <a:endParaRPr sz="1800"/>
          </a:p>
          <a:p>
            <a:pPr marL="0" indent="0">
              <a:spcAft>
                <a:spcPts val="1200"/>
              </a:spcAft>
              <a:buFont typeface="Arial"/>
              <a:buNone/>
              <a:defRPr/>
            </a:pPr>
            <a:r>
              <a:rPr lang="en-US" sz="1800" cap="small">
                <a:solidFill>
                  <a:srgbClr val="AD1917"/>
                </a:solidFill>
                <a:ea typeface="Arial"/>
                <a:cs typeface="Arial"/>
              </a:rPr>
              <a:t>Codebooks</a:t>
            </a:r>
            <a:endParaRPr sz="1800"/>
          </a:p>
          <a:p>
            <a:pPr marL="457200" lvl="1" indent="0">
              <a:spcAft>
                <a:spcPts val="1200"/>
              </a:spcAft>
              <a:buFont typeface="Arial"/>
              <a:buNone/>
              <a:defRPr/>
            </a:pPr>
            <a:r>
              <a:rPr lang="en-US" sz="1800"/>
              <a:t>Basically the same information as on paneldata.org, but in a pdf-format </a:t>
            </a:r>
            <a:endParaRPr sz="1800"/>
          </a:p>
        </p:txBody>
      </p:sp>
      <p:sp>
        <p:nvSpPr>
          <p:cNvPr id="2" name="Fußzeilenplatzhalter 1"/>
          <p:cNvSpPr>
            <a:spLocks noGrp="1"/>
          </p:cNvSpPr>
          <p:nvPr>
            <p:ph type="ftr" sz="quarter" idx="11"/>
          </p:nvPr>
        </p:nvSpPr>
        <p:spPr bwMode="auto"/>
        <p:txBody>
          <a:bodyPr/>
          <a:lstStyle/>
          <a:p>
            <a:pPr>
              <a:defRPr/>
            </a:pPr>
            <a:r>
              <a:rPr lang="de-DE"/>
              <a:t>www.twin-life.de</a:t>
            </a:r>
          </a:p>
        </p:txBody>
      </p:sp>
      <p:sp>
        <p:nvSpPr>
          <p:cNvPr id="3" name="Foliennummernplatzhalter 2"/>
          <p:cNvSpPr>
            <a:spLocks noGrp="1"/>
          </p:cNvSpPr>
          <p:nvPr>
            <p:ph type="sldNum" sz="quarter" idx="12"/>
          </p:nvPr>
        </p:nvSpPr>
        <p:spPr bwMode="auto"/>
        <p:txBody>
          <a:bodyPr/>
          <a:lstStyle/>
          <a:p>
            <a:pPr>
              <a:defRPr/>
            </a:pPr>
            <a:fld id="{F0EF1938-F635-4101-A9C7-630B9062B7F5}" type="slidenum">
              <a:rPr lang="de-DE"/>
              <a:t>32</a:t>
            </a:fld>
            <a:endParaRPr lang="de-D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381000" y="116632"/>
            <a:ext cx="9144000" cy="1143000"/>
          </a:xfrm>
        </p:spPr>
        <p:txBody>
          <a:bodyPr>
            <a:noAutofit/>
          </a:bodyPr>
          <a:lstStyle/>
          <a:p>
            <a:pPr>
              <a:defRPr/>
            </a:pPr>
            <a:r>
              <a:rPr lang="de-DE" sz="3000" cap="small">
                <a:solidFill>
                  <a:srgbClr val="AD1917"/>
                </a:solidFill>
                <a:latin typeface="Calibri"/>
              </a:rPr>
              <a:t>Item Documentation</a:t>
            </a:r>
            <a:br>
              <a:rPr lang="de-DE" sz="3000" cap="small">
                <a:solidFill>
                  <a:srgbClr val="AD1917"/>
                </a:solidFill>
                <a:latin typeface="Calibri"/>
              </a:rPr>
            </a:br>
            <a:r>
              <a:rPr lang="de-DE" sz="1600" cap="small">
                <a:latin typeface="Calibri"/>
              </a:rPr>
              <a:t>https://www.twin-life.de/documentation/downloads</a:t>
            </a:r>
            <a:endParaRPr/>
          </a:p>
        </p:txBody>
      </p:sp>
      <p:sp>
        <p:nvSpPr>
          <p:cNvPr id="5" name="Inhaltsplatzhalter 2"/>
          <p:cNvSpPr>
            <a:spLocks noGrp="1"/>
          </p:cNvSpPr>
          <p:nvPr>
            <p:ph idx="1"/>
          </p:nvPr>
        </p:nvSpPr>
        <p:spPr bwMode="auto">
          <a:xfrm>
            <a:off x="609600" y="1844824"/>
            <a:ext cx="8915400" cy="4525963"/>
          </a:xfrm>
        </p:spPr>
        <p:txBody>
          <a:bodyPr>
            <a:normAutofit/>
          </a:bodyPr>
          <a:lstStyle/>
          <a:p>
            <a:pPr marL="0" indent="0" algn="ctr">
              <a:spcAft>
                <a:spcPts val="1200"/>
              </a:spcAft>
              <a:buNone/>
              <a:defRPr/>
            </a:pPr>
            <a:r>
              <a:rPr lang="de-DE" sz="2400" cap="small" dirty="0" err="1">
                <a:solidFill>
                  <a:srgbClr val="AD1917"/>
                </a:solidFill>
                <a:ea typeface="Arial"/>
                <a:cs typeface="Arial"/>
              </a:rPr>
              <a:t>Let‘s</a:t>
            </a:r>
            <a:r>
              <a:rPr lang="de-DE" sz="2400" cap="small" dirty="0">
                <a:solidFill>
                  <a:srgbClr val="AD1917"/>
                </a:solidFill>
                <a:ea typeface="Arial"/>
                <a:cs typeface="Arial"/>
              </a:rPr>
              <a:t> </a:t>
            </a:r>
            <a:r>
              <a:rPr lang="de-DE" sz="2400" cap="small" dirty="0" err="1">
                <a:solidFill>
                  <a:srgbClr val="AD1917"/>
                </a:solidFill>
                <a:ea typeface="Arial"/>
                <a:cs typeface="Arial"/>
              </a:rPr>
              <a:t>take</a:t>
            </a:r>
            <a:r>
              <a:rPr lang="de-DE" sz="2400" cap="small" dirty="0">
                <a:solidFill>
                  <a:srgbClr val="AD1917"/>
                </a:solidFill>
                <a:ea typeface="Arial"/>
                <a:cs typeface="Arial"/>
              </a:rPr>
              <a:t> a </a:t>
            </a:r>
            <a:r>
              <a:rPr lang="de-DE" sz="2400" cap="small" dirty="0" err="1">
                <a:solidFill>
                  <a:srgbClr val="AD1917"/>
                </a:solidFill>
                <a:ea typeface="Arial"/>
                <a:cs typeface="Arial"/>
              </a:rPr>
              <a:t>look</a:t>
            </a:r>
            <a:r>
              <a:rPr lang="de-DE" sz="2400" cap="small" dirty="0">
                <a:solidFill>
                  <a:srgbClr val="AD1917"/>
                </a:solidFill>
                <a:ea typeface="Arial"/>
                <a:cs typeface="Arial"/>
              </a:rPr>
              <a:t> at </a:t>
            </a:r>
            <a:r>
              <a:rPr lang="de-DE" sz="2400" cap="small" dirty="0" err="1">
                <a:solidFill>
                  <a:srgbClr val="AD1917"/>
                </a:solidFill>
                <a:ea typeface="Arial"/>
                <a:cs typeface="Arial"/>
              </a:rPr>
              <a:t>the</a:t>
            </a:r>
            <a:r>
              <a:rPr lang="de-DE" sz="2400" cap="small" dirty="0">
                <a:solidFill>
                  <a:srgbClr val="AD1917"/>
                </a:solidFill>
                <a:ea typeface="Arial"/>
                <a:cs typeface="Arial"/>
              </a:rPr>
              <a:t> </a:t>
            </a:r>
            <a:r>
              <a:rPr lang="de-DE" sz="2400" cap="small" dirty="0" err="1">
                <a:solidFill>
                  <a:srgbClr val="AD1917"/>
                </a:solidFill>
                <a:ea typeface="Arial"/>
                <a:cs typeface="Arial"/>
              </a:rPr>
              <a:t>documentation</a:t>
            </a:r>
            <a:r>
              <a:rPr lang="de-DE" sz="2400" cap="small" dirty="0">
                <a:solidFill>
                  <a:srgbClr val="AD1917"/>
                </a:solidFill>
                <a:ea typeface="Arial"/>
                <a:cs typeface="Arial"/>
              </a:rPr>
              <a:t> </a:t>
            </a:r>
            <a:r>
              <a:rPr lang="de-DE" sz="2400" cap="small" dirty="0" err="1">
                <a:solidFill>
                  <a:srgbClr val="AD1917"/>
                </a:solidFill>
                <a:ea typeface="Arial"/>
                <a:cs typeface="Arial"/>
              </a:rPr>
              <a:t>documents</a:t>
            </a:r>
            <a:r>
              <a:rPr lang="de-DE" sz="2400" cap="small" dirty="0">
                <a:solidFill>
                  <a:srgbClr val="AD1917"/>
                </a:solidFill>
                <a:ea typeface="Arial"/>
                <a:cs typeface="Arial"/>
              </a:rPr>
              <a:t>!</a:t>
            </a:r>
            <a:endParaRPr dirty="0"/>
          </a:p>
          <a:p>
            <a:pPr marL="0" indent="0" algn="ctr">
              <a:spcAft>
                <a:spcPts val="1200"/>
              </a:spcAft>
              <a:buNone/>
              <a:defRPr/>
            </a:pPr>
            <a:endParaRPr lang="de-DE" sz="1400" cap="small" dirty="0">
              <a:solidFill>
                <a:srgbClr val="AD1917"/>
              </a:solidFill>
              <a:cs typeface="Arial"/>
            </a:endParaRPr>
          </a:p>
          <a:p>
            <a:pPr marL="0" indent="0" algn="ctr">
              <a:spcAft>
                <a:spcPts val="1200"/>
              </a:spcAft>
              <a:buNone/>
              <a:defRPr/>
            </a:pPr>
            <a:r>
              <a:rPr lang="en-US" sz="2200" u="sng" dirty="0" err="1">
                <a:hlinkClick r:id="rId2" tooltip="https://www.twin-life.de/"/>
              </a:rPr>
              <a:t>TwinLife</a:t>
            </a:r>
            <a:r>
              <a:rPr lang="en-US" sz="2200" u="sng" dirty="0">
                <a:hlinkClick r:id="rId2" tooltip="https://www.twin-life.de/"/>
              </a:rPr>
              <a:t> Homepage</a:t>
            </a:r>
            <a:endParaRPr lang="en-US" sz="2200" dirty="0"/>
          </a:p>
          <a:p>
            <a:pPr marL="0" indent="0" algn="ctr">
              <a:spcAft>
                <a:spcPts val="1200"/>
              </a:spcAft>
              <a:buNone/>
              <a:defRPr/>
            </a:pPr>
            <a:r>
              <a:rPr lang="en-US" sz="2200" u="sng" dirty="0">
                <a:hlinkClick r:id="rId3" tooltip="https://www.twin-life.de/documentation/"/>
              </a:rPr>
              <a:t>Documentation website</a:t>
            </a:r>
            <a:endParaRPr lang="en-US" sz="2200" dirty="0"/>
          </a:p>
          <a:p>
            <a:pPr marL="0" indent="0" algn="ctr">
              <a:spcAft>
                <a:spcPts val="1200"/>
              </a:spcAft>
              <a:buNone/>
              <a:defRPr/>
            </a:pPr>
            <a:r>
              <a:rPr lang="en-US" sz="2200" u="sng" dirty="0" err="1">
                <a:hlinkClick r:id="rId4" tooltip="https://www.twin-life.de/documentation/images/TwinLife/Downloads/TwinLife_TR_11_v1-0-0.pdf"/>
              </a:rPr>
              <a:t>Shortguide</a:t>
            </a:r>
            <a:endParaRPr lang="en-US" sz="2200" dirty="0"/>
          </a:p>
          <a:p>
            <a:pPr marL="0" indent="0" algn="ctr">
              <a:spcAft>
                <a:spcPts val="1200"/>
              </a:spcAft>
              <a:buNone/>
              <a:defRPr/>
            </a:pPr>
            <a:r>
              <a:rPr lang="en-US" sz="2200" u="sng" dirty="0">
                <a:hlinkClick r:id="rId5" tooltip="https://www.twin-life.de/documentation/images/TwinLife/Downloads/TwinLife_TR_08_v2-0-0.pdf"/>
              </a:rPr>
              <a:t>Scales manual</a:t>
            </a:r>
            <a:endParaRPr lang="en-US" sz="2200" dirty="0"/>
          </a:p>
          <a:p>
            <a:pPr marL="0" indent="0" algn="ctr">
              <a:spcAft>
                <a:spcPts val="1200"/>
              </a:spcAft>
              <a:buNone/>
              <a:defRPr/>
            </a:pPr>
            <a:r>
              <a:rPr lang="en-US" sz="2200" u="sng" dirty="0" err="1">
                <a:hlinkClick r:id="rId6" tooltip="https://paneldata.org/twinlife/data/ZA6701_person_wid3_v5-0-0/per0100"/>
              </a:rPr>
              <a:t>Paneldata</a:t>
            </a:r>
            <a:endParaRPr lang="en-US" sz="2200" dirty="0"/>
          </a:p>
          <a:p>
            <a:pPr marL="0" indent="0" algn="ctr">
              <a:spcAft>
                <a:spcPts val="1200"/>
              </a:spcAft>
              <a:buNone/>
              <a:defRPr/>
            </a:pPr>
            <a:r>
              <a:rPr lang="en-US" sz="2200" u="sng" dirty="0">
                <a:hlinkClick r:id="rId7" tooltip="https://www.twin-life.de/documentation/images/TwinLife/Downloads/ZA6701_cod_wid1.pdf"/>
              </a:rPr>
              <a:t>Codebook</a:t>
            </a:r>
            <a:endParaRPr lang="en-US" sz="2200" dirty="0"/>
          </a:p>
          <a:p>
            <a:pPr marL="0" indent="0" algn="ctr">
              <a:spcAft>
                <a:spcPts val="1200"/>
              </a:spcAft>
              <a:buNone/>
              <a:defRPr/>
            </a:pPr>
            <a:endParaRPr lang="en-US" sz="1500" dirty="0"/>
          </a:p>
          <a:p>
            <a:pPr marL="0" indent="0" algn="ctr">
              <a:spcAft>
                <a:spcPts val="1200"/>
              </a:spcAft>
              <a:buNone/>
              <a:defRPr/>
            </a:pPr>
            <a:endParaRPr sz="1500" dirty="0"/>
          </a:p>
          <a:p>
            <a:pPr marL="457200" lvl="1" indent="0">
              <a:spcAft>
                <a:spcPts val="1200"/>
              </a:spcAft>
              <a:buNone/>
              <a:defRPr/>
            </a:pPr>
            <a:endParaRPr lang="de-DE" sz="1500" dirty="0"/>
          </a:p>
          <a:p>
            <a:pPr>
              <a:spcAft>
                <a:spcPts val="1200"/>
              </a:spcAft>
              <a:defRPr/>
            </a:pPr>
            <a:endParaRPr lang="de-DE" sz="1500" dirty="0"/>
          </a:p>
          <a:p>
            <a:pPr lvl="1">
              <a:spcAft>
                <a:spcPts val="1200"/>
              </a:spcAft>
              <a:defRPr/>
            </a:pPr>
            <a:endParaRPr lang="de-DE" sz="1500" cap="small" dirty="0">
              <a:ea typeface="Arial"/>
              <a:cs typeface="Arial"/>
            </a:endParaRPr>
          </a:p>
        </p:txBody>
      </p:sp>
      <p:sp>
        <p:nvSpPr>
          <p:cNvPr id="2" name="Fußzeilenplatzhalter 1"/>
          <p:cNvSpPr>
            <a:spLocks noGrp="1"/>
          </p:cNvSpPr>
          <p:nvPr>
            <p:ph type="ftr" sz="quarter" idx="11"/>
          </p:nvPr>
        </p:nvSpPr>
        <p:spPr bwMode="auto"/>
        <p:txBody>
          <a:bodyPr/>
          <a:lstStyle/>
          <a:p>
            <a:pPr>
              <a:defRPr/>
            </a:pPr>
            <a:r>
              <a:rPr lang="de-DE"/>
              <a:t>www.twin-life.de</a:t>
            </a:r>
          </a:p>
        </p:txBody>
      </p:sp>
      <p:sp>
        <p:nvSpPr>
          <p:cNvPr id="3" name="Foliennummernplatzhalter 2"/>
          <p:cNvSpPr>
            <a:spLocks noGrp="1"/>
          </p:cNvSpPr>
          <p:nvPr>
            <p:ph type="sldNum" sz="quarter" idx="12"/>
          </p:nvPr>
        </p:nvSpPr>
        <p:spPr bwMode="auto"/>
        <p:txBody>
          <a:bodyPr/>
          <a:lstStyle/>
          <a:p>
            <a:pPr>
              <a:defRPr/>
            </a:pPr>
            <a:fld id="{F0EF1938-F635-4101-A9C7-630B9062B7F5}" type="slidenum">
              <a:rPr lang="de-DE"/>
              <a:t>33</a:t>
            </a:fld>
            <a:endParaRPr lang="de-D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Data structure: SUF</a:t>
            </a:r>
            <a:endParaRPr lang="en-US" sz="3000" cap="small">
              <a:solidFill>
                <a:srgbClr val="AD1917"/>
              </a:solidFill>
              <a:latin typeface="Calibri"/>
            </a:endParaRPr>
          </a:p>
        </p:txBody>
      </p:sp>
      <p:sp>
        <p:nvSpPr>
          <p:cNvPr id="6" name="Textfeld 1"/>
          <p:cNvSpPr txBox="1"/>
          <p:nvPr/>
        </p:nvSpPr>
        <p:spPr bwMode="auto">
          <a:xfrm>
            <a:off x="632520" y="1704718"/>
            <a:ext cx="8568952" cy="4832092"/>
          </a:xfrm>
          <a:prstGeom prst="rect">
            <a:avLst/>
          </a:prstGeom>
          <a:noFill/>
        </p:spPr>
        <p:txBody>
          <a:bodyPr wrap="square" rtlCol="0">
            <a:spAutoFit/>
          </a:bodyPr>
          <a:lstStyle/>
          <a:p>
            <a:pPr marL="285750" indent="-285750">
              <a:buFont typeface="Arial"/>
              <a:buChar char="•"/>
              <a:defRPr/>
            </a:pPr>
            <a:r>
              <a:rPr lang="en-US" sz="1600" dirty="0"/>
              <a:t>Data on the first two waves and the third face-to-face interview (F2F1, CATI1, F2F2, CATI2, F2F3) and two COVID supplementary questionnaire (Cov1, Cov2) is available </a:t>
            </a:r>
            <a:endParaRPr sz="1600" dirty="0"/>
          </a:p>
          <a:p>
            <a:pPr marL="742950" lvl="1" indent="-285750">
              <a:buFont typeface="Arial"/>
              <a:buChar char="•"/>
              <a:defRPr/>
            </a:pPr>
            <a:r>
              <a:rPr lang="en-US" sz="1600" dirty="0"/>
              <a:t>1 </a:t>
            </a:r>
            <a:r>
              <a:rPr lang="en-US" sz="1600" b="1" dirty="0"/>
              <a:t>„master“ dataset </a:t>
            </a:r>
            <a:r>
              <a:rPr lang="en-US" sz="1600" dirty="0"/>
              <a:t>(basic information that will not change in the future: IDs, migration history, etc.)</a:t>
            </a:r>
            <a:endParaRPr sz="1600" dirty="0"/>
          </a:p>
          <a:p>
            <a:pPr marL="742950" lvl="1" indent="-285750">
              <a:buFont typeface="Arial"/>
              <a:buChar char="•"/>
              <a:defRPr/>
            </a:pPr>
            <a:r>
              <a:rPr lang="en-US" sz="1600" dirty="0"/>
              <a:t>5 + 2 data sets in </a:t>
            </a:r>
            <a:r>
              <a:rPr lang="en-US" sz="1600" b="1" dirty="0"/>
              <a:t>“individual format” (“long”)</a:t>
            </a:r>
            <a:endParaRPr lang="en-US" sz="1600" dirty="0"/>
          </a:p>
          <a:p>
            <a:pPr marL="1200150" lvl="2" indent="-285750">
              <a:buFont typeface="Arial"/>
              <a:buChar char="•"/>
              <a:defRPr/>
            </a:pPr>
            <a:r>
              <a:rPr lang="en-US" sz="1600" dirty="0"/>
              <a:t>1 row per </a:t>
            </a:r>
            <a:r>
              <a:rPr lang="en-US" sz="1600" dirty="0">
                <a:solidFill>
                  <a:srgbClr val="AD1917"/>
                </a:solidFill>
              </a:rPr>
              <a:t>person</a:t>
            </a:r>
            <a:endParaRPr lang="en-US" sz="1600" dirty="0"/>
          </a:p>
          <a:p>
            <a:pPr marL="1200150" lvl="2" indent="-285750">
              <a:buFont typeface="Arial"/>
              <a:buChar char="•"/>
              <a:defRPr/>
            </a:pPr>
            <a:r>
              <a:rPr lang="en-US" sz="1600" dirty="0"/>
              <a:t>All survey data incl. information on household &amp; family structure</a:t>
            </a:r>
            <a:br>
              <a:rPr lang="en-US" sz="1600" dirty="0"/>
            </a:br>
            <a:r>
              <a:rPr lang="en-US" sz="1600" dirty="0"/>
              <a:t>(gross household composition incl. non-participating household members)</a:t>
            </a:r>
            <a:endParaRPr sz="1600" dirty="0"/>
          </a:p>
          <a:p>
            <a:pPr marL="1200150" lvl="2" indent="-285750">
              <a:buFont typeface="Arial"/>
              <a:buChar char="•"/>
              <a:defRPr/>
            </a:pPr>
            <a:r>
              <a:rPr lang="en-US" sz="1600" dirty="0"/>
              <a:t>Information on participation in the survey overall and </a:t>
            </a:r>
            <a:br>
              <a:rPr lang="en-US" sz="1600" dirty="0"/>
            </a:br>
            <a:r>
              <a:rPr lang="en-US" sz="1600" dirty="0"/>
              <a:t>the single questionnaires / modules in particular </a:t>
            </a:r>
            <a:endParaRPr sz="1600" dirty="0"/>
          </a:p>
          <a:p>
            <a:pPr marL="1200150" lvl="2" indent="-285750">
              <a:buFont typeface="Arial"/>
              <a:buChar char="•"/>
              <a:defRPr/>
            </a:pPr>
            <a:r>
              <a:rPr lang="en-US" sz="1600" dirty="0"/>
              <a:t>Wid1 = F2F1, wid2 = CATI1, wid3 = F2F2, wid4=CATI2; wid5= F2F3; cov1 =  first COVID supplementary questionnaire, cov2 = second COVID supplementary questionnaire</a:t>
            </a:r>
            <a:endParaRPr sz="1600" dirty="0"/>
          </a:p>
          <a:p>
            <a:pPr marL="742950" lvl="1" indent="-285750">
              <a:buFont typeface="Arial"/>
              <a:buChar char="•"/>
              <a:defRPr/>
            </a:pPr>
            <a:r>
              <a:rPr lang="en-US" sz="1600" dirty="0"/>
              <a:t>3 unadjusted datasets for the face-to-face data collections</a:t>
            </a:r>
            <a:endParaRPr sz="1600" dirty="0"/>
          </a:p>
          <a:p>
            <a:pPr marL="742950" lvl="1" indent="-285750">
              <a:buFont typeface="Arial"/>
              <a:buChar char="•"/>
              <a:defRPr/>
            </a:pPr>
            <a:r>
              <a:rPr lang="en-US" sz="1600" dirty="0"/>
              <a:t>5 data sets in </a:t>
            </a:r>
            <a:r>
              <a:rPr lang="en-US" sz="1600" b="1" dirty="0"/>
              <a:t>“family format” (“wide”)</a:t>
            </a:r>
            <a:endParaRPr lang="en-US" sz="1600" dirty="0"/>
          </a:p>
          <a:p>
            <a:pPr marL="1200150" lvl="2" indent="-285750">
              <a:buFont typeface="Arial"/>
              <a:buChar char="•"/>
              <a:defRPr/>
            </a:pPr>
            <a:r>
              <a:rPr lang="en-US" sz="1600" dirty="0"/>
              <a:t>1 row per </a:t>
            </a:r>
            <a:r>
              <a:rPr lang="en-US" sz="1600" dirty="0">
                <a:solidFill>
                  <a:srgbClr val="AD1917"/>
                </a:solidFill>
              </a:rPr>
              <a:t>family</a:t>
            </a:r>
            <a:endParaRPr lang="en-US" sz="1600" dirty="0"/>
          </a:p>
          <a:p>
            <a:pPr marL="1200150" lvl="2" indent="-285750">
              <a:buFont typeface="Arial"/>
              <a:buChar char="•"/>
              <a:defRPr/>
            </a:pPr>
            <a:r>
              <a:rPr lang="en-US" sz="1600" dirty="0"/>
              <a:t>Information of each participating person in the family stored</a:t>
            </a:r>
            <a:br>
              <a:rPr lang="en-US" sz="1600" dirty="0"/>
            </a:br>
            <a:r>
              <a:rPr lang="en-US" sz="1600" dirty="0"/>
              <a:t>in separate variables / columns</a:t>
            </a:r>
            <a:endParaRPr sz="1600" dirty="0"/>
          </a:p>
          <a:p>
            <a:pPr marL="742950" lvl="1" indent="-285750">
              <a:buFont typeface="Arial"/>
              <a:buChar char="•"/>
              <a:defRPr/>
            </a:pPr>
            <a:r>
              <a:rPr lang="en-US" sz="1600" dirty="0"/>
              <a:t>1 data set containing </a:t>
            </a:r>
            <a:r>
              <a:rPr lang="en-US" sz="1600" b="1" dirty="0" err="1"/>
              <a:t>zygosity</a:t>
            </a:r>
            <a:r>
              <a:rPr lang="en-US" sz="1600" b="1" dirty="0"/>
              <a:t> questionnaire </a:t>
            </a:r>
            <a:r>
              <a:rPr lang="en-US" sz="1600" dirty="0"/>
              <a:t>information</a:t>
            </a:r>
            <a:endParaRPr sz="1600" dirty="0"/>
          </a:p>
          <a:p>
            <a:pPr marL="742950" lvl="1" indent="-285750">
              <a:buFont typeface="Arial"/>
              <a:buChar char="•"/>
              <a:defRPr/>
            </a:pPr>
            <a:r>
              <a:rPr lang="en-US" sz="1600" dirty="0"/>
              <a:t>1 </a:t>
            </a:r>
            <a:r>
              <a:rPr lang="en-US" sz="1600" b="1" dirty="0"/>
              <a:t>mode data set </a:t>
            </a:r>
            <a:r>
              <a:rPr lang="en-US" sz="1600" dirty="0"/>
              <a:t>containing the survey mode of each variable for each person</a:t>
            </a:r>
            <a:endParaRPr sz="1600" dirty="0"/>
          </a:p>
        </p:txBody>
      </p:sp>
      <p:sp>
        <p:nvSpPr>
          <p:cNvPr id="2" name="Fußzeilenplatzhalter 1"/>
          <p:cNvSpPr>
            <a:spLocks noGrp="1"/>
          </p:cNvSpPr>
          <p:nvPr>
            <p:ph type="ftr" sz="quarter" idx="11"/>
          </p:nvPr>
        </p:nvSpPr>
        <p:spPr bwMode="auto"/>
        <p:txBody>
          <a:bodyPr/>
          <a:lstStyle/>
          <a:p>
            <a:pPr>
              <a:defRPr/>
            </a:pPr>
            <a:r>
              <a:rPr lang="de-DE"/>
              <a:t>www.twin-life.de</a:t>
            </a:r>
          </a:p>
        </p:txBody>
      </p:sp>
      <p:sp>
        <p:nvSpPr>
          <p:cNvPr id="7" name="Foliennummernplatzhalter 2">
            <a:extLst>
              <a:ext uri="{FF2B5EF4-FFF2-40B4-BE49-F238E27FC236}">
                <a16:creationId xmlns:a16="http://schemas.microsoft.com/office/drawing/2014/main" id="{A80368D4-ADB8-4575-94CF-2C2F88F31CB0}"/>
              </a:ext>
            </a:extLst>
          </p:cNvPr>
          <p:cNvSpPr>
            <a:spLocks noGrp="1"/>
          </p:cNvSpPr>
          <p:nvPr>
            <p:ph type="sldNum" sz="quarter" idx="12"/>
          </p:nvPr>
        </p:nvSpPr>
        <p:spPr bwMode="auto">
          <a:xfrm>
            <a:off x="7099300" y="6356351"/>
            <a:ext cx="2311399" cy="365125"/>
          </a:xfrm>
        </p:spPr>
        <p:txBody>
          <a:bodyPr/>
          <a:lstStyle/>
          <a:p>
            <a:pPr>
              <a:defRPr/>
            </a:pPr>
            <a:fld id="{F0EF1938-F635-4101-A9C7-630B9062B7F5}" type="slidenum">
              <a:rPr lang="de-DE"/>
              <a:t>34</a:t>
            </a:fld>
            <a:endParaRPr lang="de-D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Data structure: person codes</a:t>
            </a:r>
            <a:endParaRPr lang="en-US" sz="3000" cap="small">
              <a:solidFill>
                <a:srgbClr val="AD1917"/>
              </a:solidFill>
              <a:latin typeface="Calibri"/>
            </a:endParaRPr>
          </a:p>
        </p:txBody>
      </p:sp>
      <p:sp>
        <p:nvSpPr>
          <p:cNvPr id="5" name="Inhaltsplatzhalter 2"/>
          <p:cNvSpPr>
            <a:spLocks noGrp="1"/>
          </p:cNvSpPr>
          <p:nvPr>
            <p:ph idx="1"/>
          </p:nvPr>
        </p:nvSpPr>
        <p:spPr bwMode="auto"/>
        <p:txBody>
          <a:bodyPr>
            <a:normAutofit/>
          </a:bodyPr>
          <a:lstStyle/>
          <a:p>
            <a:pPr>
              <a:defRPr/>
            </a:pPr>
            <a:r>
              <a:rPr lang="en-US" sz="2400" dirty="0"/>
              <a:t>Person codes </a:t>
            </a:r>
            <a:endParaRPr sz="2400" dirty="0"/>
          </a:p>
          <a:p>
            <a:pPr lvl="1">
              <a:defRPr/>
            </a:pPr>
            <a:r>
              <a:rPr lang="en-US" sz="2000" dirty="0"/>
              <a:t>numbers in variable ‘</a:t>
            </a:r>
            <a:r>
              <a:rPr lang="en-US" sz="2000" dirty="0" err="1"/>
              <a:t>ptyp</a:t>
            </a:r>
            <a:r>
              <a:rPr lang="en-US" sz="2000" dirty="0"/>
              <a:t>’ and final letters in variable names</a:t>
            </a:r>
            <a:endParaRPr sz="2000" dirty="0"/>
          </a:p>
          <a:p>
            <a:pPr lvl="2">
              <a:defRPr/>
            </a:pPr>
            <a:r>
              <a:rPr lang="en-US" sz="1800" dirty="0"/>
              <a:t>e.g. ‘sre0200</a:t>
            </a:r>
            <a:r>
              <a:rPr lang="en-US" sz="1800" dirty="0">
                <a:solidFill>
                  <a:srgbClr val="AD1917"/>
                </a:solidFill>
              </a:rPr>
              <a:t>t</a:t>
            </a:r>
            <a:r>
              <a:rPr lang="en-US" sz="1800" dirty="0"/>
              <a:t>’ for the variable ‘sibling relationship’ concerning twin 1</a:t>
            </a:r>
            <a:endParaRPr sz="1800" dirty="0"/>
          </a:p>
        </p:txBody>
      </p:sp>
      <p:graphicFrame>
        <p:nvGraphicFramePr>
          <p:cNvPr id="6" name="Tabelle 4"/>
          <p:cNvGraphicFramePr>
            <a:graphicFrameLocks noGrp="1"/>
          </p:cNvGraphicFramePr>
          <p:nvPr/>
        </p:nvGraphicFramePr>
        <p:xfrm>
          <a:off x="1910664" y="2636912"/>
          <a:ext cx="6084675" cy="3596640"/>
        </p:xfrm>
        <a:graphic>
          <a:graphicData uri="http://schemas.openxmlformats.org/drawingml/2006/table">
            <a:tbl>
              <a:tblPr firstRow="1" bandRow="1"/>
              <a:tblGrid>
                <a:gridCol w="602442">
                  <a:extLst>
                    <a:ext uri="{9D8B030D-6E8A-4147-A177-3AD203B41FA5}">
                      <a16:colId xmlns:a16="http://schemas.microsoft.com/office/drawing/2014/main" val="20000"/>
                    </a:ext>
                  </a:extLst>
                </a:gridCol>
                <a:gridCol w="4326914">
                  <a:extLst>
                    <a:ext uri="{9D8B030D-6E8A-4147-A177-3AD203B41FA5}">
                      <a16:colId xmlns:a16="http://schemas.microsoft.com/office/drawing/2014/main" val="20001"/>
                    </a:ext>
                  </a:extLst>
                </a:gridCol>
                <a:gridCol w="1155319">
                  <a:extLst>
                    <a:ext uri="{9D8B030D-6E8A-4147-A177-3AD203B41FA5}">
                      <a16:colId xmlns:a16="http://schemas.microsoft.com/office/drawing/2014/main" val="20002"/>
                    </a:ext>
                  </a:extLst>
                </a:gridCol>
              </a:tblGrid>
              <a:tr h="140140">
                <a:tc>
                  <a:txBody>
                    <a:bodyPr/>
                    <a:lstStyle/>
                    <a:p>
                      <a:pPr>
                        <a:defRPr/>
                      </a:pPr>
                      <a:r>
                        <a:rPr lang="de-DE" sz="1400" b="1" i="1">
                          <a:solidFill>
                            <a:srgbClr val="AD1917"/>
                          </a:solidFill>
                        </a:rPr>
                        <a:t>Code</a:t>
                      </a:r>
                      <a:endParaRPr/>
                    </a:p>
                  </a:txBody>
                  <a:tcPr marL="99060" marR="99060" anchor="ctr">
                    <a:lnL w="12700" algn="ctr">
                      <a:noFill/>
                    </a:lnL>
                    <a:lnR w="12700" algn="ctr">
                      <a:noFill/>
                    </a:lnR>
                    <a:lnT w="12700" algn="ctr">
                      <a:noFill/>
                    </a:lnT>
                    <a:lnB w="12700" algn="ctr">
                      <a:solidFill>
                        <a:schemeClr val="tx1"/>
                      </a:solidFill>
                    </a:lnB>
                  </a:tcPr>
                </a:tc>
                <a:tc>
                  <a:txBody>
                    <a:bodyPr/>
                    <a:lstStyle/>
                    <a:p>
                      <a:pPr>
                        <a:defRPr/>
                      </a:pPr>
                      <a:r>
                        <a:rPr lang="de-DE" sz="1400" b="1" i="1"/>
                        <a:t>Person</a:t>
                      </a:r>
                      <a:endParaRPr/>
                    </a:p>
                  </a:txBody>
                  <a:tcPr marL="99060" marR="99060" anchor="ctr">
                    <a:lnL w="12700" algn="ctr">
                      <a:noFill/>
                    </a:lnL>
                    <a:lnR w="12700" algn="ctr">
                      <a:noFill/>
                    </a:lnR>
                    <a:lnT w="12700" algn="ctr">
                      <a:noFill/>
                    </a:lnT>
                    <a:lnB w="12700" algn="ctr">
                      <a:solidFill>
                        <a:schemeClr val="tx1"/>
                      </a:solidFill>
                    </a:lnB>
                  </a:tcPr>
                </a:tc>
                <a:tc>
                  <a:txBody>
                    <a:bodyPr/>
                    <a:lstStyle/>
                    <a:p>
                      <a:pPr>
                        <a:defRPr/>
                      </a:pPr>
                      <a:r>
                        <a:rPr lang="de-DE" sz="1400" b="1" i="1"/>
                        <a:t>ptyp</a:t>
                      </a:r>
                      <a:endParaRPr/>
                    </a:p>
                  </a:txBody>
                  <a:tcPr marL="99060" marR="99060" anchor="ctr">
                    <a:lnL w="12700" algn="ctr">
                      <a:noFill/>
                    </a:lnL>
                    <a:lnR w="12700" algn="ctr">
                      <a:noFill/>
                    </a:lnR>
                    <a:lnT w="12700" algn="ctr">
                      <a:noFill/>
                    </a:lnT>
                    <a:lnB w="12700" algn="ctr">
                      <a:solidFill>
                        <a:schemeClr val="tx1"/>
                      </a:solidFill>
                    </a:lnB>
                  </a:tcPr>
                </a:tc>
                <a:extLst>
                  <a:ext uri="{0D108BD9-81ED-4DB2-BD59-A6C34878D82A}">
                    <a16:rowId xmlns:a16="http://schemas.microsoft.com/office/drawing/2014/main" val="10000"/>
                  </a:ext>
                </a:extLst>
              </a:tr>
              <a:tr h="140140">
                <a:tc>
                  <a:txBody>
                    <a:bodyPr/>
                    <a:lstStyle/>
                    <a:p>
                      <a:pPr>
                        <a:defRPr/>
                      </a:pPr>
                      <a:r>
                        <a:rPr lang="de-DE" sz="1400" b="1">
                          <a:solidFill>
                            <a:srgbClr val="AD1917"/>
                          </a:solidFill>
                        </a:rPr>
                        <a:t>t</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Twin 1</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1</a:t>
                      </a:r>
                      <a:endParaRPr/>
                    </a:p>
                  </a:txBody>
                  <a:tcPr marL="99060" marR="99060" anchor="ctr">
                    <a:lnL w="12700" algn="ctr">
                      <a:noFill/>
                    </a:lnL>
                    <a:lnR w="12700" algn="ctr">
                      <a:no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r h="140140">
                <a:tc>
                  <a:txBody>
                    <a:bodyPr/>
                    <a:lstStyle/>
                    <a:p>
                      <a:pPr>
                        <a:defRPr/>
                      </a:pPr>
                      <a:r>
                        <a:rPr lang="de-DE" sz="1400" b="1">
                          <a:solidFill>
                            <a:srgbClr val="AD1917"/>
                          </a:solidFill>
                        </a:rPr>
                        <a:t>u</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Twin 2</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2</a:t>
                      </a:r>
                      <a:endParaRPr/>
                    </a:p>
                  </a:txBody>
                  <a:tcPr marL="99060" marR="99060" anchor="ctr">
                    <a:lnL w="12700" algn="ctr">
                      <a:noFill/>
                    </a:lnL>
                    <a:lnR w="12700" algn="ctr">
                      <a:noFill/>
                    </a:lnR>
                    <a:lnT w="12700" algn="ctr">
                      <a:solidFill>
                        <a:schemeClr val="tx1"/>
                      </a:solidFill>
                    </a:lnT>
                    <a:lnB w="12700" algn="ctr">
                      <a:solidFill>
                        <a:schemeClr val="tx1"/>
                      </a:solidFill>
                    </a:lnB>
                  </a:tcPr>
                </a:tc>
                <a:extLst>
                  <a:ext uri="{0D108BD9-81ED-4DB2-BD59-A6C34878D82A}">
                    <a16:rowId xmlns:a16="http://schemas.microsoft.com/office/drawing/2014/main" val="10002"/>
                  </a:ext>
                </a:extLst>
              </a:tr>
              <a:tr h="140140">
                <a:tc>
                  <a:txBody>
                    <a:bodyPr/>
                    <a:lstStyle/>
                    <a:p>
                      <a:pPr>
                        <a:defRPr/>
                      </a:pPr>
                      <a:r>
                        <a:rPr lang="de-DE" sz="1400" b="1">
                          <a:solidFill>
                            <a:srgbClr val="AD1917"/>
                          </a:solidFill>
                        </a:rPr>
                        <a:t>s</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en-US" sz="1400"/>
                        <a:t>Surveyed sibling </a:t>
                      </a:r>
                      <a:endParaRPr/>
                    </a:p>
                    <a:p>
                      <a:pPr marL="285750" indent="-285750">
                        <a:buFont typeface="Symbol"/>
                        <a:buChar char="-"/>
                        <a:defRPr/>
                      </a:pPr>
                      <a:r>
                        <a:rPr lang="en-US" sz="1200" i="1"/>
                        <a:t>full or half; details see variable fpr0107</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200</a:t>
                      </a:r>
                      <a:endParaRPr/>
                    </a:p>
                  </a:txBody>
                  <a:tcPr marL="99060" marR="99060" anchor="ctr">
                    <a:lnL w="12700" algn="ctr">
                      <a:noFill/>
                    </a:lnL>
                    <a:lnR w="12700" algn="ctr">
                      <a:noFill/>
                    </a:lnR>
                    <a:lnT w="12700" algn="ctr">
                      <a:solidFill>
                        <a:schemeClr val="tx1"/>
                      </a:solidFill>
                    </a:lnT>
                    <a:lnB w="12700" algn="ctr">
                      <a:solidFill>
                        <a:schemeClr val="tx1"/>
                      </a:solidFill>
                    </a:lnB>
                  </a:tcPr>
                </a:tc>
                <a:extLst>
                  <a:ext uri="{0D108BD9-81ED-4DB2-BD59-A6C34878D82A}">
                    <a16:rowId xmlns:a16="http://schemas.microsoft.com/office/drawing/2014/main" val="10003"/>
                  </a:ext>
                </a:extLst>
              </a:tr>
              <a:tr h="140140">
                <a:tc>
                  <a:txBody>
                    <a:bodyPr/>
                    <a:lstStyle/>
                    <a:p>
                      <a:pPr>
                        <a:defRPr/>
                      </a:pPr>
                      <a:r>
                        <a:rPr lang="de-DE" sz="1400" b="1">
                          <a:solidFill>
                            <a:srgbClr val="AD1917"/>
                          </a:solidFill>
                        </a:rPr>
                        <a:t>p</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Partner of twin 1</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110</a:t>
                      </a:r>
                      <a:endParaRPr/>
                    </a:p>
                  </a:txBody>
                  <a:tcPr marL="99060" marR="99060" anchor="ctr">
                    <a:lnL w="12700" algn="ctr">
                      <a:noFill/>
                    </a:lnL>
                    <a:lnR w="12700" algn="ctr">
                      <a:noFill/>
                    </a:lnR>
                    <a:lnT w="12700" algn="ctr">
                      <a:solidFill>
                        <a:schemeClr val="tx1"/>
                      </a:solidFill>
                    </a:lnT>
                    <a:lnB w="12700" algn="ctr">
                      <a:solidFill>
                        <a:schemeClr val="tx1"/>
                      </a:solidFill>
                    </a:lnB>
                  </a:tcPr>
                </a:tc>
                <a:extLst>
                  <a:ext uri="{0D108BD9-81ED-4DB2-BD59-A6C34878D82A}">
                    <a16:rowId xmlns:a16="http://schemas.microsoft.com/office/drawing/2014/main" val="10004"/>
                  </a:ext>
                </a:extLst>
              </a:tr>
              <a:tr h="140140">
                <a:tc>
                  <a:txBody>
                    <a:bodyPr/>
                    <a:lstStyle/>
                    <a:p>
                      <a:pPr>
                        <a:defRPr/>
                      </a:pPr>
                      <a:r>
                        <a:rPr lang="de-DE" sz="1400" b="1">
                          <a:solidFill>
                            <a:srgbClr val="AD1917"/>
                          </a:solidFill>
                        </a:rPr>
                        <a:t>q</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Partner of twin 2</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120</a:t>
                      </a:r>
                      <a:endParaRPr/>
                    </a:p>
                  </a:txBody>
                  <a:tcPr marL="99060" marR="99060" anchor="ctr">
                    <a:lnL w="12700" algn="ctr">
                      <a:noFill/>
                    </a:lnL>
                    <a:lnR w="12700" algn="ctr">
                      <a:noFill/>
                    </a:lnR>
                    <a:lnT w="12700" algn="ctr">
                      <a:solidFill>
                        <a:schemeClr val="tx1"/>
                      </a:solidFill>
                    </a:lnT>
                    <a:lnB w="12700" algn="ctr">
                      <a:solidFill>
                        <a:schemeClr val="tx1"/>
                      </a:solidFill>
                    </a:lnB>
                  </a:tcPr>
                </a:tc>
                <a:extLst>
                  <a:ext uri="{0D108BD9-81ED-4DB2-BD59-A6C34878D82A}">
                    <a16:rowId xmlns:a16="http://schemas.microsoft.com/office/drawing/2014/main" val="10005"/>
                  </a:ext>
                </a:extLst>
              </a:tr>
              <a:tr h="140140">
                <a:tc>
                  <a:txBody>
                    <a:bodyPr/>
                    <a:lstStyle/>
                    <a:p>
                      <a:pPr>
                        <a:defRPr/>
                      </a:pPr>
                      <a:r>
                        <a:rPr lang="de-DE" sz="1400" b="1">
                          <a:solidFill>
                            <a:srgbClr val="AD1917"/>
                          </a:solidFill>
                        </a:rPr>
                        <a:t>m</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Mother of twins</a:t>
                      </a:r>
                      <a:endParaRPr/>
                    </a:p>
                    <a:p>
                      <a:pPr marL="285750" marR="0" lvl="1" indent="-285750" algn="l" defTabSz="914400">
                        <a:lnSpc>
                          <a:spcPct val="100000"/>
                        </a:lnSpc>
                        <a:spcBef>
                          <a:spcPts val="0"/>
                        </a:spcBef>
                        <a:spcAft>
                          <a:spcPts val="0"/>
                        </a:spcAft>
                        <a:buClrTx/>
                        <a:buSzTx/>
                        <a:buFont typeface="Symbol"/>
                        <a:buChar char="-"/>
                        <a:defRPr/>
                      </a:pPr>
                      <a:r>
                        <a:rPr lang="en-US" sz="1200" i="1"/>
                        <a:t>biological, adoptive &amp; foster; details see variable fpr0107</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300</a:t>
                      </a:r>
                      <a:endParaRPr/>
                    </a:p>
                  </a:txBody>
                  <a:tcPr marL="99060" marR="99060" anchor="ctr">
                    <a:lnL w="12700" algn="ctr">
                      <a:noFill/>
                    </a:lnL>
                    <a:lnR w="12700" algn="ctr">
                      <a:noFill/>
                    </a:lnR>
                    <a:lnT w="12700" algn="ctr">
                      <a:solidFill>
                        <a:schemeClr val="tx1"/>
                      </a:solidFill>
                    </a:lnT>
                    <a:lnB w="12700" algn="ctr">
                      <a:solidFill>
                        <a:schemeClr val="tx1"/>
                      </a:solidFill>
                    </a:lnB>
                  </a:tcPr>
                </a:tc>
                <a:extLst>
                  <a:ext uri="{0D108BD9-81ED-4DB2-BD59-A6C34878D82A}">
                    <a16:rowId xmlns:a16="http://schemas.microsoft.com/office/drawing/2014/main" val="10006"/>
                  </a:ext>
                </a:extLst>
              </a:tr>
              <a:tr h="140140">
                <a:tc>
                  <a:txBody>
                    <a:bodyPr/>
                    <a:lstStyle/>
                    <a:p>
                      <a:pPr>
                        <a:defRPr/>
                      </a:pPr>
                      <a:r>
                        <a:rPr lang="de-DE" sz="1400" b="1">
                          <a:solidFill>
                            <a:srgbClr val="AD1917"/>
                          </a:solidFill>
                        </a:rPr>
                        <a:t>n</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marL="0" marR="0" lvl="1" indent="0" algn="l" defTabSz="914400">
                        <a:lnSpc>
                          <a:spcPct val="100000"/>
                        </a:lnSpc>
                        <a:spcBef>
                          <a:spcPts val="0"/>
                        </a:spcBef>
                        <a:spcAft>
                          <a:spcPts val="0"/>
                        </a:spcAft>
                        <a:buClrTx/>
                        <a:buSzTx/>
                        <a:buFontTx/>
                        <a:buNone/>
                        <a:defRPr/>
                      </a:pPr>
                      <a:r>
                        <a:rPr lang="en-US" sz="1400"/>
                        <a:t>Partner of twins’ father/ “stepmother” </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600</a:t>
                      </a:r>
                      <a:endParaRPr/>
                    </a:p>
                  </a:txBody>
                  <a:tcPr marL="99060" marR="99060" anchor="ctr">
                    <a:lnL w="12700" algn="ctr">
                      <a:noFill/>
                    </a:lnL>
                    <a:lnR w="12700" algn="ctr">
                      <a:noFill/>
                    </a:lnR>
                    <a:lnT w="12700" algn="ctr">
                      <a:solidFill>
                        <a:schemeClr val="tx1"/>
                      </a:solidFill>
                    </a:lnT>
                    <a:lnB w="12700" algn="ctr">
                      <a:solidFill>
                        <a:schemeClr val="tx1"/>
                      </a:solidFill>
                    </a:lnB>
                  </a:tcPr>
                </a:tc>
                <a:extLst>
                  <a:ext uri="{0D108BD9-81ED-4DB2-BD59-A6C34878D82A}">
                    <a16:rowId xmlns:a16="http://schemas.microsoft.com/office/drawing/2014/main" val="10007"/>
                  </a:ext>
                </a:extLst>
              </a:tr>
              <a:tr h="140140">
                <a:tc>
                  <a:txBody>
                    <a:bodyPr/>
                    <a:lstStyle/>
                    <a:p>
                      <a:pPr>
                        <a:defRPr/>
                      </a:pPr>
                      <a:r>
                        <a:rPr lang="de-DE" sz="1400" b="1">
                          <a:solidFill>
                            <a:srgbClr val="AD1917"/>
                          </a:solidFill>
                        </a:rPr>
                        <a:t>f</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Father of twins </a:t>
                      </a:r>
                      <a:endParaRPr/>
                    </a:p>
                    <a:p>
                      <a:pPr marL="285750" indent="-285750">
                        <a:buFont typeface="Symbol"/>
                        <a:buChar char="-"/>
                        <a:defRPr/>
                      </a:pPr>
                      <a:r>
                        <a:rPr lang="en-US" sz="1200" i="1"/>
                        <a:t>biological, adoptive &amp; foster; details see variable fpr0107</a:t>
                      </a:r>
                      <a:endParaRPr lang="de-DE" sz="1200" i="1"/>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400</a:t>
                      </a:r>
                      <a:endParaRPr/>
                    </a:p>
                  </a:txBody>
                  <a:tcPr marL="99060" marR="99060" anchor="ctr">
                    <a:lnL w="12700" algn="ctr">
                      <a:noFill/>
                    </a:lnL>
                    <a:lnR w="12700" algn="ctr">
                      <a:noFill/>
                    </a:lnR>
                    <a:lnT w="12700" algn="ctr">
                      <a:solidFill>
                        <a:schemeClr val="tx1"/>
                      </a:solidFill>
                    </a:lnT>
                    <a:lnB w="12700" algn="ctr">
                      <a:solidFill>
                        <a:schemeClr val="tx1"/>
                      </a:solidFill>
                    </a:lnB>
                  </a:tcPr>
                </a:tc>
                <a:extLst>
                  <a:ext uri="{0D108BD9-81ED-4DB2-BD59-A6C34878D82A}">
                    <a16:rowId xmlns:a16="http://schemas.microsoft.com/office/drawing/2014/main" val="10008"/>
                  </a:ext>
                </a:extLst>
              </a:tr>
              <a:tr h="140140">
                <a:tc>
                  <a:txBody>
                    <a:bodyPr/>
                    <a:lstStyle/>
                    <a:p>
                      <a:pPr>
                        <a:defRPr/>
                      </a:pPr>
                      <a:r>
                        <a:rPr lang="de-DE" sz="1400" b="1">
                          <a:solidFill>
                            <a:srgbClr val="AD1917"/>
                          </a:solidFill>
                        </a:rPr>
                        <a:t>g</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Partner of twins‘ mother/“stepfather“</a:t>
                      </a:r>
                      <a:endParaRPr/>
                    </a:p>
                  </a:txBody>
                  <a:tcPr marL="99060" marR="99060" anchor="ctr">
                    <a:lnL w="12700" algn="ctr">
                      <a:noFill/>
                    </a:lnL>
                    <a:lnR w="12700" algn="ctr">
                      <a:noFill/>
                    </a:lnR>
                    <a:lnT w="12700" algn="ctr">
                      <a:solidFill>
                        <a:schemeClr val="tx1"/>
                      </a:solidFill>
                    </a:lnT>
                    <a:lnB w="12700" algn="ctr">
                      <a:solidFill>
                        <a:schemeClr val="tx1"/>
                      </a:solidFill>
                    </a:lnB>
                  </a:tcPr>
                </a:tc>
                <a:tc>
                  <a:txBody>
                    <a:bodyPr/>
                    <a:lstStyle/>
                    <a:p>
                      <a:pPr>
                        <a:defRPr/>
                      </a:pPr>
                      <a:r>
                        <a:rPr lang="de-DE" sz="1400"/>
                        <a:t>500</a:t>
                      </a:r>
                      <a:endParaRPr/>
                    </a:p>
                  </a:txBody>
                  <a:tcPr marL="99060" marR="99060" anchor="ctr">
                    <a:lnL w="12700" algn="ctr">
                      <a:noFill/>
                    </a:lnL>
                    <a:lnR w="12700" algn="ctr">
                      <a:noFill/>
                    </a:lnR>
                    <a:lnT w="12700" algn="ctr">
                      <a:solidFill>
                        <a:schemeClr val="tx1"/>
                      </a:solidFill>
                    </a:lnT>
                    <a:lnB w="12700" algn="ctr">
                      <a:solidFill>
                        <a:schemeClr val="tx1"/>
                      </a:solidFill>
                    </a:lnB>
                  </a:tcPr>
                </a:tc>
                <a:extLst>
                  <a:ext uri="{0D108BD9-81ED-4DB2-BD59-A6C34878D82A}">
                    <a16:rowId xmlns:a16="http://schemas.microsoft.com/office/drawing/2014/main" val="10009"/>
                  </a:ext>
                </a:extLst>
              </a:tr>
            </a:tbl>
          </a:graphicData>
        </a:graphic>
      </p:graphicFrame>
      <p:sp>
        <p:nvSpPr>
          <p:cNvPr id="2" name="Fußzeilenplatzhalter 1"/>
          <p:cNvSpPr>
            <a:spLocks noGrp="1"/>
          </p:cNvSpPr>
          <p:nvPr>
            <p:ph type="ftr" sz="quarter" idx="11"/>
          </p:nvPr>
        </p:nvSpPr>
        <p:spPr bwMode="auto"/>
        <p:txBody>
          <a:bodyPr/>
          <a:lstStyle/>
          <a:p>
            <a:pPr>
              <a:defRPr/>
            </a:pPr>
            <a:r>
              <a:rPr lang="de-DE"/>
              <a:t>www.twin-life.de</a:t>
            </a:r>
          </a:p>
        </p:txBody>
      </p:sp>
      <p:sp>
        <p:nvSpPr>
          <p:cNvPr id="8" name="Foliennummernplatzhalter 2">
            <a:extLst>
              <a:ext uri="{FF2B5EF4-FFF2-40B4-BE49-F238E27FC236}">
                <a16:creationId xmlns:a16="http://schemas.microsoft.com/office/drawing/2014/main" id="{45D650F7-0D51-4B66-9EEA-63BD6A6DCEF6}"/>
              </a:ext>
            </a:extLst>
          </p:cNvPr>
          <p:cNvSpPr>
            <a:spLocks noGrp="1"/>
          </p:cNvSpPr>
          <p:nvPr>
            <p:ph type="sldNum" sz="quarter" idx="12"/>
          </p:nvPr>
        </p:nvSpPr>
        <p:spPr bwMode="auto">
          <a:xfrm>
            <a:off x="7099300" y="6356351"/>
            <a:ext cx="2311399" cy="365125"/>
          </a:xfrm>
        </p:spPr>
        <p:txBody>
          <a:bodyPr/>
          <a:lstStyle/>
          <a:p>
            <a:pPr>
              <a:defRPr/>
            </a:pPr>
            <a:fld id="{F0EF1938-F635-4101-A9C7-630B9062B7F5}" type="slidenum">
              <a:rPr lang="de-DE"/>
              <a:t>35</a:t>
            </a:fld>
            <a:endParaRPr lang="de-D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Data structure: variable names</a:t>
            </a:r>
            <a:endParaRPr lang="en-US" sz="3000" cap="small">
              <a:solidFill>
                <a:srgbClr val="AD1917"/>
              </a:solidFill>
              <a:latin typeface="Calibri"/>
            </a:endParaRPr>
          </a:p>
        </p:txBody>
      </p:sp>
      <p:sp>
        <p:nvSpPr>
          <p:cNvPr id="5" name="Inhaltsplatzhalter 5"/>
          <p:cNvSpPr>
            <a:spLocks noGrp="1"/>
          </p:cNvSpPr>
          <p:nvPr>
            <p:ph idx="1"/>
          </p:nvPr>
        </p:nvSpPr>
        <p:spPr bwMode="auto">
          <a:xfrm>
            <a:off x="495300" y="1844824"/>
            <a:ext cx="8915400" cy="4281340"/>
          </a:xfrm>
        </p:spPr>
        <p:txBody>
          <a:bodyPr/>
          <a:lstStyle/>
          <a:p>
            <a:pPr>
              <a:defRPr/>
            </a:pPr>
            <a:r>
              <a:rPr lang="en-US" i="1" dirty="0"/>
              <a:t>Example</a:t>
            </a:r>
            <a:endParaRPr dirty="0"/>
          </a:p>
          <a:p>
            <a:pPr>
              <a:defRPr/>
            </a:pPr>
            <a:endParaRPr lang="en-US" dirty="0"/>
          </a:p>
        </p:txBody>
      </p:sp>
      <p:grpSp>
        <p:nvGrpSpPr>
          <p:cNvPr id="7" name="Gruppieren 8"/>
          <p:cNvGrpSpPr/>
          <p:nvPr/>
        </p:nvGrpSpPr>
        <p:grpSpPr bwMode="auto">
          <a:xfrm>
            <a:off x="992560" y="2672916"/>
            <a:ext cx="8190909" cy="1512167"/>
            <a:chOff x="1052566" y="2204863"/>
            <a:chExt cx="8190909" cy="1512167"/>
          </a:xfrm>
        </p:grpSpPr>
        <p:sp>
          <p:nvSpPr>
            <p:cNvPr id="8" name="Abgerundetes Rechteck 10"/>
            <p:cNvSpPr/>
            <p:nvPr/>
          </p:nvSpPr>
          <p:spPr bwMode="auto">
            <a:xfrm>
              <a:off x="5343043" y="2204863"/>
              <a:ext cx="3900432" cy="1512167"/>
            </a:xfrm>
            <a:prstGeom prst="roundRect">
              <a:avLst>
                <a:gd name="adj" fmla="val 16667"/>
              </a:avLst>
            </a:prstGeom>
            <a:solidFill>
              <a:srgbClr val="FFF8F3"/>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r>
                <a:rPr lang="de-DE" sz="1600" b="0" i="0" u="none" strike="noStrike" cap="none" spc="0">
                  <a:ln>
                    <a:noFill/>
                  </a:ln>
                  <a:solidFill>
                    <a:prstClr val="white">
                      <a:lumMod val="50000"/>
                    </a:prstClr>
                  </a:solidFill>
                  <a:latin typeface="Calibri"/>
                  <a:cs typeface="Arial"/>
                </a:rPr>
                <a:t>2) „Family“ format („wide“ dataset)</a:t>
              </a:r>
              <a:br>
                <a:rPr lang="de-DE" sz="1600" b="0" i="0" u="none" strike="noStrike" cap="none" spc="0">
                  <a:ln>
                    <a:noFill/>
                  </a:ln>
                  <a:solidFill>
                    <a:prstClr val="white">
                      <a:lumMod val="50000"/>
                    </a:prstClr>
                  </a:solidFill>
                  <a:latin typeface="Calibri"/>
                  <a:cs typeface="Arial"/>
                </a:rPr>
              </a:br>
              <a:r>
                <a:rPr lang="de-DE" sz="1600" b="0" i="0" u="none" strike="noStrike" cap="none" spc="0">
                  <a:ln>
                    <a:noFill/>
                  </a:ln>
                  <a:solidFill>
                    <a:prstClr val="white">
                      <a:lumMod val="50000"/>
                    </a:prstClr>
                  </a:solidFill>
                  <a:latin typeface="Calibri"/>
                  <a:ea typeface="Wingdings"/>
                  <a:cs typeface="Wingdings"/>
                </a:rPr>
                <a:t></a:t>
              </a:r>
              <a:endParaRPr lang="de-DE" sz="1600" b="0" i="0" u="none" strike="noStrike" cap="none" spc="0">
                <a:ln>
                  <a:noFill/>
                </a:ln>
                <a:solidFill>
                  <a:prstClr val="white">
                    <a:lumMod val="50000"/>
                  </a:prstClr>
                </a:solidFill>
                <a:latin typeface="Calibri"/>
                <a:cs typeface="Arial"/>
              </a:endParaRPr>
            </a:p>
            <a:p>
              <a:pPr marL="0" marR="0" lvl="0" indent="0" algn="ctr" defTabSz="914400">
                <a:lnSpc>
                  <a:spcPct val="100000"/>
                </a:lnSpc>
                <a:spcBef>
                  <a:spcPts val="0"/>
                </a:spcBef>
                <a:spcAft>
                  <a:spcPts val="0"/>
                </a:spcAft>
                <a:buClrTx/>
                <a:buSzTx/>
                <a:buFontTx/>
                <a:buNone/>
                <a:defRPr/>
              </a:pPr>
              <a:r>
                <a:rPr lang="en-US" sz="1600" b="1" i="0" u="none" strike="noStrike" cap="none" spc="0">
                  <a:ln>
                    <a:noFill/>
                  </a:ln>
                  <a:solidFill>
                    <a:prstClr val="white">
                      <a:lumMod val="50000"/>
                    </a:prstClr>
                  </a:solidFill>
                  <a:latin typeface="Calibri"/>
                  <a:cs typeface="Arial"/>
                </a:rPr>
                <a:t>pas0100m</a:t>
              </a:r>
              <a:r>
                <a:rPr lang="de-DE" sz="1600" b="1" i="0" u="none" strike="noStrike" cap="none" spc="0">
                  <a:ln>
                    <a:noFill/>
                  </a:ln>
                  <a:solidFill>
                    <a:prstClr val="white">
                      <a:lumMod val="50000"/>
                    </a:prstClr>
                  </a:solidFill>
                  <a:latin typeface="Calibri"/>
                  <a:cs typeface="Arial"/>
                </a:rPr>
                <a:t>_s1</a:t>
              </a:r>
              <a:endParaRPr sz="1800" b="0" i="0" u="none" strike="noStrike" cap="none" spc="0">
                <a:ln>
                  <a:noFill/>
                </a:ln>
                <a:solidFill>
                  <a:prstClr val="white"/>
                </a:solidFill>
                <a:latin typeface="Calibri"/>
                <a:cs typeface="Arial"/>
              </a:endParaRPr>
            </a:p>
          </p:txBody>
        </p:sp>
        <p:sp>
          <p:nvSpPr>
            <p:cNvPr id="9" name="Abgerundetes Rechteck 12"/>
            <p:cNvSpPr/>
            <p:nvPr/>
          </p:nvSpPr>
          <p:spPr bwMode="auto">
            <a:xfrm>
              <a:off x="1052566" y="2204863"/>
              <a:ext cx="3900432" cy="1512167"/>
            </a:xfrm>
            <a:prstGeom prst="roundRect">
              <a:avLst>
                <a:gd name="adj" fmla="val 16667"/>
              </a:avLst>
            </a:prstGeom>
            <a:solidFill>
              <a:schemeClr val="accent6">
                <a:lumMod val="20000"/>
                <a:lumOff val="80000"/>
              </a:schemeClr>
            </a:solidFill>
            <a:ln w="19050">
              <a:solidFill>
                <a:srgbClr val="AD1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r>
                <a:rPr lang="de-DE" sz="1600" b="0" i="0" u="none" strike="noStrike" cap="none" spc="0">
                  <a:ln>
                    <a:noFill/>
                  </a:ln>
                  <a:solidFill>
                    <a:prstClr val="black"/>
                  </a:solidFill>
                  <a:latin typeface="Calibri"/>
                  <a:cs typeface="Arial"/>
                </a:rPr>
                <a:t>1) „</a:t>
              </a:r>
              <a:r>
                <a:rPr lang="de-DE" sz="1600" b="0" i="0" u="none" strike="noStrike" cap="none" spc="0">
                  <a:ln>
                    <a:noFill/>
                  </a:ln>
                  <a:solidFill>
                    <a:srgbClr val="AD1917"/>
                  </a:solidFill>
                  <a:latin typeface="Calibri"/>
                  <a:cs typeface="Arial"/>
                </a:rPr>
                <a:t>Individual</a:t>
              </a:r>
              <a:r>
                <a:rPr lang="de-DE" sz="1600" b="0" i="0" u="none" strike="noStrike" cap="none" spc="0">
                  <a:ln>
                    <a:noFill/>
                  </a:ln>
                  <a:solidFill>
                    <a:prstClr val="black"/>
                  </a:solidFill>
                  <a:latin typeface="Calibri"/>
                  <a:cs typeface="Arial"/>
                </a:rPr>
                <a:t>“ format („</a:t>
              </a:r>
              <a:r>
                <a:rPr lang="de-DE" sz="1600" b="0" i="0" u="none" strike="noStrike" cap="none" spc="0">
                  <a:ln>
                    <a:noFill/>
                  </a:ln>
                  <a:solidFill>
                    <a:srgbClr val="AD1917"/>
                  </a:solidFill>
                  <a:latin typeface="Calibri"/>
                  <a:cs typeface="Arial"/>
                </a:rPr>
                <a:t>long</a:t>
              </a:r>
              <a:r>
                <a:rPr lang="de-DE" sz="1600" b="0" i="0" u="none" strike="noStrike" cap="none" spc="0">
                  <a:ln>
                    <a:noFill/>
                  </a:ln>
                  <a:solidFill>
                    <a:prstClr val="black"/>
                  </a:solidFill>
                  <a:latin typeface="Calibri"/>
                  <a:cs typeface="Arial"/>
                </a:rPr>
                <a:t>“ dataset)</a:t>
              </a:r>
              <a:br>
                <a:rPr lang="de-DE" sz="1600" b="0" i="0" u="none" strike="noStrike" cap="none" spc="0">
                  <a:ln>
                    <a:noFill/>
                  </a:ln>
                  <a:solidFill>
                    <a:prstClr val="black"/>
                  </a:solidFill>
                  <a:latin typeface="Calibri"/>
                  <a:cs typeface="Arial"/>
                </a:rPr>
              </a:br>
              <a:r>
                <a:rPr lang="de-DE" sz="1600" b="0" i="0" u="none" strike="noStrike" cap="none" spc="0">
                  <a:ln>
                    <a:noFill/>
                  </a:ln>
                  <a:solidFill>
                    <a:prstClr val="black"/>
                  </a:solidFill>
                  <a:latin typeface="Calibri"/>
                  <a:ea typeface="Wingdings"/>
                  <a:cs typeface="Wingdings"/>
                </a:rPr>
                <a:t></a:t>
              </a:r>
              <a:endParaRPr lang="de-DE" sz="1600" b="0" i="0" u="none" strike="noStrike" cap="none" spc="0">
                <a:ln>
                  <a:noFill/>
                </a:ln>
                <a:solidFill>
                  <a:prstClr val="black"/>
                </a:solidFill>
                <a:latin typeface="Calibri"/>
                <a:cs typeface="Arial"/>
              </a:endParaRPr>
            </a:p>
            <a:p>
              <a:pPr marL="0" marR="0" lvl="0" indent="0" algn="ctr" defTabSz="914400">
                <a:lnSpc>
                  <a:spcPct val="100000"/>
                </a:lnSpc>
                <a:spcBef>
                  <a:spcPts val="0"/>
                </a:spcBef>
                <a:spcAft>
                  <a:spcPts val="0"/>
                </a:spcAft>
                <a:buClrTx/>
                <a:buSzTx/>
                <a:buFontTx/>
                <a:buNone/>
                <a:defRPr/>
              </a:pPr>
              <a:r>
                <a:rPr lang="en-US" sz="1600" b="1" i="0" u="none" strike="noStrike" cap="none" spc="0">
                  <a:ln>
                    <a:noFill/>
                  </a:ln>
                  <a:solidFill>
                    <a:prstClr val="black"/>
                  </a:solidFill>
                  <a:latin typeface="Calibri"/>
                  <a:cs typeface="Arial"/>
                </a:rPr>
                <a:t>pas0100m</a:t>
              </a:r>
              <a:endParaRPr lang="de-DE" sz="1600" b="0" i="0" u="none" strike="noStrike" cap="none" spc="0">
                <a:ln>
                  <a:noFill/>
                </a:ln>
                <a:solidFill>
                  <a:prstClr val="black"/>
                </a:solidFill>
                <a:latin typeface="Calibri"/>
                <a:cs typeface="Arial"/>
              </a:endParaRPr>
            </a:p>
          </p:txBody>
        </p:sp>
      </p:grpSp>
      <p:sp>
        <p:nvSpPr>
          <p:cNvPr id="2" name="Fußzeilenplatzhalter 1"/>
          <p:cNvSpPr>
            <a:spLocks noGrp="1"/>
          </p:cNvSpPr>
          <p:nvPr>
            <p:ph type="ftr" sz="quarter" idx="11"/>
          </p:nvPr>
        </p:nvSpPr>
        <p:spPr bwMode="auto"/>
        <p:txBody>
          <a:bodyPr/>
          <a:lstStyle/>
          <a:p>
            <a:pPr>
              <a:defRPr/>
            </a:pPr>
            <a:r>
              <a:rPr lang="de-DE"/>
              <a:t>www.twin-life.de</a:t>
            </a:r>
          </a:p>
        </p:txBody>
      </p:sp>
      <p:sp>
        <p:nvSpPr>
          <p:cNvPr id="10" name="Foliennummernplatzhalter 2">
            <a:extLst>
              <a:ext uri="{FF2B5EF4-FFF2-40B4-BE49-F238E27FC236}">
                <a16:creationId xmlns:a16="http://schemas.microsoft.com/office/drawing/2014/main" id="{FA2214A2-5E8D-4ADD-9C9F-94315971C7CE}"/>
              </a:ext>
            </a:extLst>
          </p:cNvPr>
          <p:cNvSpPr>
            <a:spLocks noGrp="1"/>
          </p:cNvSpPr>
          <p:nvPr>
            <p:ph type="sldNum" sz="quarter" idx="12"/>
          </p:nvPr>
        </p:nvSpPr>
        <p:spPr bwMode="auto">
          <a:xfrm>
            <a:off x="7099300" y="6356351"/>
            <a:ext cx="2311399" cy="365125"/>
          </a:xfrm>
        </p:spPr>
        <p:txBody>
          <a:bodyPr/>
          <a:lstStyle/>
          <a:p>
            <a:pPr>
              <a:defRPr/>
            </a:pPr>
            <a:fld id="{F0EF1938-F635-4101-A9C7-630B9062B7F5}" type="slidenum">
              <a:rPr lang="de-DE"/>
              <a:t>36</a:t>
            </a:fld>
            <a:endParaRPr lang="de-D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Data structure: variable names</a:t>
            </a:r>
            <a:endParaRPr lang="en-US" sz="3000" cap="small">
              <a:solidFill>
                <a:srgbClr val="AD1917"/>
              </a:solidFill>
              <a:latin typeface="Calibri"/>
            </a:endParaRPr>
          </a:p>
        </p:txBody>
      </p:sp>
      <p:sp>
        <p:nvSpPr>
          <p:cNvPr id="5" name="Inhaltsplatzhalter 2"/>
          <p:cNvSpPr>
            <a:spLocks noGrp="1"/>
          </p:cNvSpPr>
          <p:nvPr>
            <p:ph idx="1"/>
          </p:nvPr>
        </p:nvSpPr>
        <p:spPr bwMode="auto">
          <a:xfrm>
            <a:off x="495300" y="3717032"/>
            <a:ext cx="8915400" cy="2697163"/>
          </a:xfrm>
        </p:spPr>
        <p:txBody>
          <a:bodyPr/>
          <a:lstStyle/>
          <a:p>
            <a:pPr>
              <a:defRPr/>
            </a:pPr>
            <a:r>
              <a:rPr lang="en-US" sz="2000" i="1"/>
              <a:t>Example 1)</a:t>
            </a:r>
            <a:endParaRPr lang="en-US" sz="2000"/>
          </a:p>
          <a:p>
            <a:pPr lvl="1">
              <a:defRPr/>
            </a:pPr>
            <a:r>
              <a:rPr lang="en-US" sz="1800"/>
              <a:t>What information is in the variable name “</a:t>
            </a:r>
            <a:r>
              <a:rPr lang="en-US" sz="1800" b="1"/>
              <a:t>pas0100m” </a:t>
            </a:r>
            <a:r>
              <a:rPr lang="en-US" sz="1800"/>
              <a:t>in the “</a:t>
            </a:r>
            <a:r>
              <a:rPr lang="en-US" sz="1800">
                <a:solidFill>
                  <a:srgbClr val="AD1917"/>
                </a:solidFill>
              </a:rPr>
              <a:t>individual</a:t>
            </a:r>
            <a:r>
              <a:rPr lang="en-US" sz="1800"/>
              <a:t> format” (“</a:t>
            </a:r>
            <a:r>
              <a:rPr lang="en-US" sz="1800">
                <a:solidFill>
                  <a:srgbClr val="AD1917"/>
                </a:solidFill>
              </a:rPr>
              <a:t>long</a:t>
            </a:r>
            <a:r>
              <a:rPr lang="en-US" sz="1800"/>
              <a:t>” dataset)? </a:t>
            </a:r>
            <a:endParaRPr/>
          </a:p>
          <a:p>
            <a:pPr lvl="1">
              <a:defRPr/>
            </a:pPr>
            <a:endParaRPr lang="en-US"/>
          </a:p>
        </p:txBody>
      </p:sp>
      <p:sp>
        <p:nvSpPr>
          <p:cNvPr id="6" name="Abgerundetes Rechteck 13"/>
          <p:cNvSpPr/>
          <p:nvPr/>
        </p:nvSpPr>
        <p:spPr bwMode="auto">
          <a:xfrm>
            <a:off x="2417718" y="4891761"/>
            <a:ext cx="5070563" cy="1096265"/>
          </a:xfrm>
          <a:prstGeom prst="roundRect">
            <a:avLst>
              <a:gd name="adj" fmla="val 16667"/>
            </a:avLst>
          </a:prstGeom>
          <a:solidFill>
            <a:schemeClr val="accent6">
              <a:lumMod val="20000"/>
              <a:lumOff val="80000"/>
            </a:schemeClr>
          </a:solidFill>
          <a:ln w="19050">
            <a:solidFill>
              <a:srgbClr val="AD1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10000"/>
              </a:lnSpc>
              <a:spcBef>
                <a:spcPts val="0"/>
              </a:spcBef>
              <a:spcAft>
                <a:spcPts val="0"/>
              </a:spcAft>
              <a:buClr>
                <a:srgbClr val="AD1917"/>
              </a:buClr>
              <a:buSzTx/>
              <a:buFontTx/>
              <a:buNone/>
              <a:defRPr/>
            </a:pPr>
            <a:r>
              <a:rPr lang="en-US" sz="1600" b="1" i="0" u="none" strike="noStrike" cap="none" spc="0">
                <a:ln>
                  <a:noFill/>
                </a:ln>
                <a:solidFill>
                  <a:srgbClr val="AD1917"/>
                </a:solidFill>
                <a:latin typeface="Calibri"/>
                <a:cs typeface="Arial"/>
              </a:rPr>
              <a:t>pas</a:t>
            </a:r>
            <a:endParaRPr sz="1800" b="0" i="0" u="none" strike="noStrike" cap="none" spc="0">
              <a:ln>
                <a:noFill/>
              </a:ln>
              <a:solidFill>
                <a:prstClr val="white"/>
              </a:solidFill>
              <a:latin typeface="Calibri"/>
              <a:cs typeface="Arial"/>
            </a:endParaRPr>
          </a:p>
          <a:p>
            <a:pPr marL="342900" marR="0" lvl="0" indent="-342900" algn="ctr" defTabSz="914400">
              <a:lnSpc>
                <a:spcPct val="110000"/>
              </a:lnSpc>
              <a:spcBef>
                <a:spcPts val="0"/>
              </a:spcBef>
              <a:spcAft>
                <a:spcPts val="0"/>
              </a:spcAft>
              <a:buClr>
                <a:srgbClr val="AD1917"/>
              </a:buClr>
              <a:buSzTx/>
              <a:buFont typeface="Calibri"/>
              <a:buChar char="→"/>
              <a:defRPr/>
            </a:pPr>
            <a:r>
              <a:rPr lang="en-US" sz="1600" b="1" i="0" u="none" strike="noStrike" cap="none" spc="0">
                <a:ln>
                  <a:noFill/>
                </a:ln>
                <a:solidFill>
                  <a:prstClr val="black"/>
                </a:solidFill>
                <a:latin typeface="Calibri"/>
                <a:cs typeface="Arial"/>
              </a:rPr>
              <a:t>variable stem: </a:t>
            </a:r>
            <a:r>
              <a:rPr lang="en-US" sz="1600" b="0" i="0" u="none" strike="noStrike" cap="none" spc="0">
                <a:ln>
                  <a:noFill/>
                </a:ln>
                <a:solidFill>
                  <a:prstClr val="black"/>
                </a:solidFill>
                <a:latin typeface="Calibri"/>
                <a:cs typeface="Arial"/>
              </a:rPr>
              <a:t>parental style – child report</a:t>
            </a:r>
            <a:endParaRPr/>
          </a:p>
        </p:txBody>
      </p:sp>
      <p:grpSp>
        <p:nvGrpSpPr>
          <p:cNvPr id="8" name="Gruppieren 1"/>
          <p:cNvGrpSpPr/>
          <p:nvPr/>
        </p:nvGrpSpPr>
        <p:grpSpPr bwMode="auto">
          <a:xfrm>
            <a:off x="406085" y="1867789"/>
            <a:ext cx="8993409" cy="1440160"/>
            <a:chOff x="374848" y="1867789"/>
            <a:chExt cx="8301608" cy="1440160"/>
          </a:xfrm>
        </p:grpSpPr>
        <p:pic>
          <p:nvPicPr>
            <p:cNvPr id="9" name="Picture 2"/>
            <p:cNvPicPr>
              <a:picLocks noChangeAspect="1" noChangeArrowheads="1"/>
            </p:cNvPicPr>
            <p:nvPr/>
          </p:nvPicPr>
          <p:blipFill>
            <a:blip r:embed="rId2"/>
            <a:stretch/>
          </p:blipFill>
          <p:spPr bwMode="auto">
            <a:xfrm>
              <a:off x="374848" y="1951672"/>
              <a:ext cx="8229600" cy="1144373"/>
            </a:xfrm>
            <a:prstGeom prst="rect">
              <a:avLst/>
            </a:prstGeom>
            <a:noFill/>
            <a:ln>
              <a:noFill/>
            </a:ln>
          </p:spPr>
        </p:pic>
        <p:sp>
          <p:nvSpPr>
            <p:cNvPr id="10" name="Abgerundetes Rechteck 8"/>
            <p:cNvSpPr/>
            <p:nvPr/>
          </p:nvSpPr>
          <p:spPr bwMode="auto">
            <a:xfrm>
              <a:off x="7020272" y="1867789"/>
              <a:ext cx="1656184" cy="1440160"/>
            </a:xfrm>
            <a:prstGeom prst="roundRect">
              <a:avLst>
                <a:gd name="adj" fmla="val 6331"/>
              </a:avLst>
            </a:prstGeom>
            <a:noFill/>
            <a:ln w="19050">
              <a:solidFill>
                <a:srgbClr val="AD1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2" name="Fußzeilenplatzhalter 1"/>
          <p:cNvSpPr>
            <a:spLocks noGrp="1"/>
          </p:cNvSpPr>
          <p:nvPr>
            <p:ph type="ftr" sz="quarter" idx="11"/>
          </p:nvPr>
        </p:nvSpPr>
        <p:spPr bwMode="auto"/>
        <p:txBody>
          <a:bodyPr/>
          <a:lstStyle/>
          <a:p>
            <a:pPr>
              <a:defRPr/>
            </a:pPr>
            <a:r>
              <a:rPr lang="de-DE"/>
              <a:t>www.twin-life.de</a:t>
            </a:r>
          </a:p>
        </p:txBody>
      </p:sp>
      <p:sp>
        <p:nvSpPr>
          <p:cNvPr id="11" name="Foliennummernplatzhalter 2">
            <a:extLst>
              <a:ext uri="{FF2B5EF4-FFF2-40B4-BE49-F238E27FC236}">
                <a16:creationId xmlns:a16="http://schemas.microsoft.com/office/drawing/2014/main" id="{B1596B55-5FA2-43F5-8CEA-96437C14EF7B}"/>
              </a:ext>
            </a:extLst>
          </p:cNvPr>
          <p:cNvSpPr>
            <a:spLocks noGrp="1"/>
          </p:cNvSpPr>
          <p:nvPr>
            <p:ph type="sldNum" sz="quarter" idx="12"/>
          </p:nvPr>
        </p:nvSpPr>
        <p:spPr bwMode="auto">
          <a:xfrm>
            <a:off x="7099300" y="6356351"/>
            <a:ext cx="2311399" cy="365125"/>
          </a:xfrm>
        </p:spPr>
        <p:txBody>
          <a:bodyPr/>
          <a:lstStyle/>
          <a:p>
            <a:pPr>
              <a:defRPr/>
            </a:pPr>
            <a:fld id="{F0EF1938-F635-4101-A9C7-630B9062B7F5}" type="slidenum">
              <a:rPr lang="de-DE"/>
              <a:t>37</a:t>
            </a:fld>
            <a:endParaRPr lang="de-D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Data structure: variable names</a:t>
            </a:r>
            <a:endParaRPr lang="en-US" sz="3000" cap="small">
              <a:solidFill>
                <a:srgbClr val="AD1917"/>
              </a:solidFill>
              <a:latin typeface="Calibri"/>
            </a:endParaRPr>
          </a:p>
        </p:txBody>
      </p:sp>
      <p:sp>
        <p:nvSpPr>
          <p:cNvPr id="5" name="Abgerundetes Rechteck 12"/>
          <p:cNvSpPr/>
          <p:nvPr/>
        </p:nvSpPr>
        <p:spPr bwMode="auto">
          <a:xfrm>
            <a:off x="2554551" y="4847486"/>
            <a:ext cx="5070563" cy="1096265"/>
          </a:xfrm>
          <a:prstGeom prst="roundRect">
            <a:avLst>
              <a:gd name="adj" fmla="val 16667"/>
            </a:avLst>
          </a:prstGeom>
          <a:solidFill>
            <a:schemeClr val="accent6">
              <a:lumMod val="20000"/>
              <a:lumOff val="80000"/>
            </a:schemeClr>
          </a:solidFill>
          <a:ln w="19050">
            <a:solidFill>
              <a:srgbClr val="AD1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10000"/>
              </a:lnSpc>
              <a:spcBef>
                <a:spcPts val="0"/>
              </a:spcBef>
              <a:spcAft>
                <a:spcPts val="0"/>
              </a:spcAft>
              <a:buClr>
                <a:srgbClr val="AD1917"/>
              </a:buClr>
              <a:buSzTx/>
              <a:buFontTx/>
              <a:buNone/>
              <a:defRPr/>
            </a:pPr>
            <a:r>
              <a:rPr lang="en-US" sz="1600" b="1" i="0" u="none" strike="noStrike" cap="none" spc="0">
                <a:ln>
                  <a:noFill/>
                </a:ln>
                <a:solidFill>
                  <a:prstClr val="black"/>
                </a:solidFill>
                <a:latin typeface="Calibri"/>
                <a:cs typeface="Arial"/>
              </a:rPr>
              <a:t>pas</a:t>
            </a:r>
            <a:r>
              <a:rPr lang="en-US" sz="1600" b="1" i="0" u="none" strike="noStrike" cap="none" spc="0">
                <a:ln>
                  <a:noFill/>
                </a:ln>
                <a:solidFill>
                  <a:srgbClr val="AD1917"/>
                </a:solidFill>
                <a:latin typeface="Calibri"/>
                <a:cs typeface="Arial"/>
              </a:rPr>
              <a:t>01</a:t>
            </a:r>
            <a:endParaRPr/>
          </a:p>
          <a:p>
            <a:pPr marL="342900" marR="0" lvl="0" indent="-342900" algn="ctr" defTabSz="914400">
              <a:lnSpc>
                <a:spcPct val="110000"/>
              </a:lnSpc>
              <a:spcBef>
                <a:spcPts val="0"/>
              </a:spcBef>
              <a:spcAft>
                <a:spcPts val="0"/>
              </a:spcAft>
              <a:buClr>
                <a:srgbClr val="AD1917"/>
              </a:buClr>
              <a:buSzTx/>
              <a:buFont typeface="Calibri"/>
              <a:buChar char="→"/>
              <a:defRPr/>
            </a:pPr>
            <a:r>
              <a:rPr lang="en-US" sz="1600" b="1" i="0" u="none" strike="noStrike" cap="none" spc="0">
                <a:ln>
                  <a:noFill/>
                </a:ln>
                <a:solidFill>
                  <a:prstClr val="black"/>
                </a:solidFill>
                <a:latin typeface="Calibri"/>
                <a:cs typeface="Arial"/>
              </a:rPr>
              <a:t>item block: </a:t>
            </a:r>
            <a:r>
              <a:rPr lang="en-US" sz="1600" b="0" i="0" u="none" strike="noStrike" cap="none" spc="0">
                <a:ln>
                  <a:noFill/>
                </a:ln>
                <a:solidFill>
                  <a:prstClr val="black"/>
                </a:solidFill>
                <a:latin typeface="Calibri"/>
                <a:cs typeface="Arial"/>
              </a:rPr>
              <a:t>parental style</a:t>
            </a:r>
            <a:endParaRPr sz="1800" b="0" i="0" u="none" strike="noStrike" cap="none" spc="0">
              <a:ln>
                <a:noFill/>
              </a:ln>
              <a:solidFill>
                <a:prstClr val="white"/>
              </a:solidFill>
              <a:latin typeface="Calibri"/>
              <a:cs typeface="Arial"/>
            </a:endParaRPr>
          </a:p>
        </p:txBody>
      </p:sp>
      <p:sp>
        <p:nvSpPr>
          <p:cNvPr id="7" name="Inhaltsplatzhalter 2"/>
          <p:cNvSpPr txBox="1"/>
          <p:nvPr/>
        </p:nvSpPr>
        <p:spPr bwMode="auto">
          <a:xfrm>
            <a:off x="495300" y="3720548"/>
            <a:ext cx="8915400" cy="2697163"/>
          </a:xfrm>
          <a:prstGeom prst="rect">
            <a:avLst/>
          </a:prstGeom>
        </p:spPr>
        <p:txBody>
          <a:bodyPr vert="horz" lIns="91440" tIns="45720" rIns="91440" bIns="45720" rtlCol="0">
            <a:normAutofit/>
          </a:bodyPr>
          <a:lstStyle>
            <a:lvl1pPr marL="342900" indent="-342900" algn="l" defTabSz="914400">
              <a:lnSpc>
                <a:spcPct val="110000"/>
              </a:lnSpc>
              <a:spcBef>
                <a:spcPts val="0"/>
              </a:spcBef>
              <a:buClr>
                <a:srgbClr val="AD1917"/>
              </a:buClr>
              <a:buFont typeface="Arial"/>
              <a:buChar char="•"/>
              <a:defRPr sz="1800" b="1" i="0">
                <a:solidFill>
                  <a:schemeClr val="tx1"/>
                </a:solidFill>
                <a:latin typeface="+mn-lt"/>
                <a:ea typeface="+mn-ea"/>
                <a:cs typeface="+mn-cs"/>
              </a:defRPr>
            </a:lvl1pPr>
            <a:lvl2pPr marL="742950" indent="-285750" algn="l" defTabSz="914400">
              <a:lnSpc>
                <a:spcPct val="110000"/>
              </a:lnSpc>
              <a:spcBef>
                <a:spcPts val="0"/>
              </a:spcBef>
              <a:buClr>
                <a:srgbClr val="AD1917"/>
              </a:buClr>
              <a:buFont typeface="Arial"/>
              <a:buChar char="–"/>
              <a:defRPr sz="1600">
                <a:solidFill>
                  <a:schemeClr val="tx1"/>
                </a:solidFill>
                <a:latin typeface="+mn-lt"/>
                <a:ea typeface="+mn-ea"/>
                <a:cs typeface="+mn-cs"/>
              </a:defRPr>
            </a:lvl2pPr>
            <a:lvl3pPr marL="1044000" indent="-228600" algn="l" defTabSz="914400">
              <a:lnSpc>
                <a:spcPct val="110000"/>
              </a:lnSpc>
              <a:spcBef>
                <a:spcPts val="0"/>
              </a:spcBef>
              <a:buClr>
                <a:srgbClr val="AD1917"/>
              </a:buClr>
              <a:buFont typeface="Arial"/>
              <a:buChar char="•"/>
              <a:defRPr sz="1500">
                <a:solidFill>
                  <a:schemeClr val="tx1"/>
                </a:solidFill>
                <a:latin typeface="+mn-lt"/>
                <a:ea typeface="+mn-ea"/>
                <a:cs typeface="+mn-cs"/>
              </a:defRPr>
            </a:lvl3pPr>
            <a:lvl4pPr marL="1584000" indent="-228600" algn="l" defTabSz="914400">
              <a:lnSpc>
                <a:spcPct val="110000"/>
              </a:lnSpc>
              <a:spcBef>
                <a:spcPts val="0"/>
              </a:spcBef>
              <a:buClr>
                <a:srgbClr val="AD1917"/>
              </a:buClr>
              <a:buFont typeface="Arial"/>
              <a:buChar char="»"/>
              <a:defRPr sz="1400">
                <a:solidFill>
                  <a:schemeClr val="tx1"/>
                </a:solidFill>
                <a:latin typeface="+mn-lt"/>
                <a:ea typeface="+mn-ea"/>
                <a:cs typeface="+mn-cs"/>
              </a:defRPr>
            </a:lvl4pPr>
            <a:lvl5pPr marL="2057400" indent="-228600" algn="l" defTabSz="914400">
              <a:lnSpc>
                <a:spcPct val="110000"/>
              </a:lnSpc>
              <a:spcBef>
                <a:spcPts val="0"/>
              </a:spcBef>
              <a:buClr>
                <a:srgbClr val="AD1917"/>
              </a:buClr>
              <a:buFont typeface="Arial"/>
              <a:buChar char="♦"/>
              <a:defRPr sz="12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r>
              <a:rPr lang="en-US" sz="2000" b="0" i="1"/>
              <a:t>Example 1)</a:t>
            </a:r>
            <a:endParaRPr lang="en-US" sz="2000" b="0"/>
          </a:p>
          <a:p>
            <a:pPr lvl="1">
              <a:defRPr/>
            </a:pPr>
            <a:r>
              <a:rPr lang="en-US" sz="1800"/>
              <a:t>What information is in the variable name “</a:t>
            </a:r>
            <a:r>
              <a:rPr lang="en-US" sz="1800" b="1"/>
              <a:t>pas0100m” </a:t>
            </a:r>
            <a:r>
              <a:rPr lang="en-US" sz="1800"/>
              <a:t>in the “</a:t>
            </a:r>
            <a:r>
              <a:rPr lang="en-US" sz="1800">
                <a:solidFill>
                  <a:srgbClr val="AD1917"/>
                </a:solidFill>
              </a:rPr>
              <a:t>individual</a:t>
            </a:r>
            <a:r>
              <a:rPr lang="en-US" sz="1800"/>
              <a:t> format” (“</a:t>
            </a:r>
            <a:r>
              <a:rPr lang="en-US" sz="1800">
                <a:solidFill>
                  <a:srgbClr val="AD1917"/>
                </a:solidFill>
              </a:rPr>
              <a:t>long</a:t>
            </a:r>
            <a:r>
              <a:rPr lang="en-US" sz="1800"/>
              <a:t>” dataset)? </a:t>
            </a:r>
            <a:endParaRPr/>
          </a:p>
          <a:p>
            <a:pPr marL="742950" marR="0" lvl="1" indent="-285750" algn="l" defTabSz="914400">
              <a:lnSpc>
                <a:spcPct val="110000"/>
              </a:lnSpc>
              <a:spcBef>
                <a:spcPts val="0"/>
              </a:spcBef>
              <a:spcAft>
                <a:spcPts val="0"/>
              </a:spcAft>
              <a:buClr>
                <a:srgbClr val="AD1917"/>
              </a:buClr>
              <a:buSzTx/>
              <a:buFont typeface="Arial"/>
              <a:buChar char="–"/>
              <a:defRPr/>
            </a:pPr>
            <a:endParaRPr lang="en-US" sz="1600" b="0" i="0" u="none" strike="noStrike" cap="none" spc="0">
              <a:ln>
                <a:noFill/>
              </a:ln>
              <a:solidFill>
                <a:prstClr val="black"/>
              </a:solidFill>
              <a:latin typeface="Calibri"/>
              <a:cs typeface="Arial"/>
            </a:endParaRPr>
          </a:p>
        </p:txBody>
      </p:sp>
      <p:grpSp>
        <p:nvGrpSpPr>
          <p:cNvPr id="8" name="Gruppieren 1"/>
          <p:cNvGrpSpPr/>
          <p:nvPr/>
        </p:nvGrpSpPr>
        <p:grpSpPr bwMode="auto">
          <a:xfrm>
            <a:off x="406085" y="1867789"/>
            <a:ext cx="8993409" cy="1440160"/>
            <a:chOff x="374848" y="1867789"/>
            <a:chExt cx="8301608" cy="1440160"/>
          </a:xfrm>
        </p:grpSpPr>
        <p:pic>
          <p:nvPicPr>
            <p:cNvPr id="9" name="Picture 2"/>
            <p:cNvPicPr>
              <a:picLocks noChangeAspect="1" noChangeArrowheads="1"/>
            </p:cNvPicPr>
            <p:nvPr/>
          </p:nvPicPr>
          <p:blipFill>
            <a:blip r:embed="rId2"/>
            <a:stretch/>
          </p:blipFill>
          <p:spPr bwMode="auto">
            <a:xfrm>
              <a:off x="374848" y="1951672"/>
              <a:ext cx="8229600" cy="1144373"/>
            </a:xfrm>
            <a:prstGeom prst="rect">
              <a:avLst/>
            </a:prstGeom>
            <a:noFill/>
            <a:ln>
              <a:noFill/>
            </a:ln>
          </p:spPr>
        </p:pic>
        <p:sp>
          <p:nvSpPr>
            <p:cNvPr id="10" name="Abgerundetes Rechteck 8"/>
            <p:cNvSpPr/>
            <p:nvPr/>
          </p:nvSpPr>
          <p:spPr bwMode="auto">
            <a:xfrm>
              <a:off x="7020272" y="1867789"/>
              <a:ext cx="1656184" cy="1440160"/>
            </a:xfrm>
            <a:prstGeom prst="roundRect">
              <a:avLst>
                <a:gd name="adj" fmla="val 6331"/>
              </a:avLst>
            </a:prstGeom>
            <a:noFill/>
            <a:ln w="19050">
              <a:solidFill>
                <a:srgbClr val="AD1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2" name="Fußzeilenplatzhalter 1"/>
          <p:cNvSpPr>
            <a:spLocks noGrp="1"/>
          </p:cNvSpPr>
          <p:nvPr>
            <p:ph type="ftr" sz="quarter" idx="11"/>
          </p:nvPr>
        </p:nvSpPr>
        <p:spPr bwMode="auto"/>
        <p:txBody>
          <a:bodyPr/>
          <a:lstStyle/>
          <a:p>
            <a:pPr>
              <a:defRPr/>
            </a:pPr>
            <a:r>
              <a:rPr lang="de-DE"/>
              <a:t>www.twin-life.de</a:t>
            </a:r>
          </a:p>
        </p:txBody>
      </p:sp>
      <p:sp>
        <p:nvSpPr>
          <p:cNvPr id="11" name="Foliennummernplatzhalter 2">
            <a:extLst>
              <a:ext uri="{FF2B5EF4-FFF2-40B4-BE49-F238E27FC236}">
                <a16:creationId xmlns:a16="http://schemas.microsoft.com/office/drawing/2014/main" id="{EB97E48A-53C5-4CED-9A2A-948E72D375E3}"/>
              </a:ext>
            </a:extLst>
          </p:cNvPr>
          <p:cNvSpPr>
            <a:spLocks noGrp="1"/>
          </p:cNvSpPr>
          <p:nvPr>
            <p:ph type="sldNum" sz="quarter" idx="12"/>
          </p:nvPr>
        </p:nvSpPr>
        <p:spPr bwMode="auto">
          <a:xfrm>
            <a:off x="7099300" y="6356351"/>
            <a:ext cx="2311399" cy="365125"/>
          </a:xfrm>
        </p:spPr>
        <p:txBody>
          <a:bodyPr/>
          <a:lstStyle/>
          <a:p>
            <a:pPr>
              <a:defRPr/>
            </a:pPr>
            <a:fld id="{F0EF1938-F635-4101-A9C7-630B9062B7F5}" type="slidenum">
              <a:rPr lang="de-DE"/>
              <a:t>38</a:t>
            </a:fld>
            <a:endParaRPr lang="de-D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Data structure: variable names</a:t>
            </a:r>
            <a:endParaRPr lang="en-US" sz="3000" cap="small">
              <a:solidFill>
                <a:srgbClr val="AD1917"/>
              </a:solidFill>
              <a:latin typeface="Calibri"/>
            </a:endParaRPr>
          </a:p>
        </p:txBody>
      </p:sp>
      <p:sp>
        <p:nvSpPr>
          <p:cNvPr id="5" name="Inhaltsplatzhalter 2"/>
          <p:cNvSpPr>
            <a:spLocks noGrp="1"/>
          </p:cNvSpPr>
          <p:nvPr>
            <p:ph idx="1"/>
          </p:nvPr>
        </p:nvSpPr>
        <p:spPr bwMode="auto">
          <a:xfrm>
            <a:off x="495300" y="3630079"/>
            <a:ext cx="8915400" cy="2697163"/>
          </a:xfrm>
        </p:spPr>
        <p:txBody>
          <a:bodyPr/>
          <a:lstStyle/>
          <a:p>
            <a:pPr>
              <a:defRPr/>
            </a:pPr>
            <a:r>
              <a:rPr lang="en-US" sz="2000" i="1"/>
              <a:t>Example 1)</a:t>
            </a:r>
            <a:endParaRPr sz="2000"/>
          </a:p>
          <a:p>
            <a:pPr lvl="1">
              <a:defRPr/>
            </a:pPr>
            <a:r>
              <a:rPr lang="en-US" sz="1800"/>
              <a:t>What information is in the variable name “</a:t>
            </a:r>
            <a:r>
              <a:rPr lang="en-US" sz="1800" b="1"/>
              <a:t>pas0100m” </a:t>
            </a:r>
            <a:r>
              <a:rPr lang="en-US" sz="1800"/>
              <a:t>in the “</a:t>
            </a:r>
            <a:r>
              <a:rPr lang="en-US" sz="1800">
                <a:solidFill>
                  <a:srgbClr val="AD1917"/>
                </a:solidFill>
              </a:rPr>
              <a:t>individual</a:t>
            </a:r>
            <a:r>
              <a:rPr lang="en-US" sz="1800"/>
              <a:t> format” (“</a:t>
            </a:r>
            <a:r>
              <a:rPr lang="en-US" sz="1800">
                <a:solidFill>
                  <a:srgbClr val="AD1917"/>
                </a:solidFill>
              </a:rPr>
              <a:t>long</a:t>
            </a:r>
            <a:r>
              <a:rPr lang="en-US" sz="1800"/>
              <a:t>” dataset)? </a:t>
            </a:r>
            <a:endParaRPr sz="1800"/>
          </a:p>
          <a:p>
            <a:pPr marL="457200" lvl="1" indent="0">
              <a:buNone/>
              <a:defRPr/>
            </a:pPr>
            <a:endParaRPr lang="en-US" sz="1800"/>
          </a:p>
          <a:p>
            <a:pPr marL="457200" lvl="1" indent="0">
              <a:buNone/>
              <a:defRPr/>
            </a:pPr>
            <a:endParaRPr lang="en-US"/>
          </a:p>
          <a:p>
            <a:pPr lvl="1">
              <a:defRPr/>
            </a:pPr>
            <a:endParaRPr lang="en-US"/>
          </a:p>
        </p:txBody>
      </p:sp>
      <p:sp>
        <p:nvSpPr>
          <p:cNvPr id="6" name="Abgerundetes Rechteck 12"/>
          <p:cNvSpPr/>
          <p:nvPr/>
        </p:nvSpPr>
        <p:spPr bwMode="auto">
          <a:xfrm>
            <a:off x="2534732" y="4725144"/>
            <a:ext cx="5070563" cy="1096265"/>
          </a:xfrm>
          <a:prstGeom prst="roundRect">
            <a:avLst>
              <a:gd name="adj" fmla="val 16667"/>
            </a:avLst>
          </a:prstGeom>
          <a:solidFill>
            <a:schemeClr val="accent6">
              <a:lumMod val="20000"/>
              <a:lumOff val="80000"/>
            </a:schemeClr>
          </a:solidFill>
          <a:ln w="19050">
            <a:solidFill>
              <a:srgbClr val="AD1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10000"/>
              </a:lnSpc>
              <a:spcBef>
                <a:spcPts val="0"/>
              </a:spcBef>
              <a:spcAft>
                <a:spcPts val="0"/>
              </a:spcAft>
              <a:buClr>
                <a:srgbClr val="AD1917"/>
              </a:buClr>
              <a:buSzTx/>
              <a:buFontTx/>
              <a:buNone/>
              <a:defRPr/>
            </a:pPr>
            <a:r>
              <a:rPr lang="en-US" sz="1600" b="1" i="0" u="none" strike="noStrike" cap="none" spc="0">
                <a:ln>
                  <a:noFill/>
                </a:ln>
                <a:solidFill>
                  <a:prstClr val="black"/>
                </a:solidFill>
                <a:latin typeface="Calibri"/>
                <a:cs typeface="Arial"/>
              </a:rPr>
              <a:t>pas01</a:t>
            </a:r>
            <a:r>
              <a:rPr lang="en-US" sz="1600" b="1" i="0" u="none" strike="noStrike" cap="none" spc="0">
                <a:ln>
                  <a:noFill/>
                </a:ln>
                <a:solidFill>
                  <a:srgbClr val="AD1917"/>
                </a:solidFill>
                <a:latin typeface="Calibri"/>
                <a:cs typeface="Arial"/>
              </a:rPr>
              <a:t>00</a:t>
            </a:r>
            <a:endParaRPr/>
          </a:p>
          <a:p>
            <a:pPr marL="342900" marR="0" lvl="0" indent="-342900" algn="ctr" defTabSz="914400">
              <a:lnSpc>
                <a:spcPct val="110000"/>
              </a:lnSpc>
              <a:spcBef>
                <a:spcPts val="0"/>
              </a:spcBef>
              <a:spcAft>
                <a:spcPts val="0"/>
              </a:spcAft>
              <a:buClr>
                <a:srgbClr val="AD1917"/>
              </a:buClr>
              <a:buSzTx/>
              <a:buFont typeface="Calibri"/>
              <a:buChar char="→"/>
              <a:defRPr/>
            </a:pPr>
            <a:r>
              <a:rPr lang="en-US" sz="1600" b="1" i="0" u="none" strike="noStrike" cap="none" spc="0">
                <a:ln>
                  <a:noFill/>
                </a:ln>
                <a:solidFill>
                  <a:prstClr val="black"/>
                </a:solidFill>
                <a:latin typeface="Calibri"/>
                <a:cs typeface="Arial"/>
              </a:rPr>
              <a:t>item number: </a:t>
            </a:r>
            <a:r>
              <a:rPr lang="en-US" sz="1600" b="0" i="0" u="none" strike="noStrike" cap="none" spc="0">
                <a:ln>
                  <a:noFill/>
                </a:ln>
                <a:solidFill>
                  <a:prstClr val="black"/>
                </a:solidFill>
                <a:latin typeface="Calibri"/>
                <a:cs typeface="Arial"/>
              </a:rPr>
              <a:t>shows affection</a:t>
            </a:r>
            <a:endParaRPr sz="1800" b="0" i="0" u="none" strike="noStrike" cap="none" spc="0">
              <a:ln>
                <a:noFill/>
              </a:ln>
              <a:solidFill>
                <a:prstClr val="white"/>
              </a:solidFill>
              <a:latin typeface="Calibri"/>
              <a:cs typeface="Arial"/>
            </a:endParaRPr>
          </a:p>
        </p:txBody>
      </p:sp>
      <p:grpSp>
        <p:nvGrpSpPr>
          <p:cNvPr id="8" name="Gruppieren 1"/>
          <p:cNvGrpSpPr/>
          <p:nvPr/>
        </p:nvGrpSpPr>
        <p:grpSpPr bwMode="auto">
          <a:xfrm>
            <a:off x="406085" y="1867789"/>
            <a:ext cx="8993409" cy="1440160"/>
            <a:chOff x="374848" y="1867789"/>
            <a:chExt cx="8301608" cy="1440160"/>
          </a:xfrm>
        </p:grpSpPr>
        <p:pic>
          <p:nvPicPr>
            <p:cNvPr id="9" name="Picture 2"/>
            <p:cNvPicPr>
              <a:picLocks noChangeAspect="1" noChangeArrowheads="1"/>
            </p:cNvPicPr>
            <p:nvPr/>
          </p:nvPicPr>
          <p:blipFill>
            <a:blip r:embed="rId2"/>
            <a:stretch/>
          </p:blipFill>
          <p:spPr bwMode="auto">
            <a:xfrm>
              <a:off x="374848" y="1951672"/>
              <a:ext cx="8229600" cy="1144373"/>
            </a:xfrm>
            <a:prstGeom prst="rect">
              <a:avLst/>
            </a:prstGeom>
            <a:noFill/>
            <a:ln>
              <a:noFill/>
            </a:ln>
          </p:spPr>
        </p:pic>
        <p:sp>
          <p:nvSpPr>
            <p:cNvPr id="10" name="Abgerundetes Rechteck 8"/>
            <p:cNvSpPr/>
            <p:nvPr/>
          </p:nvSpPr>
          <p:spPr bwMode="auto">
            <a:xfrm>
              <a:off x="7020272" y="1867789"/>
              <a:ext cx="1656184" cy="1440160"/>
            </a:xfrm>
            <a:prstGeom prst="roundRect">
              <a:avLst>
                <a:gd name="adj" fmla="val 6331"/>
              </a:avLst>
            </a:prstGeom>
            <a:noFill/>
            <a:ln w="19050">
              <a:solidFill>
                <a:srgbClr val="AD1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2" name="Fußzeilenplatzhalter 1"/>
          <p:cNvSpPr>
            <a:spLocks noGrp="1"/>
          </p:cNvSpPr>
          <p:nvPr>
            <p:ph type="ftr" sz="quarter" idx="11"/>
          </p:nvPr>
        </p:nvSpPr>
        <p:spPr bwMode="auto"/>
        <p:txBody>
          <a:bodyPr/>
          <a:lstStyle/>
          <a:p>
            <a:pPr>
              <a:defRPr/>
            </a:pPr>
            <a:r>
              <a:rPr lang="de-DE"/>
              <a:t>www.twin-life.de</a:t>
            </a:r>
          </a:p>
        </p:txBody>
      </p:sp>
      <p:sp>
        <p:nvSpPr>
          <p:cNvPr id="12" name="Foliennummernplatzhalter 2">
            <a:extLst>
              <a:ext uri="{FF2B5EF4-FFF2-40B4-BE49-F238E27FC236}">
                <a16:creationId xmlns:a16="http://schemas.microsoft.com/office/drawing/2014/main" id="{2E26B22D-47DE-4A57-8CA0-FDB46C6DB1D8}"/>
              </a:ext>
            </a:extLst>
          </p:cNvPr>
          <p:cNvSpPr>
            <a:spLocks noGrp="1"/>
          </p:cNvSpPr>
          <p:nvPr>
            <p:ph type="sldNum" sz="quarter" idx="12"/>
          </p:nvPr>
        </p:nvSpPr>
        <p:spPr bwMode="auto">
          <a:xfrm>
            <a:off x="7099300" y="6356351"/>
            <a:ext cx="2311399" cy="365125"/>
          </a:xfrm>
        </p:spPr>
        <p:txBody>
          <a:bodyPr/>
          <a:lstStyle/>
          <a:p>
            <a:pPr>
              <a:defRPr/>
            </a:pPr>
            <a:fld id="{F0EF1938-F635-4101-A9C7-630B9062B7F5}" type="slidenum">
              <a:rPr lang="de-DE"/>
              <a:t>39</a:t>
            </a:fld>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a-DK" sz="3000" cap="small">
                <a:solidFill>
                  <a:srgbClr val="AD1917"/>
                </a:solidFill>
                <a:latin typeface="Calibri"/>
              </a:rPr>
              <a:t>Behavioral genetics</a:t>
            </a:r>
            <a:endParaRPr lang="en-US" sz="3000" cap="small">
              <a:solidFill>
                <a:srgbClr val="AD1917"/>
              </a:solidFill>
              <a:latin typeface="Calibri"/>
            </a:endParaRPr>
          </a:p>
        </p:txBody>
      </p:sp>
      <p:sp>
        <p:nvSpPr>
          <p:cNvPr id="5" name="Inhaltsplatzhalter 2"/>
          <p:cNvSpPr>
            <a:spLocks noGrp="1"/>
          </p:cNvSpPr>
          <p:nvPr>
            <p:ph idx="1"/>
          </p:nvPr>
        </p:nvSpPr>
        <p:spPr bwMode="auto"/>
        <p:txBody>
          <a:bodyPr>
            <a:normAutofit/>
          </a:bodyPr>
          <a:lstStyle/>
          <a:p>
            <a:pPr marL="0" indent="0" algn="ctr">
              <a:buNone/>
              <a:defRPr/>
            </a:pPr>
            <a:endParaRPr lang="en-US" dirty="0"/>
          </a:p>
          <a:p>
            <a:pPr marL="0" indent="0" algn="ctr">
              <a:buNone/>
              <a:defRPr/>
            </a:pPr>
            <a:r>
              <a:rPr lang="en-US" dirty="0"/>
              <a:t>Behavioral genetics seeks to use the powerful tools of genetics – twin and adoption studies as well as molecular genetic investigations – to characterize </a:t>
            </a:r>
            <a:r>
              <a:rPr lang="en-US" i="1" dirty="0">
                <a:solidFill>
                  <a:srgbClr val="C00000"/>
                </a:solidFill>
              </a:rPr>
              <a:t>the origins of individual differences in behavior</a:t>
            </a:r>
            <a:r>
              <a:rPr lang="en-US" i="1" dirty="0"/>
              <a:t>. </a:t>
            </a:r>
            <a:r>
              <a:rPr lang="en-US" dirty="0"/>
              <a:t>These origins can lie in the </a:t>
            </a:r>
            <a:r>
              <a:rPr lang="en-US" i="1" dirty="0">
                <a:solidFill>
                  <a:srgbClr val="C00000"/>
                </a:solidFill>
              </a:rPr>
              <a:t>genetic makeup</a:t>
            </a:r>
            <a:r>
              <a:rPr lang="en-US" dirty="0"/>
              <a:t>, the </a:t>
            </a:r>
            <a:r>
              <a:rPr lang="en-US" i="1" dirty="0">
                <a:solidFill>
                  <a:srgbClr val="C00000"/>
                </a:solidFill>
              </a:rPr>
              <a:t>environment</a:t>
            </a:r>
            <a:r>
              <a:rPr lang="en-US" dirty="0"/>
              <a:t> and/or the </a:t>
            </a:r>
            <a:r>
              <a:rPr lang="en-US" i="1" dirty="0">
                <a:solidFill>
                  <a:srgbClr val="C00000"/>
                </a:solidFill>
              </a:rPr>
              <a:t>complex interplay </a:t>
            </a:r>
            <a:r>
              <a:rPr lang="en-US" dirty="0"/>
              <a:t>between them. </a:t>
            </a:r>
            <a:r>
              <a:rPr lang="en-US" sz="2000" i="1" dirty="0"/>
              <a:t>(</a:t>
            </a:r>
            <a:r>
              <a:rPr lang="en-US" sz="2000" i="1" dirty="0" err="1"/>
              <a:t>McGue</a:t>
            </a:r>
            <a:r>
              <a:rPr lang="en-US" sz="2000" i="1" dirty="0"/>
              <a:t> &amp; Gottesman, 2015) </a:t>
            </a:r>
            <a:endParaRPr lang="en-US" i="1" dirty="0"/>
          </a:p>
        </p:txBody>
      </p:sp>
      <p:sp>
        <p:nvSpPr>
          <p:cNvPr id="6" name="Fußzeilenplatzhalter 4"/>
          <p:cNvSpPr>
            <a:spLocks noGrp="1"/>
          </p:cNvSpPr>
          <p:nvPr>
            <p:ph type="ftr" sz="quarter" idx="11"/>
          </p:nvPr>
        </p:nvSpPr>
        <p:spPr bwMode="auto"/>
        <p:txBody>
          <a:bodyPr/>
          <a:lstStyle/>
          <a:p>
            <a:pPr>
              <a:defRPr/>
            </a:pPr>
            <a:r>
              <a:rPr lang="de-DE"/>
              <a:t>www.twin-life.de</a:t>
            </a:r>
            <a:endParaRPr/>
          </a:p>
        </p:txBody>
      </p:sp>
      <p:sp>
        <p:nvSpPr>
          <p:cNvPr id="7" name="Foliennummernplatzhalter 5"/>
          <p:cNvSpPr>
            <a:spLocks noGrp="1"/>
          </p:cNvSpPr>
          <p:nvPr>
            <p:ph type="sldNum" sz="quarter" idx="12"/>
          </p:nvPr>
        </p:nvSpPr>
        <p:spPr bwMode="auto"/>
        <p:txBody>
          <a:bodyPr/>
          <a:lstStyle/>
          <a:p>
            <a:pPr>
              <a:defRPr/>
            </a:pPr>
            <a:fld id="{F0EF1938-F635-4101-A9C7-630B9062B7F5}" type="slidenum">
              <a:rPr lang="de-DE"/>
              <a:t>4</a:t>
            </a:fld>
            <a:endParaRPr lang="de-DE"/>
          </a:p>
        </p:txBody>
      </p:sp>
    </p:spTree>
    <p:extLst>
      <p:ext uri="{BB962C8B-B14F-4D97-AF65-F5344CB8AC3E}">
        <p14:creationId xmlns:p14="http://schemas.microsoft.com/office/powerpoint/2010/main" val="2290782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Data structure: variable names</a:t>
            </a:r>
            <a:endParaRPr lang="en-US" sz="3000" cap="small">
              <a:solidFill>
                <a:srgbClr val="AD1917"/>
              </a:solidFill>
              <a:latin typeface="Calibri"/>
            </a:endParaRPr>
          </a:p>
        </p:txBody>
      </p:sp>
      <p:sp>
        <p:nvSpPr>
          <p:cNvPr id="5" name="Inhaltsplatzhalter 2"/>
          <p:cNvSpPr>
            <a:spLocks noGrp="1"/>
          </p:cNvSpPr>
          <p:nvPr>
            <p:ph idx="1"/>
          </p:nvPr>
        </p:nvSpPr>
        <p:spPr bwMode="auto">
          <a:xfrm>
            <a:off x="495300" y="3719790"/>
            <a:ext cx="8915400" cy="2697163"/>
          </a:xfrm>
        </p:spPr>
        <p:txBody>
          <a:bodyPr/>
          <a:lstStyle/>
          <a:p>
            <a:pPr>
              <a:defRPr/>
            </a:pPr>
            <a:r>
              <a:rPr lang="en-US" sz="2000" i="1"/>
              <a:t>Example 1)</a:t>
            </a:r>
            <a:endParaRPr lang="en-US" sz="2000"/>
          </a:p>
          <a:p>
            <a:pPr lvl="1">
              <a:defRPr/>
            </a:pPr>
            <a:r>
              <a:rPr lang="en-US" sz="1800"/>
              <a:t>What information is in the variable name “</a:t>
            </a:r>
            <a:r>
              <a:rPr lang="en-US" sz="1800" b="1"/>
              <a:t>pas0100m” </a:t>
            </a:r>
            <a:r>
              <a:rPr lang="en-US" sz="1800"/>
              <a:t>in the “</a:t>
            </a:r>
            <a:r>
              <a:rPr lang="en-US" sz="1800">
                <a:solidFill>
                  <a:srgbClr val="AD1917"/>
                </a:solidFill>
              </a:rPr>
              <a:t>individual</a:t>
            </a:r>
            <a:r>
              <a:rPr lang="en-US" sz="1800"/>
              <a:t> format” (“</a:t>
            </a:r>
            <a:r>
              <a:rPr lang="en-US" sz="1800">
                <a:solidFill>
                  <a:srgbClr val="AD1917"/>
                </a:solidFill>
              </a:rPr>
              <a:t>long</a:t>
            </a:r>
            <a:r>
              <a:rPr lang="en-US" sz="1800"/>
              <a:t>” dataset)? </a:t>
            </a:r>
            <a:endParaRPr/>
          </a:p>
          <a:p>
            <a:pPr marL="457200" lvl="1" indent="0">
              <a:buNone/>
              <a:defRPr/>
            </a:pPr>
            <a:endParaRPr lang="en-US"/>
          </a:p>
        </p:txBody>
      </p:sp>
      <p:sp>
        <p:nvSpPr>
          <p:cNvPr id="6" name="Abgerundetes Rechteck 12"/>
          <p:cNvSpPr/>
          <p:nvPr/>
        </p:nvSpPr>
        <p:spPr bwMode="auto">
          <a:xfrm>
            <a:off x="2534732" y="4725144"/>
            <a:ext cx="5070563" cy="1096265"/>
          </a:xfrm>
          <a:prstGeom prst="roundRect">
            <a:avLst>
              <a:gd name="adj" fmla="val 16667"/>
            </a:avLst>
          </a:prstGeom>
          <a:solidFill>
            <a:schemeClr val="accent6">
              <a:lumMod val="20000"/>
              <a:lumOff val="80000"/>
            </a:schemeClr>
          </a:solidFill>
          <a:ln w="19050">
            <a:solidFill>
              <a:srgbClr val="AD1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10000"/>
              </a:lnSpc>
              <a:spcBef>
                <a:spcPts val="0"/>
              </a:spcBef>
              <a:spcAft>
                <a:spcPts val="0"/>
              </a:spcAft>
              <a:buClr>
                <a:srgbClr val="AD1917"/>
              </a:buClr>
              <a:buSzTx/>
              <a:buFontTx/>
              <a:buNone/>
              <a:defRPr/>
            </a:pPr>
            <a:r>
              <a:rPr lang="en-US" sz="1600" b="1" i="0" u="none" strike="noStrike" cap="none" spc="0">
                <a:ln>
                  <a:noFill/>
                </a:ln>
                <a:solidFill>
                  <a:prstClr val="black"/>
                </a:solidFill>
                <a:latin typeface="Calibri"/>
                <a:cs typeface="Arial"/>
              </a:rPr>
              <a:t>pas0100</a:t>
            </a:r>
            <a:r>
              <a:rPr lang="en-US" sz="1600" b="1" i="0" u="none" strike="noStrike" cap="none" spc="0">
                <a:ln>
                  <a:noFill/>
                </a:ln>
                <a:solidFill>
                  <a:srgbClr val="AD1917"/>
                </a:solidFill>
                <a:latin typeface="Calibri"/>
                <a:cs typeface="Arial"/>
              </a:rPr>
              <a:t>m</a:t>
            </a:r>
            <a:endParaRPr/>
          </a:p>
          <a:p>
            <a:pPr marL="342900" marR="0" lvl="0" indent="-342900" algn="ctr" defTabSz="914400">
              <a:lnSpc>
                <a:spcPct val="110000"/>
              </a:lnSpc>
              <a:spcBef>
                <a:spcPts val="0"/>
              </a:spcBef>
              <a:spcAft>
                <a:spcPts val="0"/>
              </a:spcAft>
              <a:buClr>
                <a:srgbClr val="AD1917"/>
              </a:buClr>
              <a:buSzTx/>
              <a:buFont typeface="Calibri"/>
              <a:buChar char="→"/>
              <a:defRPr/>
            </a:pPr>
            <a:r>
              <a:rPr lang="en-US" sz="1600" b="1" i="0" u="none" strike="noStrike" cap="none" spc="0">
                <a:ln>
                  <a:noFill/>
                </a:ln>
                <a:solidFill>
                  <a:prstClr val="black"/>
                </a:solidFill>
                <a:latin typeface="Calibri"/>
                <a:cs typeface="Arial"/>
              </a:rPr>
              <a:t>person code: </a:t>
            </a:r>
            <a:r>
              <a:rPr lang="en-US" sz="1600" b="0" i="0" u="none" strike="noStrike" cap="none" spc="0">
                <a:ln>
                  <a:noFill/>
                </a:ln>
                <a:solidFill>
                  <a:prstClr val="black"/>
                </a:solidFill>
                <a:latin typeface="Calibri"/>
                <a:cs typeface="Arial"/>
              </a:rPr>
              <a:t>statement </a:t>
            </a:r>
            <a:r>
              <a:rPr lang="en-US" sz="1600" b="0" i="1" u="none" strike="noStrike" cap="none" spc="0">
                <a:ln>
                  <a:noFill/>
                </a:ln>
                <a:solidFill>
                  <a:prstClr val="black"/>
                </a:solidFill>
                <a:latin typeface="Calibri"/>
                <a:cs typeface="Arial"/>
              </a:rPr>
              <a:t>about</a:t>
            </a:r>
            <a:r>
              <a:rPr lang="en-US" sz="1600" b="0" i="0" u="none" strike="noStrike" cap="none" spc="0">
                <a:ln>
                  <a:noFill/>
                </a:ln>
                <a:solidFill>
                  <a:prstClr val="black"/>
                </a:solidFill>
                <a:latin typeface="Calibri"/>
                <a:cs typeface="Arial"/>
              </a:rPr>
              <a:t> mother</a:t>
            </a:r>
            <a:endParaRPr sz="1800" b="0" i="0" u="none" strike="noStrike" cap="none" spc="0">
              <a:ln>
                <a:noFill/>
              </a:ln>
              <a:solidFill>
                <a:prstClr val="white"/>
              </a:solidFill>
              <a:latin typeface="Calibri"/>
              <a:cs typeface="Arial"/>
            </a:endParaRPr>
          </a:p>
        </p:txBody>
      </p:sp>
      <p:grpSp>
        <p:nvGrpSpPr>
          <p:cNvPr id="7" name="Gruppieren 2"/>
          <p:cNvGrpSpPr/>
          <p:nvPr/>
        </p:nvGrpSpPr>
        <p:grpSpPr bwMode="auto">
          <a:xfrm>
            <a:off x="406085" y="1867789"/>
            <a:ext cx="8993409" cy="1440160"/>
            <a:chOff x="374848" y="1867789"/>
            <a:chExt cx="8301608" cy="1440160"/>
          </a:xfrm>
        </p:grpSpPr>
        <p:pic>
          <p:nvPicPr>
            <p:cNvPr id="8" name="Picture 2"/>
            <p:cNvPicPr>
              <a:picLocks noChangeAspect="1" noChangeArrowheads="1"/>
            </p:cNvPicPr>
            <p:nvPr/>
          </p:nvPicPr>
          <p:blipFill>
            <a:blip r:embed="rId2"/>
            <a:stretch/>
          </p:blipFill>
          <p:spPr bwMode="auto">
            <a:xfrm>
              <a:off x="374848" y="1951672"/>
              <a:ext cx="8229600" cy="1144373"/>
            </a:xfrm>
            <a:prstGeom prst="rect">
              <a:avLst/>
            </a:prstGeom>
            <a:noFill/>
            <a:ln>
              <a:noFill/>
            </a:ln>
          </p:spPr>
        </p:pic>
        <p:sp>
          <p:nvSpPr>
            <p:cNvPr id="9" name="Abgerundetes Rechteck 13"/>
            <p:cNvSpPr/>
            <p:nvPr/>
          </p:nvSpPr>
          <p:spPr bwMode="auto">
            <a:xfrm>
              <a:off x="7020272" y="1867789"/>
              <a:ext cx="1656184" cy="1440160"/>
            </a:xfrm>
            <a:prstGeom prst="roundRect">
              <a:avLst>
                <a:gd name="adj" fmla="val 6331"/>
              </a:avLst>
            </a:prstGeom>
            <a:noFill/>
            <a:ln w="19050">
              <a:solidFill>
                <a:srgbClr val="AD1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2" name="Fußzeilenplatzhalter 1"/>
          <p:cNvSpPr>
            <a:spLocks noGrp="1"/>
          </p:cNvSpPr>
          <p:nvPr>
            <p:ph type="ftr" sz="quarter" idx="11"/>
          </p:nvPr>
        </p:nvSpPr>
        <p:spPr bwMode="auto"/>
        <p:txBody>
          <a:bodyPr/>
          <a:lstStyle/>
          <a:p>
            <a:pPr>
              <a:defRPr/>
            </a:pPr>
            <a:r>
              <a:rPr lang="de-DE"/>
              <a:t>www.twin-life.de</a:t>
            </a:r>
          </a:p>
        </p:txBody>
      </p:sp>
      <p:sp>
        <p:nvSpPr>
          <p:cNvPr id="11" name="Foliennummernplatzhalter 2">
            <a:extLst>
              <a:ext uri="{FF2B5EF4-FFF2-40B4-BE49-F238E27FC236}">
                <a16:creationId xmlns:a16="http://schemas.microsoft.com/office/drawing/2014/main" id="{1E8FB077-A96D-4FFF-8403-F2B912323CEF}"/>
              </a:ext>
            </a:extLst>
          </p:cNvPr>
          <p:cNvSpPr>
            <a:spLocks noGrp="1"/>
          </p:cNvSpPr>
          <p:nvPr>
            <p:ph type="sldNum" sz="quarter" idx="12"/>
          </p:nvPr>
        </p:nvSpPr>
        <p:spPr bwMode="auto">
          <a:xfrm>
            <a:off x="7099300" y="6356351"/>
            <a:ext cx="2311399" cy="365125"/>
          </a:xfrm>
        </p:spPr>
        <p:txBody>
          <a:bodyPr/>
          <a:lstStyle/>
          <a:p>
            <a:pPr>
              <a:defRPr/>
            </a:pPr>
            <a:fld id="{F0EF1938-F635-4101-A9C7-630B9062B7F5}" type="slidenum">
              <a:rPr lang="de-DE"/>
              <a:t>40</a:t>
            </a:fld>
            <a:endParaRPr lang="de-D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e-DE" sz="3000" cap="small">
                <a:solidFill>
                  <a:srgbClr val="AD1917"/>
                </a:solidFill>
                <a:latin typeface="Calibri"/>
              </a:rPr>
              <a:t>Data structure: variable names</a:t>
            </a:r>
            <a:endParaRPr lang="en-US" sz="3000" cap="small">
              <a:solidFill>
                <a:srgbClr val="AD1917"/>
              </a:solidFill>
              <a:latin typeface="Calibri"/>
            </a:endParaRPr>
          </a:p>
        </p:txBody>
      </p:sp>
      <p:sp>
        <p:nvSpPr>
          <p:cNvPr id="5" name="Inhaltsplatzhalter 2"/>
          <p:cNvSpPr>
            <a:spLocks noGrp="1"/>
          </p:cNvSpPr>
          <p:nvPr>
            <p:ph idx="1"/>
          </p:nvPr>
        </p:nvSpPr>
        <p:spPr bwMode="auto">
          <a:xfrm>
            <a:off x="495300" y="3719790"/>
            <a:ext cx="8915400" cy="2697163"/>
          </a:xfrm>
        </p:spPr>
        <p:txBody>
          <a:bodyPr/>
          <a:lstStyle/>
          <a:p>
            <a:pPr>
              <a:defRPr/>
            </a:pPr>
            <a:r>
              <a:rPr lang="en-US" sz="2000" i="1" dirty="0"/>
              <a:t>Example 1)</a:t>
            </a:r>
            <a:endParaRPr lang="en-US" sz="2000" dirty="0"/>
          </a:p>
          <a:p>
            <a:pPr lvl="1">
              <a:defRPr/>
            </a:pPr>
            <a:r>
              <a:rPr lang="en-US" sz="1800" dirty="0"/>
              <a:t>What information is in the variable name “</a:t>
            </a:r>
            <a:r>
              <a:rPr lang="en-US" sz="1800" b="1" dirty="0"/>
              <a:t>pas0100m” </a:t>
            </a:r>
            <a:r>
              <a:rPr lang="en-US" sz="1800" dirty="0"/>
              <a:t>in the “</a:t>
            </a:r>
            <a:r>
              <a:rPr lang="en-US" sz="1800" dirty="0">
                <a:solidFill>
                  <a:srgbClr val="AD1917"/>
                </a:solidFill>
              </a:rPr>
              <a:t>individual</a:t>
            </a:r>
            <a:r>
              <a:rPr lang="en-US" sz="1800" dirty="0"/>
              <a:t> format” (“</a:t>
            </a:r>
            <a:r>
              <a:rPr lang="en-US" sz="1800" dirty="0">
                <a:solidFill>
                  <a:srgbClr val="AD1917"/>
                </a:solidFill>
              </a:rPr>
              <a:t>long</a:t>
            </a:r>
            <a:r>
              <a:rPr lang="en-US" sz="1800" dirty="0"/>
              <a:t>” dataset)? </a:t>
            </a:r>
            <a:endParaRPr dirty="0"/>
          </a:p>
          <a:p>
            <a:pPr marL="457200" lvl="1" indent="0">
              <a:buNone/>
              <a:defRPr/>
            </a:pPr>
            <a:endParaRPr lang="en-US" dirty="0"/>
          </a:p>
        </p:txBody>
      </p:sp>
      <p:grpSp>
        <p:nvGrpSpPr>
          <p:cNvPr id="6" name="Gruppieren 2"/>
          <p:cNvGrpSpPr/>
          <p:nvPr/>
        </p:nvGrpSpPr>
        <p:grpSpPr bwMode="auto">
          <a:xfrm>
            <a:off x="406085" y="1867789"/>
            <a:ext cx="8993409" cy="1440160"/>
            <a:chOff x="374848" y="1867789"/>
            <a:chExt cx="8301608" cy="1440160"/>
          </a:xfrm>
        </p:grpSpPr>
        <p:pic>
          <p:nvPicPr>
            <p:cNvPr id="7" name="Picture 2"/>
            <p:cNvPicPr>
              <a:picLocks noChangeAspect="1" noChangeArrowheads="1"/>
            </p:cNvPicPr>
            <p:nvPr/>
          </p:nvPicPr>
          <p:blipFill>
            <a:blip r:embed="rId2"/>
            <a:stretch/>
          </p:blipFill>
          <p:spPr bwMode="auto">
            <a:xfrm>
              <a:off x="374848" y="1951672"/>
              <a:ext cx="8229600" cy="1144373"/>
            </a:xfrm>
            <a:prstGeom prst="rect">
              <a:avLst/>
            </a:prstGeom>
            <a:noFill/>
            <a:ln>
              <a:noFill/>
            </a:ln>
          </p:spPr>
        </p:pic>
        <p:sp>
          <p:nvSpPr>
            <p:cNvPr id="8" name="Abgerundetes Rechteck 13"/>
            <p:cNvSpPr/>
            <p:nvPr/>
          </p:nvSpPr>
          <p:spPr bwMode="auto">
            <a:xfrm>
              <a:off x="7020272" y="1867789"/>
              <a:ext cx="1656184" cy="1440160"/>
            </a:xfrm>
            <a:prstGeom prst="roundRect">
              <a:avLst>
                <a:gd name="adj" fmla="val 6331"/>
              </a:avLst>
            </a:prstGeom>
            <a:noFill/>
            <a:ln w="19050">
              <a:solidFill>
                <a:srgbClr val="AD1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 name="Abgerundetes Rechteck 10"/>
          <p:cNvSpPr/>
          <p:nvPr/>
        </p:nvSpPr>
        <p:spPr bwMode="auto">
          <a:xfrm>
            <a:off x="2534732" y="4724385"/>
            <a:ext cx="5070563" cy="1628914"/>
          </a:xfrm>
          <a:prstGeom prst="roundRect">
            <a:avLst>
              <a:gd name="adj" fmla="val 16667"/>
            </a:avLst>
          </a:prstGeom>
          <a:solidFill>
            <a:schemeClr val="accent6">
              <a:lumMod val="20000"/>
              <a:lumOff val="80000"/>
            </a:schemeClr>
          </a:solidFill>
          <a:ln w="19050">
            <a:solidFill>
              <a:srgbClr val="AD19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10000"/>
              </a:lnSpc>
              <a:spcBef>
                <a:spcPts val="0"/>
              </a:spcBef>
              <a:spcAft>
                <a:spcPts val="0"/>
              </a:spcAft>
              <a:buClr>
                <a:srgbClr val="AD1917"/>
              </a:buClr>
              <a:buSzTx/>
              <a:buFontTx/>
              <a:buNone/>
              <a:defRPr/>
            </a:pPr>
            <a:r>
              <a:rPr lang="en-US" sz="1600" b="1" i="0" u="none" strike="noStrike" cap="none" spc="0">
                <a:ln>
                  <a:noFill/>
                </a:ln>
                <a:solidFill>
                  <a:prstClr val="black"/>
                </a:solidFill>
                <a:latin typeface="Calibri"/>
                <a:cs typeface="Arial"/>
              </a:rPr>
              <a:t>pas0100m</a:t>
            </a:r>
            <a:endParaRPr/>
          </a:p>
          <a:p>
            <a:pPr marL="342900" marR="0" lvl="0" indent="-342900" algn="ctr" defTabSz="914400">
              <a:lnSpc>
                <a:spcPct val="110000"/>
              </a:lnSpc>
              <a:spcBef>
                <a:spcPts val="0"/>
              </a:spcBef>
              <a:spcAft>
                <a:spcPts val="0"/>
              </a:spcAft>
              <a:buClr>
                <a:srgbClr val="AD1917"/>
              </a:buClr>
              <a:buSzTx/>
              <a:buFont typeface="Calibri"/>
              <a:buChar char="→"/>
              <a:defRPr/>
            </a:pPr>
            <a:r>
              <a:rPr lang="en-US" sz="1600" b="0" i="1" u="none" strike="noStrike" cap="none" spc="0">
                <a:ln>
                  <a:noFill/>
                </a:ln>
                <a:solidFill>
                  <a:prstClr val="black"/>
                </a:solidFill>
                <a:latin typeface="Calibri"/>
                <a:cs typeface="Arial"/>
              </a:rPr>
              <a:t>Item assessing the child’s rating of parental style, more precisely on how much affection the parent, here the mother, shows</a:t>
            </a:r>
            <a:endParaRPr sz="1800" b="0" i="0" u="none" strike="noStrike" cap="none" spc="0">
              <a:ln>
                <a:noFill/>
              </a:ln>
              <a:solidFill>
                <a:prstClr val="white"/>
              </a:solidFill>
              <a:latin typeface="Calibri"/>
              <a:cs typeface="Arial"/>
            </a:endParaRPr>
          </a:p>
        </p:txBody>
      </p:sp>
      <p:sp>
        <p:nvSpPr>
          <p:cNvPr id="2" name="Fußzeilenplatzhalter 1"/>
          <p:cNvSpPr>
            <a:spLocks noGrp="1"/>
          </p:cNvSpPr>
          <p:nvPr>
            <p:ph type="ftr" sz="quarter" idx="11"/>
          </p:nvPr>
        </p:nvSpPr>
        <p:spPr bwMode="auto"/>
        <p:txBody>
          <a:bodyPr/>
          <a:lstStyle/>
          <a:p>
            <a:pPr>
              <a:defRPr/>
            </a:pPr>
            <a:r>
              <a:rPr lang="de-DE"/>
              <a:t>www.twin-life.de</a:t>
            </a:r>
          </a:p>
        </p:txBody>
      </p:sp>
      <p:sp>
        <p:nvSpPr>
          <p:cNvPr id="11" name="Foliennummernplatzhalter 2">
            <a:extLst>
              <a:ext uri="{FF2B5EF4-FFF2-40B4-BE49-F238E27FC236}">
                <a16:creationId xmlns:a16="http://schemas.microsoft.com/office/drawing/2014/main" id="{801DC25B-BEA2-4AA8-950F-2716B33F9023}"/>
              </a:ext>
            </a:extLst>
          </p:cNvPr>
          <p:cNvSpPr>
            <a:spLocks noGrp="1"/>
          </p:cNvSpPr>
          <p:nvPr>
            <p:ph type="sldNum" sz="quarter" idx="12"/>
          </p:nvPr>
        </p:nvSpPr>
        <p:spPr bwMode="auto">
          <a:xfrm>
            <a:off x="7099300" y="6356351"/>
            <a:ext cx="2311399" cy="365125"/>
          </a:xfrm>
        </p:spPr>
        <p:txBody>
          <a:bodyPr/>
          <a:lstStyle/>
          <a:p>
            <a:pPr>
              <a:defRPr/>
            </a:pPr>
            <a:fld id="{F0EF1938-F635-4101-A9C7-630B9062B7F5}" type="slidenum">
              <a:rPr lang="de-DE"/>
              <a:t>41</a:t>
            </a:fld>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a:defRPr/>
            </a:pPr>
            <a:r>
              <a:rPr lang="da-DK" sz="3000" cap="small">
                <a:solidFill>
                  <a:srgbClr val="AD1917"/>
                </a:solidFill>
                <a:latin typeface="Calibri"/>
              </a:rPr>
              <a:t>Why twin studies?</a:t>
            </a:r>
            <a:endParaRPr lang="en-US" sz="3000" cap="small">
              <a:solidFill>
                <a:srgbClr val="AD1917"/>
              </a:solidFill>
              <a:latin typeface="Calibri"/>
            </a:endParaRPr>
          </a:p>
        </p:txBody>
      </p:sp>
      <p:sp>
        <p:nvSpPr>
          <p:cNvPr id="5" name="Inhaltsplatzhalter 2"/>
          <p:cNvSpPr>
            <a:spLocks noGrp="1"/>
          </p:cNvSpPr>
          <p:nvPr>
            <p:ph idx="1"/>
          </p:nvPr>
        </p:nvSpPr>
        <p:spPr bwMode="auto"/>
        <p:txBody>
          <a:bodyPr>
            <a:normAutofit/>
          </a:bodyPr>
          <a:lstStyle/>
          <a:p>
            <a:pPr marL="0" indent="0" algn="ctr">
              <a:buNone/>
              <a:defRPr/>
            </a:pPr>
            <a:r>
              <a:rPr lang="de-DE" dirty="0"/>
              <a:t>„</a:t>
            </a:r>
            <a:r>
              <a:rPr lang="en-US" dirty="0"/>
              <a:t>Twinning is an experiment of nature that produces identical twins, who are genetically identical, and fraternal twins who are only 50 percent similar genetically. If genetic factors are important for a trait, identical twins must be more similar.“ </a:t>
            </a:r>
            <a:r>
              <a:rPr lang="en-US" sz="2000" dirty="0"/>
              <a:t>(</a:t>
            </a:r>
            <a:r>
              <a:rPr lang="en-US" sz="2000" dirty="0" err="1"/>
              <a:t>Knopik</a:t>
            </a:r>
            <a:r>
              <a:rPr lang="en-US" sz="2000" dirty="0"/>
              <a:t> et al. 2017, p. 87)</a:t>
            </a:r>
            <a:endParaRPr dirty="0"/>
          </a:p>
          <a:p>
            <a:pPr marL="0" indent="0" algn="ctr">
              <a:buNone/>
              <a:defRPr/>
            </a:pPr>
            <a:endParaRPr lang="en-US" dirty="0"/>
          </a:p>
          <a:p>
            <a:pPr marL="0" indent="0" algn="ctr">
              <a:buNone/>
              <a:defRPr/>
            </a:pPr>
            <a:r>
              <a:rPr lang="en-US" dirty="0">
                <a:sym typeface="Wingdings" panose="05000000000000000000" pitchFamily="2" charset="2"/>
              </a:rPr>
              <a:t></a:t>
            </a:r>
            <a:r>
              <a:rPr lang="en-US" dirty="0"/>
              <a:t> Twins are the perfect population to study genetic and environmental effects.</a:t>
            </a:r>
          </a:p>
        </p:txBody>
      </p:sp>
      <p:sp>
        <p:nvSpPr>
          <p:cNvPr id="6" name="Fußzeilenplatzhalter 4"/>
          <p:cNvSpPr>
            <a:spLocks noGrp="1"/>
          </p:cNvSpPr>
          <p:nvPr>
            <p:ph type="ftr" sz="quarter" idx="11"/>
          </p:nvPr>
        </p:nvSpPr>
        <p:spPr bwMode="auto"/>
        <p:txBody>
          <a:bodyPr/>
          <a:lstStyle/>
          <a:p>
            <a:pPr>
              <a:defRPr/>
            </a:pPr>
            <a:r>
              <a:rPr lang="de-DE"/>
              <a:t>www.twin-life.de</a:t>
            </a:r>
            <a:endParaRPr/>
          </a:p>
        </p:txBody>
      </p:sp>
      <p:sp>
        <p:nvSpPr>
          <p:cNvPr id="7" name="Foliennummernplatzhalter 5"/>
          <p:cNvSpPr>
            <a:spLocks noGrp="1"/>
          </p:cNvSpPr>
          <p:nvPr>
            <p:ph type="sldNum" sz="quarter" idx="12"/>
          </p:nvPr>
        </p:nvSpPr>
        <p:spPr bwMode="auto"/>
        <p:txBody>
          <a:bodyPr/>
          <a:lstStyle/>
          <a:p>
            <a:pPr>
              <a:defRPr/>
            </a:pPr>
            <a:fld id="{F0EF1938-F635-4101-A9C7-630B9062B7F5}" type="slidenum">
              <a:rPr lang="de-DE"/>
              <a:t>5</a:t>
            </a:fld>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defTabSz="914400">
              <a:defRPr/>
            </a:pPr>
            <a:r>
              <a:rPr lang="en-US" sz="3000" cap="small">
                <a:solidFill>
                  <a:srgbClr val="AD1917"/>
                </a:solidFill>
                <a:latin typeface="Calibri"/>
              </a:rPr>
              <a:t>Short Recapitulation: </a:t>
            </a:r>
            <a:br>
              <a:rPr lang="en-US" sz="3000" cap="small">
                <a:solidFill>
                  <a:srgbClr val="AD1917"/>
                </a:solidFill>
                <a:latin typeface="Calibri"/>
              </a:rPr>
            </a:br>
            <a:r>
              <a:rPr lang="en-US" sz="3000" cap="small">
                <a:solidFill>
                  <a:srgbClr val="AD1917"/>
                </a:solidFill>
                <a:latin typeface="Calibri"/>
              </a:rPr>
              <a:t>Basic knowledge on Genetics </a:t>
            </a:r>
          </a:p>
        </p:txBody>
      </p:sp>
      <p:sp>
        <p:nvSpPr>
          <p:cNvPr id="5" name="Inhaltsplatzhalter 2"/>
          <p:cNvSpPr>
            <a:spLocks noGrp="1"/>
          </p:cNvSpPr>
          <p:nvPr>
            <p:ph idx="1"/>
          </p:nvPr>
        </p:nvSpPr>
        <p:spPr bwMode="auto">
          <a:xfrm>
            <a:off x="631152" y="1700808"/>
            <a:ext cx="8789388" cy="4534099"/>
          </a:xfrm>
        </p:spPr>
        <p:txBody>
          <a:bodyPr/>
          <a:lstStyle/>
          <a:p>
            <a:pPr>
              <a:defRPr/>
            </a:pPr>
            <a:r>
              <a:rPr lang="en-US" sz="2400" dirty="0">
                <a:solidFill>
                  <a:srgbClr val="C00000"/>
                </a:solidFill>
              </a:rPr>
              <a:t>Phenotype: </a:t>
            </a:r>
            <a:r>
              <a:rPr lang="en-US" sz="2400" dirty="0"/>
              <a:t>Observed or measured trait or characteristic of an organism. </a:t>
            </a:r>
            <a:r>
              <a:rPr lang="en-US" sz="1800" dirty="0"/>
              <a:t>(Also used to express all observable traits or characteristics of an organism.) </a:t>
            </a:r>
            <a:r>
              <a:rPr lang="en-US" sz="1600" dirty="0"/>
              <a:t>(</a:t>
            </a:r>
            <a:r>
              <a:rPr lang="en-US" sz="1600" dirty="0" err="1"/>
              <a:t>Knopik</a:t>
            </a:r>
            <a:r>
              <a:rPr lang="en-US" sz="1600" dirty="0"/>
              <a:t> et al. 2017)</a:t>
            </a:r>
            <a:endParaRPr sz="1600" dirty="0"/>
          </a:p>
          <a:p>
            <a:pPr>
              <a:defRPr/>
            </a:pPr>
            <a:endParaRPr lang="en-US" sz="1800" dirty="0"/>
          </a:p>
          <a:p>
            <a:pPr>
              <a:defRPr/>
            </a:pPr>
            <a:r>
              <a:rPr lang="en-US" sz="2400" dirty="0"/>
              <a:t>Phenotypes are influenced by the </a:t>
            </a:r>
            <a:r>
              <a:rPr lang="en-US" sz="2400" i="1" dirty="0"/>
              <a:t>genotype</a:t>
            </a:r>
            <a:r>
              <a:rPr lang="en-US" sz="2400" dirty="0"/>
              <a:t> and the environment in an complex interplay</a:t>
            </a:r>
            <a:endParaRPr dirty="0"/>
          </a:p>
          <a:p>
            <a:pPr>
              <a:defRPr/>
            </a:pPr>
            <a:endParaRPr lang="de-DE" sz="2400" dirty="0"/>
          </a:p>
          <a:p>
            <a:pPr lvl="0">
              <a:defRPr/>
            </a:pPr>
            <a:r>
              <a:rPr lang="en-US" sz="2400" dirty="0">
                <a:solidFill>
                  <a:srgbClr val="C00000"/>
                </a:solidFill>
              </a:rPr>
              <a:t>Genotype</a:t>
            </a:r>
            <a:r>
              <a:rPr lang="de-DE" sz="2400" dirty="0">
                <a:solidFill>
                  <a:srgbClr val="C00000"/>
                </a:solidFill>
              </a:rPr>
              <a:t>: </a:t>
            </a:r>
            <a:r>
              <a:rPr lang="en-US" sz="2400" dirty="0"/>
              <a:t>A combination of alleles at a particular locus of the genome. </a:t>
            </a:r>
            <a:r>
              <a:rPr lang="en-US" sz="1800" dirty="0"/>
              <a:t>(Also used to express the entire genetic makeup of an organism.) </a:t>
            </a:r>
            <a:r>
              <a:rPr lang="en-US" sz="1600" dirty="0">
                <a:solidFill>
                  <a:prstClr val="black"/>
                </a:solidFill>
              </a:rPr>
              <a:t>(</a:t>
            </a:r>
            <a:r>
              <a:rPr lang="en-US" sz="1600" dirty="0" err="1">
                <a:solidFill>
                  <a:prstClr val="black"/>
                </a:solidFill>
              </a:rPr>
              <a:t>Knopik</a:t>
            </a:r>
            <a:r>
              <a:rPr lang="en-US" sz="1600" dirty="0">
                <a:solidFill>
                  <a:prstClr val="black"/>
                </a:solidFill>
              </a:rPr>
              <a:t> et al. 2017)</a:t>
            </a:r>
          </a:p>
          <a:p>
            <a:pPr>
              <a:defRPr/>
            </a:pPr>
            <a:endParaRPr dirty="0"/>
          </a:p>
          <a:p>
            <a:pPr>
              <a:defRPr/>
            </a:pPr>
            <a:endParaRPr lang="en-US" sz="2400" dirty="0"/>
          </a:p>
          <a:p>
            <a:pPr>
              <a:defRPr/>
            </a:pPr>
            <a:endParaRPr lang="en-US" sz="2400" dirty="0">
              <a:solidFill>
                <a:srgbClr val="C00000"/>
              </a:solidFill>
            </a:endParaRPr>
          </a:p>
          <a:p>
            <a:pPr marL="0" indent="0">
              <a:buNone/>
              <a:defRPr/>
            </a:pPr>
            <a:endParaRPr lang="en-US" sz="2400" dirty="0"/>
          </a:p>
          <a:p>
            <a:pPr marL="0" indent="0">
              <a:buNone/>
              <a:defRPr/>
            </a:pPr>
            <a:endParaRPr lang="de-DE" sz="2400"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dirty="0"/>
          </a:p>
        </p:txBody>
      </p:sp>
      <p:sp>
        <p:nvSpPr>
          <p:cNvPr id="6" name="Fußzeilenplatzhalter 3"/>
          <p:cNvSpPr>
            <a:spLocks noGrp="1"/>
          </p:cNvSpPr>
          <p:nvPr>
            <p:ph type="ftr" sz="quarter" idx="11"/>
          </p:nvPr>
        </p:nvSpPr>
        <p:spPr bwMode="auto"/>
        <p:txBody>
          <a:bodyPr/>
          <a:lstStyle/>
          <a:p>
            <a:pPr>
              <a:defRPr/>
            </a:pPr>
            <a:r>
              <a:rPr lang="de-DE"/>
              <a:t>www.twin-life.de</a:t>
            </a:r>
            <a:endParaRPr/>
          </a:p>
        </p:txBody>
      </p:sp>
      <p:sp>
        <p:nvSpPr>
          <p:cNvPr id="7" name="Foliennummernplatzhalter 4"/>
          <p:cNvSpPr>
            <a:spLocks noGrp="1"/>
          </p:cNvSpPr>
          <p:nvPr>
            <p:ph type="sldNum" sz="quarter" idx="12"/>
          </p:nvPr>
        </p:nvSpPr>
        <p:spPr bwMode="auto"/>
        <p:txBody>
          <a:bodyPr/>
          <a:lstStyle/>
          <a:p>
            <a:pPr>
              <a:defRPr/>
            </a:pPr>
            <a:fld id="{F0EF1938-F635-4101-A9C7-630B9062B7F5}" type="slidenum">
              <a:rPr lang="de-DE"/>
              <a:t>6</a:t>
            </a:fld>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defTabSz="914400">
              <a:defRPr/>
            </a:pPr>
            <a:r>
              <a:rPr lang="en-US" sz="3000" cap="small">
                <a:solidFill>
                  <a:srgbClr val="AD1917"/>
                </a:solidFill>
                <a:latin typeface="Calibri"/>
              </a:rPr>
              <a:t>Short Recapitulation: </a:t>
            </a:r>
            <a:br>
              <a:rPr lang="en-US" sz="3000" cap="small">
                <a:solidFill>
                  <a:srgbClr val="AD1917"/>
                </a:solidFill>
                <a:latin typeface="Calibri"/>
              </a:rPr>
            </a:br>
            <a:r>
              <a:rPr lang="en-US" sz="3000" cap="small">
                <a:solidFill>
                  <a:srgbClr val="AD1917"/>
                </a:solidFill>
                <a:latin typeface="Calibri"/>
              </a:rPr>
              <a:t>Basic knowledge on Genetics </a:t>
            </a:r>
          </a:p>
        </p:txBody>
      </p:sp>
      <p:sp>
        <p:nvSpPr>
          <p:cNvPr id="5" name="Inhaltsplatzhalter 2"/>
          <p:cNvSpPr>
            <a:spLocks noGrp="1"/>
          </p:cNvSpPr>
          <p:nvPr>
            <p:ph idx="1"/>
          </p:nvPr>
        </p:nvSpPr>
        <p:spPr bwMode="auto">
          <a:xfrm>
            <a:off x="621311" y="1988840"/>
            <a:ext cx="8789388" cy="3600400"/>
          </a:xfrm>
        </p:spPr>
        <p:txBody>
          <a:bodyPr>
            <a:normAutofit/>
          </a:bodyPr>
          <a:lstStyle/>
          <a:p>
            <a:pPr>
              <a:defRPr/>
            </a:pPr>
            <a:r>
              <a:rPr lang="en-US" sz="2400" dirty="0">
                <a:solidFill>
                  <a:srgbClr val="C00000"/>
                </a:solidFill>
              </a:rPr>
              <a:t>Gene: </a:t>
            </a:r>
            <a:r>
              <a:rPr lang="en-US" sz="2400" dirty="0"/>
              <a:t>Basic unit of heredity. A sequence of DNA that codes for a particular product (e.g., a protein). </a:t>
            </a:r>
            <a:endParaRPr dirty="0"/>
          </a:p>
          <a:p>
            <a:pPr>
              <a:defRPr/>
            </a:pPr>
            <a:endParaRPr lang="en-US" sz="2400" dirty="0"/>
          </a:p>
          <a:p>
            <a:pPr>
              <a:defRPr/>
            </a:pPr>
            <a:r>
              <a:rPr lang="en-US" sz="2400" dirty="0">
                <a:solidFill>
                  <a:srgbClr val="C00000"/>
                </a:solidFill>
              </a:rPr>
              <a:t>Chromosome: </a:t>
            </a:r>
            <a:r>
              <a:rPr lang="en-US" sz="2400" dirty="0"/>
              <a:t>A threadlike structure that contains DNA and resides in the nucleus of cells. Humans have 23 pairs.</a:t>
            </a:r>
          </a:p>
          <a:p>
            <a:pPr>
              <a:defRPr/>
            </a:pPr>
            <a:endParaRPr lang="en-US" sz="2400" dirty="0"/>
          </a:p>
          <a:p>
            <a:pPr>
              <a:defRPr/>
            </a:pPr>
            <a:r>
              <a:rPr lang="en-US" sz="2400" dirty="0"/>
              <a:t>Further readings: </a:t>
            </a:r>
            <a:r>
              <a:rPr lang="en-US" sz="2400" dirty="0">
                <a:hlinkClick r:id="rId3"/>
              </a:rPr>
              <a:t>https://www.ingeneuityhub.com/what-is-genetics</a:t>
            </a:r>
            <a:r>
              <a:rPr lang="en-US" sz="2400" dirty="0"/>
              <a:t> </a:t>
            </a:r>
          </a:p>
          <a:p>
            <a:pPr>
              <a:defRPr/>
            </a:pPr>
            <a:endParaRPr dirty="0"/>
          </a:p>
          <a:p>
            <a:pPr marL="0" indent="0">
              <a:buNone/>
              <a:defRPr/>
            </a:pPr>
            <a:endParaRPr lang="de-DE" sz="2400" dirty="0"/>
          </a:p>
          <a:p>
            <a:pPr marL="0" indent="0">
              <a:buNone/>
              <a:defRPr/>
            </a:pPr>
            <a:endParaRPr lang="de-DE" sz="2400"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lang="de-DE" dirty="0"/>
          </a:p>
          <a:p>
            <a:pPr>
              <a:defRPr/>
            </a:pPr>
            <a:endParaRPr dirty="0"/>
          </a:p>
        </p:txBody>
      </p:sp>
      <p:sp>
        <p:nvSpPr>
          <p:cNvPr id="6" name="Fußzeilenplatzhalter 3"/>
          <p:cNvSpPr>
            <a:spLocks noGrp="1"/>
          </p:cNvSpPr>
          <p:nvPr>
            <p:ph type="ftr" sz="quarter" idx="11"/>
          </p:nvPr>
        </p:nvSpPr>
        <p:spPr bwMode="auto"/>
        <p:txBody>
          <a:bodyPr/>
          <a:lstStyle/>
          <a:p>
            <a:pPr>
              <a:defRPr/>
            </a:pPr>
            <a:r>
              <a:rPr lang="de-DE"/>
              <a:t>www.twin-life.de</a:t>
            </a:r>
            <a:endParaRPr/>
          </a:p>
        </p:txBody>
      </p:sp>
      <p:sp>
        <p:nvSpPr>
          <p:cNvPr id="7" name="Foliennummernplatzhalter 4"/>
          <p:cNvSpPr>
            <a:spLocks noGrp="1"/>
          </p:cNvSpPr>
          <p:nvPr>
            <p:ph type="sldNum" sz="quarter" idx="12"/>
          </p:nvPr>
        </p:nvSpPr>
        <p:spPr bwMode="auto"/>
        <p:txBody>
          <a:bodyPr/>
          <a:lstStyle/>
          <a:p>
            <a:pPr>
              <a:defRPr/>
            </a:pPr>
            <a:fld id="{F0EF1938-F635-4101-A9C7-630B9062B7F5}" type="slidenum">
              <a:rPr lang="de-DE"/>
              <a:t>7</a:t>
            </a:fld>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defTabSz="914400">
              <a:defRPr/>
            </a:pPr>
            <a:r>
              <a:rPr lang="en-US" sz="3000" cap="small" dirty="0">
                <a:solidFill>
                  <a:srgbClr val="AD1917"/>
                </a:solidFill>
                <a:latin typeface="Calibri"/>
              </a:rPr>
              <a:t>Gene-Gene interactions</a:t>
            </a:r>
          </a:p>
        </p:txBody>
      </p:sp>
      <p:sp>
        <p:nvSpPr>
          <p:cNvPr id="5" name="Inhaltsplatzhalter 2"/>
          <p:cNvSpPr>
            <a:spLocks noGrp="1"/>
          </p:cNvSpPr>
          <p:nvPr>
            <p:ph idx="1"/>
          </p:nvPr>
        </p:nvSpPr>
        <p:spPr bwMode="auto">
          <a:xfrm>
            <a:off x="506508" y="1556793"/>
            <a:ext cx="8915400" cy="4525963"/>
          </a:xfrm>
        </p:spPr>
        <p:txBody>
          <a:bodyPr>
            <a:normAutofit/>
          </a:bodyPr>
          <a:lstStyle/>
          <a:p>
            <a:pPr>
              <a:defRPr/>
            </a:pPr>
            <a:r>
              <a:rPr lang="en-US"/>
              <a:t>Looking at one gene, in most cases, humans carry the </a:t>
            </a:r>
            <a:r>
              <a:rPr lang="en-US" i="1">
                <a:solidFill>
                  <a:srgbClr val="C00000"/>
                </a:solidFill>
              </a:rPr>
              <a:t>same gene twice </a:t>
            </a:r>
            <a:r>
              <a:rPr lang="en-US"/>
              <a:t>(one copy inherited from the mother and another one from the father)</a:t>
            </a:r>
            <a:endParaRPr/>
          </a:p>
          <a:p>
            <a:pPr>
              <a:defRPr/>
            </a:pPr>
            <a:r>
              <a:rPr lang="en-US"/>
              <a:t>However</a:t>
            </a:r>
            <a:r>
              <a:rPr lang="de-DE"/>
              <a:t>, </a:t>
            </a:r>
            <a:r>
              <a:rPr lang="en-US"/>
              <a:t>the copy need not be the same, it can be different </a:t>
            </a:r>
            <a:endParaRPr/>
          </a:p>
          <a:p>
            <a:pPr marL="0" indent="0">
              <a:buNone/>
              <a:defRPr/>
            </a:pPr>
            <a:endParaRPr lang="en-US"/>
          </a:p>
          <a:p>
            <a:pPr>
              <a:defRPr/>
            </a:pPr>
            <a:r>
              <a:rPr lang="de-DE"/>
              <a:t>(</a:t>
            </a:r>
            <a:r>
              <a:rPr lang="en-US"/>
              <a:t>Different) genes can interact with each other in different ways to (help) create a phenotype</a:t>
            </a:r>
            <a:endParaRPr/>
          </a:p>
          <a:p>
            <a:pPr marL="0" indent="0">
              <a:buNone/>
              <a:defRPr/>
            </a:pPr>
            <a:endParaRPr lang="de-DE">
              <a:solidFill>
                <a:srgbClr val="C00000"/>
              </a:solidFill>
            </a:endParaRPr>
          </a:p>
        </p:txBody>
      </p:sp>
      <p:sp>
        <p:nvSpPr>
          <p:cNvPr id="6" name="Fußzeilenplatzhalter 3"/>
          <p:cNvSpPr>
            <a:spLocks noGrp="1"/>
          </p:cNvSpPr>
          <p:nvPr>
            <p:ph type="ftr" sz="quarter" idx="11"/>
          </p:nvPr>
        </p:nvSpPr>
        <p:spPr bwMode="auto"/>
        <p:txBody>
          <a:bodyPr/>
          <a:lstStyle/>
          <a:p>
            <a:pPr>
              <a:defRPr/>
            </a:pPr>
            <a:r>
              <a:rPr lang="de-DE"/>
              <a:t>www.twin-life.de</a:t>
            </a:r>
            <a:endParaRPr/>
          </a:p>
        </p:txBody>
      </p:sp>
      <p:sp>
        <p:nvSpPr>
          <p:cNvPr id="7" name="Foliennummernplatzhalter 4"/>
          <p:cNvSpPr>
            <a:spLocks noGrp="1"/>
          </p:cNvSpPr>
          <p:nvPr>
            <p:ph type="sldNum" sz="quarter" idx="12"/>
          </p:nvPr>
        </p:nvSpPr>
        <p:spPr bwMode="auto"/>
        <p:txBody>
          <a:bodyPr/>
          <a:lstStyle/>
          <a:p>
            <a:pPr>
              <a:defRPr/>
            </a:pPr>
            <a:fld id="{F0EF1938-F635-4101-A9C7-630B9062B7F5}" type="slidenum">
              <a:rPr lang="de-DE"/>
              <a:t>8</a:t>
            </a:fld>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vert="horz" lIns="91440" tIns="45720" rIns="91440" bIns="45720" rtlCol="0" anchor="ctr">
            <a:noAutofit/>
          </a:bodyPr>
          <a:lstStyle/>
          <a:p>
            <a:pPr defTabSz="914400">
              <a:defRPr/>
            </a:pPr>
            <a:r>
              <a:rPr lang="en-US" sz="3000" cap="small" dirty="0">
                <a:solidFill>
                  <a:srgbClr val="AD1917"/>
                </a:solidFill>
                <a:latin typeface="Calibri"/>
              </a:rPr>
              <a:t>Intra-allelic interactions</a:t>
            </a:r>
          </a:p>
        </p:txBody>
      </p:sp>
      <p:sp>
        <p:nvSpPr>
          <p:cNvPr id="5" name="Inhaltsplatzhalter 2"/>
          <p:cNvSpPr>
            <a:spLocks noGrp="1"/>
          </p:cNvSpPr>
          <p:nvPr>
            <p:ph idx="1"/>
          </p:nvPr>
        </p:nvSpPr>
        <p:spPr bwMode="auto">
          <a:xfrm>
            <a:off x="506508" y="1916832"/>
            <a:ext cx="8915400" cy="4165924"/>
          </a:xfrm>
        </p:spPr>
        <p:txBody>
          <a:bodyPr>
            <a:normAutofit/>
          </a:bodyPr>
          <a:lstStyle/>
          <a:p>
            <a:pPr>
              <a:defRPr/>
            </a:pPr>
            <a:r>
              <a:rPr lang="de-DE" sz="2000" dirty="0">
                <a:solidFill>
                  <a:srgbClr val="C00000"/>
                </a:solidFill>
              </a:rPr>
              <a:t>Allele: </a:t>
            </a:r>
            <a:r>
              <a:rPr lang="en-US" sz="2000" dirty="0"/>
              <a:t>Alternative form of a gene at one locus.</a:t>
            </a:r>
            <a:endParaRPr sz="2000" dirty="0"/>
          </a:p>
          <a:p>
            <a:pPr>
              <a:defRPr/>
            </a:pPr>
            <a:endParaRPr lang="de-DE" sz="2000" dirty="0">
              <a:solidFill>
                <a:srgbClr val="C00000"/>
              </a:solidFill>
            </a:endParaRPr>
          </a:p>
          <a:p>
            <a:pPr>
              <a:defRPr/>
            </a:pPr>
            <a:r>
              <a:rPr lang="en-US" sz="2000" dirty="0"/>
              <a:t>There are different types of interactions that can occur: </a:t>
            </a:r>
            <a:endParaRPr sz="2000" dirty="0"/>
          </a:p>
          <a:p>
            <a:pPr lvl="1">
              <a:defRPr/>
            </a:pPr>
            <a:r>
              <a:rPr lang="en-US" sz="1800" dirty="0">
                <a:solidFill>
                  <a:srgbClr val="C00000"/>
                </a:solidFill>
              </a:rPr>
              <a:t>Dominance: </a:t>
            </a:r>
            <a:r>
              <a:rPr lang="en-US" sz="1800" dirty="0"/>
              <a:t>A dominant allele can suppress the expression of a recessive allele </a:t>
            </a:r>
            <a:endParaRPr sz="1800" dirty="0"/>
          </a:p>
          <a:p>
            <a:pPr lvl="1">
              <a:defRPr/>
            </a:pPr>
            <a:r>
              <a:rPr lang="en-US" sz="1800" dirty="0">
                <a:solidFill>
                  <a:srgbClr val="C00000"/>
                </a:solidFill>
              </a:rPr>
              <a:t>Co-Dominance: </a:t>
            </a:r>
            <a:r>
              <a:rPr lang="en-US" sz="1800" dirty="0"/>
              <a:t>Both alleles are expressed in the phenotype</a:t>
            </a:r>
            <a:endParaRPr sz="1800" dirty="0"/>
          </a:p>
          <a:p>
            <a:pPr lvl="1">
              <a:defRPr/>
            </a:pPr>
            <a:r>
              <a:rPr lang="de-DE" sz="1800" dirty="0"/>
              <a:t>... </a:t>
            </a:r>
          </a:p>
          <a:p>
            <a:pPr lvl="1">
              <a:defRPr/>
            </a:pPr>
            <a:endParaRPr lang="de-DE" sz="1800" dirty="0"/>
          </a:p>
          <a:p>
            <a:pPr>
              <a:defRPr/>
            </a:pPr>
            <a:r>
              <a:rPr lang="en-US" sz="2000" i="1" dirty="0">
                <a:solidFill>
                  <a:srgbClr val="C00000"/>
                </a:solidFill>
              </a:rPr>
              <a:t>Epistasis </a:t>
            </a:r>
            <a:r>
              <a:rPr lang="en-US" sz="2000" dirty="0">
                <a:solidFill>
                  <a:prstClr val="black"/>
                </a:solidFill>
              </a:rPr>
              <a:t>describes the interaction between alleles at different loci </a:t>
            </a:r>
            <a:r>
              <a:rPr lang="en-US" sz="1050" dirty="0">
                <a:solidFill>
                  <a:prstClr val="black"/>
                </a:solidFill>
              </a:rPr>
              <a:t>(Neale &amp; Cardon, 2013). </a:t>
            </a:r>
            <a:endParaRPr lang="en-US" sz="2000" dirty="0"/>
          </a:p>
          <a:p>
            <a:pPr>
              <a:defRPr/>
            </a:pPr>
            <a:endParaRPr lang="de-DE" sz="2000" dirty="0"/>
          </a:p>
          <a:p>
            <a:pPr>
              <a:defRPr/>
            </a:pPr>
            <a:r>
              <a:rPr lang="de-DE" sz="2000" dirty="0"/>
              <a:t>Further </a:t>
            </a:r>
            <a:r>
              <a:rPr lang="de-DE" sz="2000" dirty="0" err="1"/>
              <a:t>readings</a:t>
            </a:r>
            <a:r>
              <a:rPr lang="de-DE" sz="2000" dirty="0"/>
              <a:t>:</a:t>
            </a:r>
          </a:p>
          <a:p>
            <a:pPr lvl="1">
              <a:defRPr/>
            </a:pPr>
            <a:r>
              <a:rPr lang="en-US" sz="1600" dirty="0">
                <a:hlinkClick r:id="rId3"/>
              </a:rPr>
              <a:t>https://eu.idtdna.com/pages/education/decoded/article/genotyping-terms-to-know</a:t>
            </a:r>
            <a:endParaRPr lang="en-US" sz="1600" dirty="0"/>
          </a:p>
          <a:p>
            <a:pPr lvl="1">
              <a:defRPr/>
            </a:pPr>
            <a:r>
              <a:rPr lang="en-US" sz="1600" dirty="0">
                <a:hlinkClick r:id="rId4"/>
              </a:rPr>
              <a:t>https://www.groupe-esa.com/ladmec/bricks_modules/brick05/co/ZBO_Brick05_17.html</a:t>
            </a:r>
            <a:r>
              <a:rPr lang="en-US" sz="1600" dirty="0"/>
              <a:t> </a:t>
            </a:r>
            <a:endParaRPr lang="en-US" sz="800" dirty="0"/>
          </a:p>
          <a:p>
            <a:pPr marL="457106" lvl="1" indent="0">
              <a:buNone/>
              <a:defRPr/>
            </a:pPr>
            <a:endParaRPr lang="de-DE" dirty="0"/>
          </a:p>
          <a:p>
            <a:pPr lvl="1">
              <a:defRPr/>
            </a:pPr>
            <a:endParaRPr lang="en-US" dirty="0">
              <a:solidFill>
                <a:srgbClr val="C00000"/>
              </a:solidFill>
            </a:endParaRPr>
          </a:p>
        </p:txBody>
      </p:sp>
      <p:sp>
        <p:nvSpPr>
          <p:cNvPr id="6" name="Fußzeilenplatzhalter 3"/>
          <p:cNvSpPr>
            <a:spLocks noGrp="1"/>
          </p:cNvSpPr>
          <p:nvPr>
            <p:ph type="ftr" sz="quarter" idx="11"/>
          </p:nvPr>
        </p:nvSpPr>
        <p:spPr bwMode="auto"/>
        <p:txBody>
          <a:bodyPr/>
          <a:lstStyle/>
          <a:p>
            <a:pPr>
              <a:defRPr/>
            </a:pPr>
            <a:r>
              <a:rPr lang="de-DE"/>
              <a:t>www.twin-life.de</a:t>
            </a:r>
            <a:endParaRPr/>
          </a:p>
        </p:txBody>
      </p:sp>
      <p:sp>
        <p:nvSpPr>
          <p:cNvPr id="7" name="Foliennummernplatzhalter 4"/>
          <p:cNvSpPr>
            <a:spLocks noGrp="1"/>
          </p:cNvSpPr>
          <p:nvPr>
            <p:ph type="sldNum" sz="quarter" idx="12"/>
          </p:nvPr>
        </p:nvSpPr>
        <p:spPr bwMode="auto"/>
        <p:txBody>
          <a:bodyPr/>
          <a:lstStyle/>
          <a:p>
            <a:pPr>
              <a:defRPr/>
            </a:pPr>
            <a:fld id="{F0EF1938-F635-4101-A9C7-630B9062B7F5}" type="slidenum">
              <a:rPr lang="de-DE"/>
              <a:t>9</a:t>
            </a:fld>
            <a:endParaRPr lang="de-DE"/>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4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4.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2892</Words>
  <Application>Microsoft Office PowerPoint</Application>
  <DocSecurity>0</DocSecurity>
  <PresentationFormat>A4-Papier (210 x 297 mm)</PresentationFormat>
  <Paragraphs>468</Paragraphs>
  <Slides>41</Slides>
  <Notes>11</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41</vt:i4>
      </vt:variant>
    </vt:vector>
  </HeadingPairs>
  <TitlesOfParts>
    <vt:vector size="51" baseType="lpstr">
      <vt:lpstr>Arial</vt:lpstr>
      <vt:lpstr>Calibri</vt:lpstr>
      <vt:lpstr>Symbol</vt:lpstr>
      <vt:lpstr>Times New Roman</vt:lpstr>
      <vt:lpstr>TimesNewRomanPSMT</vt:lpstr>
      <vt:lpstr>Wingdings</vt:lpstr>
      <vt:lpstr>Larissa-Design</vt:lpstr>
      <vt:lpstr>4_Larissa</vt:lpstr>
      <vt:lpstr>Larissa</vt:lpstr>
      <vt:lpstr>1_Larissa</vt:lpstr>
      <vt:lpstr>PowerPoint-Präsentation</vt:lpstr>
      <vt:lpstr>The TwinLife Team</vt:lpstr>
      <vt:lpstr>PowerPoint-Präsentation</vt:lpstr>
      <vt:lpstr>Behavioral genetics</vt:lpstr>
      <vt:lpstr>Why twin studies?</vt:lpstr>
      <vt:lpstr>Short Recapitulation:  Basic knowledge on Genetics </vt:lpstr>
      <vt:lpstr>Short Recapitulation:  Basic knowledge on Genetics </vt:lpstr>
      <vt:lpstr>Gene-Gene interactions</vt:lpstr>
      <vt:lpstr>Intra-allelic interactions</vt:lpstr>
      <vt:lpstr>Polygenic traits</vt:lpstr>
      <vt:lpstr>Heritability (A) (Mönkediek 2021: 119)</vt:lpstr>
      <vt:lpstr>Environmental effects</vt:lpstr>
      <vt:lpstr>Three Laws of Behavioral Genetics  (Turkheimer 2000)</vt:lpstr>
      <vt:lpstr>Gene–environment correlations (Diewald et al. 2015: 380-381)</vt:lpstr>
      <vt:lpstr>Three types of gene-environment correlations  (Diewald et al. 2015: 380-381)</vt:lpstr>
      <vt:lpstr>Gene–environment interactions (G × E) (Diewald et al. 2015: 380-381)</vt:lpstr>
      <vt:lpstr>PowerPoint-Präsentation</vt:lpstr>
      <vt:lpstr>Four types of G x E  (Diewald et al. 2015: 380)</vt:lpstr>
      <vt:lpstr>Proximal outcomes  (Diewald et al. 2015: 384-385)</vt:lpstr>
      <vt:lpstr>References</vt:lpstr>
      <vt:lpstr>References</vt:lpstr>
      <vt:lpstr>PowerPoint-Präsentation</vt:lpstr>
      <vt:lpstr>Study Design - Background</vt:lpstr>
      <vt:lpstr>Basic concepts</vt:lpstr>
      <vt:lpstr>Bringing together Sociology, Psychology &amp; Behavioral Genetics</vt:lpstr>
      <vt:lpstr>TwinLife terminology</vt:lpstr>
      <vt:lpstr>Design</vt:lpstr>
      <vt:lpstr>Design</vt:lpstr>
      <vt:lpstr>Extended twin family design</vt:lpstr>
      <vt:lpstr>TwinLife – A summary</vt:lpstr>
      <vt:lpstr>Getting Started https://www.twin-life.de/documentation/downloads</vt:lpstr>
      <vt:lpstr>Item Documentation https://www.twin-life.de/documentation/downloads</vt:lpstr>
      <vt:lpstr>Item Documentation https://www.twin-life.de/documentation/downloads</vt:lpstr>
      <vt:lpstr>Data structure: SUF</vt:lpstr>
      <vt:lpstr>Data structure: person codes</vt:lpstr>
      <vt:lpstr>Data structure: variable names</vt:lpstr>
      <vt:lpstr>Data structure: variable names</vt:lpstr>
      <vt:lpstr>Data structure: variable names</vt:lpstr>
      <vt:lpstr>Data structure: variable names</vt:lpstr>
      <vt:lpstr>Data structure: variable names</vt:lpstr>
      <vt:lpstr>Data structure: variable names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Einflüsse sozialer und sexueller Entwicklung auf das Entscheidungsverhalten</dc:title>
  <dc:subject/>
  <dc:creator>Franzi</dc:creator>
  <cp:keywords/>
  <dc:description/>
  <cp:lastModifiedBy>Christoph Klatzka</cp:lastModifiedBy>
  <cp:revision>853</cp:revision>
  <dcterms:created xsi:type="dcterms:W3CDTF">2016-05-11T16:59:20Z</dcterms:created>
  <dcterms:modified xsi:type="dcterms:W3CDTF">2023-08-07T13:53:21Z</dcterms:modified>
  <cp:category/>
  <dc:identifier/>
  <cp:contentStatus/>
  <dc:language/>
  <cp:version/>
</cp:coreProperties>
</file>