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6"/>
  </p:notesMasterIdLst>
  <p:sldIdLst>
    <p:sldId id="256" r:id="rId2"/>
    <p:sldId id="294" r:id="rId3"/>
    <p:sldId id="257" r:id="rId4"/>
    <p:sldId id="295" r:id="rId5"/>
    <p:sldId id="315" r:id="rId6"/>
    <p:sldId id="297" r:id="rId7"/>
    <p:sldId id="304" r:id="rId8"/>
    <p:sldId id="321" r:id="rId9"/>
    <p:sldId id="322" r:id="rId10"/>
    <p:sldId id="325" r:id="rId11"/>
    <p:sldId id="326" r:id="rId12"/>
    <p:sldId id="327" r:id="rId13"/>
    <p:sldId id="329" r:id="rId14"/>
    <p:sldId id="323" r:id="rId15"/>
    <p:sldId id="296" r:id="rId16"/>
    <p:sldId id="316" r:id="rId17"/>
    <p:sldId id="305" r:id="rId18"/>
    <p:sldId id="307" r:id="rId19"/>
    <p:sldId id="306" r:id="rId20"/>
    <p:sldId id="308" r:id="rId21"/>
    <p:sldId id="309" r:id="rId22"/>
    <p:sldId id="299" r:id="rId23"/>
    <p:sldId id="302" r:id="rId24"/>
    <p:sldId id="303" r:id="rId25"/>
    <p:sldId id="310" r:id="rId26"/>
    <p:sldId id="311" r:id="rId27"/>
    <p:sldId id="312" r:id="rId28"/>
    <p:sldId id="313" r:id="rId29"/>
    <p:sldId id="314" r:id="rId30"/>
    <p:sldId id="320" r:id="rId31"/>
    <p:sldId id="317" r:id="rId32"/>
    <p:sldId id="318" r:id="rId33"/>
    <p:sldId id="340" r:id="rId34"/>
    <p:sldId id="341" r:id="rId35"/>
  </p:sldIdLst>
  <p:sldSz cx="9906000" cy="6858000" type="A4"/>
  <p:notesSz cx="9906000" cy="6858000"/>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ks, Mirko" initials="RM" lastIdx="5" clrIdx="0">
    <p:extLst>
      <p:ext uri="{19B8F6BF-5375-455C-9EA6-DF929625EA0E}">
        <p15:presenceInfo xmlns:p15="http://schemas.microsoft.com/office/powerpoint/2012/main" userId="S-1-5-21-283016044-3387516373-1648638545-174351" providerId="AD"/>
      </p:ext>
    </p:extLst>
  </p:cmAuthor>
  <p:cmAuthor id="2" name="Theresa" initials="T" lastIdx="4" clrIdx="1">
    <p:extLst>
      <p:ext uri="{19B8F6BF-5375-455C-9EA6-DF929625EA0E}">
        <p15:presenceInfo xmlns:p15="http://schemas.microsoft.com/office/powerpoint/2012/main" userId="4226426a9bf57ba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4CFE04-B6EC-45E0-0804-84414C080185}">
  <a:tblStyle styleId="{514CFE04-B6EC-45E0-0804-84414C080185}" styleName="Mittlere Formatvorlage 2 - Akz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44" autoAdjust="0"/>
  </p:normalViewPr>
  <p:slideViewPr>
    <p:cSldViewPr>
      <p:cViewPr varScale="1">
        <p:scale>
          <a:sx n="106" d="100"/>
          <a:sy n="106" d="100"/>
        </p:scale>
        <p:origin x="14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Kopfzeilenplatzhalter 1"/>
          <p:cNvSpPr>
            <a:spLocks noGrp="1"/>
          </p:cNvSpPr>
          <p:nvPr>
            <p:ph type="hdr" sz="quarter"/>
          </p:nvPr>
        </p:nvSpPr>
        <p:spPr bwMode="auto">
          <a:xfrm>
            <a:off x="0" y="0"/>
            <a:ext cx="4292600" cy="344488"/>
          </a:xfrm>
          <a:prstGeom prst="rect">
            <a:avLst/>
          </a:prstGeom>
        </p:spPr>
        <p:txBody>
          <a:bodyPr vert="horz" lIns="91440" tIns="45720" rIns="91440" bIns="45720" rtlCol="0"/>
          <a:lstStyle>
            <a:lvl1pPr algn="l">
              <a:defRPr sz="1200"/>
            </a:lvl1pPr>
          </a:lstStyle>
          <a:p>
            <a:pPr>
              <a:defRPr/>
            </a:pPr>
            <a:endParaRPr lang="en-US"/>
          </a:p>
        </p:txBody>
      </p:sp>
      <p:sp>
        <p:nvSpPr>
          <p:cNvPr id="3" name="Datumsplatzhalter 2"/>
          <p:cNvSpPr>
            <a:spLocks noGrp="1"/>
          </p:cNvSpPr>
          <p:nvPr>
            <p:ph type="dt" idx="1"/>
          </p:nvPr>
        </p:nvSpPr>
        <p:spPr bwMode="auto">
          <a:xfrm>
            <a:off x="5611813" y="0"/>
            <a:ext cx="4292600" cy="344488"/>
          </a:xfrm>
          <a:prstGeom prst="rect">
            <a:avLst/>
          </a:prstGeom>
        </p:spPr>
        <p:txBody>
          <a:bodyPr vert="horz" lIns="91440" tIns="45720" rIns="91440" bIns="45720" rtlCol="0"/>
          <a:lstStyle>
            <a:lvl1pPr algn="r">
              <a:defRPr sz="1200"/>
            </a:lvl1pPr>
          </a:lstStyle>
          <a:p>
            <a:pPr>
              <a:defRPr/>
            </a:pPr>
            <a:fld id="{727A5270-F158-46F4-9BDB-589091CE135F}" type="datetimeFigureOut">
              <a:rPr lang="en-US"/>
              <a:t>8/7/2023</a:t>
            </a:fld>
            <a:endParaRPr lang="en-US"/>
          </a:p>
        </p:txBody>
      </p:sp>
      <p:sp>
        <p:nvSpPr>
          <p:cNvPr id="4" name="Folienbildplatzhalter 3"/>
          <p:cNvSpPr>
            <a:spLocks noGrp="1" noRot="1" noChangeAspect="1"/>
          </p:cNvSpPr>
          <p:nvPr>
            <p:ph type="sldImg" idx="2"/>
          </p:nvPr>
        </p:nvSpPr>
        <p:spPr bwMode="auto">
          <a:xfrm>
            <a:off x="3281363" y="857250"/>
            <a:ext cx="3343275" cy="2314575"/>
          </a:xfrm>
          <a:prstGeom prst="rect">
            <a:avLst/>
          </a:prstGeom>
          <a:noFill/>
          <a:ln w="12700">
            <a:solidFill>
              <a:prstClr val="black"/>
            </a:solidFill>
          </a:ln>
        </p:spPr>
        <p:txBody>
          <a:bodyPr vert="horz" lIns="91440" tIns="45720" rIns="91440" bIns="45720" rtlCol="0" anchor="ctr"/>
          <a:lstStyle/>
          <a:p>
            <a:pPr>
              <a:defRPr/>
            </a:pPr>
            <a:endParaRPr lang="en-US"/>
          </a:p>
        </p:txBody>
      </p:sp>
      <p:sp>
        <p:nvSpPr>
          <p:cNvPr id="5" name="Notizenplatzhalter 4"/>
          <p:cNvSpPr>
            <a:spLocks noGrp="1"/>
          </p:cNvSpPr>
          <p:nvPr>
            <p:ph type="body" sz="quarter" idx="3"/>
          </p:nvPr>
        </p:nvSpPr>
        <p:spPr bwMode="auto">
          <a:xfrm>
            <a:off x="990600" y="3300413"/>
            <a:ext cx="7924800" cy="2700336"/>
          </a:xfrm>
          <a:prstGeom prst="rect">
            <a:avLst/>
          </a:prstGeom>
        </p:spPr>
        <p:txBody>
          <a:bodyPr vert="horz" lIns="91440" tIns="45720" rIns="91440" bIns="45720" rtlCol="0"/>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6" name="Fußzeilenplatzhalter 5"/>
          <p:cNvSpPr>
            <a:spLocks noGrp="1"/>
          </p:cNvSpPr>
          <p:nvPr>
            <p:ph type="ftr" sz="quarter" idx="4"/>
          </p:nvPr>
        </p:nvSpPr>
        <p:spPr bwMode="auto">
          <a:xfrm>
            <a:off x="0" y="6513513"/>
            <a:ext cx="4292600" cy="344487"/>
          </a:xfrm>
          <a:prstGeom prst="rect">
            <a:avLst/>
          </a:prstGeom>
        </p:spPr>
        <p:txBody>
          <a:bodyPr vert="horz" lIns="91440" tIns="45720" rIns="91440" bIns="45720" rtlCol="0" anchor="b"/>
          <a:lstStyle>
            <a:lvl1pPr algn="l">
              <a:defRPr sz="1200"/>
            </a:lvl1pPr>
          </a:lstStyle>
          <a:p>
            <a:pPr>
              <a:defRPr/>
            </a:pPr>
            <a:endParaRPr lang="en-US"/>
          </a:p>
        </p:txBody>
      </p:sp>
      <p:sp>
        <p:nvSpPr>
          <p:cNvPr id="7" name="Foliennummernplatzhalter 6"/>
          <p:cNvSpPr>
            <a:spLocks noGrp="1"/>
          </p:cNvSpPr>
          <p:nvPr>
            <p:ph type="sldNum" sz="quarter" idx="5"/>
          </p:nvPr>
        </p:nvSpPr>
        <p:spPr bwMode="auto">
          <a:xfrm>
            <a:off x="5611813" y="6513513"/>
            <a:ext cx="4292600" cy="344487"/>
          </a:xfrm>
          <a:prstGeom prst="rect">
            <a:avLst/>
          </a:prstGeom>
        </p:spPr>
        <p:txBody>
          <a:bodyPr vert="horz" lIns="91440" tIns="45720" rIns="91440" bIns="45720" rtlCol="0" anchor="b"/>
          <a:lstStyle>
            <a:lvl1pPr algn="r">
              <a:defRPr sz="1200"/>
            </a:lvl1pPr>
          </a:lstStyle>
          <a:p>
            <a:pPr>
              <a:defRPr/>
            </a:pPr>
            <a:fld id="{DDF7C4F0-D7E7-4534-84C2-E48B349CBFED}" type="slidenum">
              <a:rPr lang="en-US"/>
              <a:t>‹Nr.›</a:t>
            </a:fld>
            <a:endParaRPr lang="en-US"/>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Dickens and Flynn (2001): high </a:t>
            </a:r>
            <a:r>
              <a:rPr lang="de-DE" dirty="0" err="1"/>
              <a:t>heritability</a:t>
            </a:r>
            <a:r>
              <a:rPr lang="de-DE" dirty="0"/>
              <a:t> </a:t>
            </a:r>
            <a:r>
              <a:rPr lang="de-DE" dirty="0" err="1"/>
              <a:t>of</a:t>
            </a:r>
            <a:r>
              <a:rPr lang="de-DE" dirty="0"/>
              <a:t> individual </a:t>
            </a:r>
            <a:r>
              <a:rPr lang="de-DE" dirty="0" err="1"/>
              <a:t>differences</a:t>
            </a:r>
            <a:r>
              <a:rPr lang="de-DE" dirty="0"/>
              <a:t> in IQ; massive environmental </a:t>
            </a:r>
            <a:r>
              <a:rPr lang="de-DE" dirty="0" err="1"/>
              <a:t>effects</a:t>
            </a:r>
            <a:r>
              <a:rPr lang="de-DE" dirty="0"/>
              <a:t> </a:t>
            </a:r>
            <a:r>
              <a:rPr lang="de-DE" dirty="0" err="1"/>
              <a:t>would</a:t>
            </a:r>
            <a:r>
              <a:rPr lang="de-DE" dirty="0"/>
              <a:t> </a:t>
            </a:r>
            <a:r>
              <a:rPr lang="de-DE" dirty="0" err="1"/>
              <a:t>be</a:t>
            </a:r>
            <a:r>
              <a:rPr lang="de-DE" dirty="0"/>
              <a:t> </a:t>
            </a:r>
            <a:r>
              <a:rPr lang="de-DE" dirty="0" err="1"/>
              <a:t>required</a:t>
            </a:r>
            <a:r>
              <a:rPr lang="de-DE" dirty="0"/>
              <a:t> </a:t>
            </a:r>
            <a:r>
              <a:rPr lang="de-DE" dirty="0" err="1"/>
              <a:t>to</a:t>
            </a:r>
            <a:r>
              <a:rPr lang="de-DE" dirty="0"/>
              <a:t> </a:t>
            </a:r>
            <a:r>
              <a:rPr lang="de-DE" dirty="0" err="1"/>
              <a:t>produce</a:t>
            </a:r>
            <a:r>
              <a:rPr lang="de-DE" dirty="0"/>
              <a:t> 0.5 SD </a:t>
            </a:r>
            <a:r>
              <a:rPr lang="de-DE" dirty="0" err="1"/>
              <a:t>increas</a:t>
            </a:r>
            <a:r>
              <a:rPr lang="de-DE" dirty="0"/>
              <a:t> </a:t>
            </a:r>
            <a:r>
              <a:rPr lang="de-DE" dirty="0" err="1"/>
              <a:t>of</a:t>
            </a:r>
            <a:r>
              <a:rPr lang="de-DE" dirty="0"/>
              <a:t> IC </a:t>
            </a:r>
            <a:r>
              <a:rPr lang="de-DE" dirty="0" err="1"/>
              <a:t>within</a:t>
            </a:r>
            <a:r>
              <a:rPr lang="de-DE" dirty="0"/>
              <a:t> </a:t>
            </a:r>
            <a:r>
              <a:rPr lang="de-DE" dirty="0" err="1"/>
              <a:t>one</a:t>
            </a:r>
            <a:r>
              <a:rPr lang="de-DE" dirty="0"/>
              <a:t> </a:t>
            </a:r>
            <a:r>
              <a:rPr lang="de-DE" dirty="0" err="1"/>
              <a:t>generation</a:t>
            </a:r>
            <a:r>
              <a:rPr lang="de-DE" dirty="0"/>
              <a:t>. But: </a:t>
            </a:r>
            <a:r>
              <a:rPr lang="de-DE" dirty="0" err="1"/>
              <a:t>reciprocal</a:t>
            </a:r>
            <a:r>
              <a:rPr lang="de-DE" dirty="0"/>
              <a:t> </a:t>
            </a:r>
            <a:r>
              <a:rPr lang="de-DE" dirty="0" err="1"/>
              <a:t>effects</a:t>
            </a:r>
            <a:r>
              <a:rPr lang="de-DE" dirty="0"/>
              <a:t> </a:t>
            </a:r>
            <a:r>
              <a:rPr lang="de-DE" dirty="0" err="1"/>
              <a:t>model</a:t>
            </a:r>
            <a:r>
              <a:rPr lang="de-DE" dirty="0"/>
              <a:t>: </a:t>
            </a:r>
            <a:r>
              <a:rPr lang="de-DE" dirty="0" err="1"/>
              <a:t>changes</a:t>
            </a:r>
            <a:r>
              <a:rPr lang="de-DE" dirty="0"/>
              <a:t> </a:t>
            </a:r>
            <a:r>
              <a:rPr lang="de-DE" dirty="0" err="1"/>
              <a:t>produced</a:t>
            </a:r>
            <a:r>
              <a:rPr lang="de-DE" dirty="0"/>
              <a:t> </a:t>
            </a:r>
            <a:r>
              <a:rPr lang="de-DE" dirty="0" err="1"/>
              <a:t>by</a:t>
            </a:r>
            <a:r>
              <a:rPr lang="de-DE" dirty="0"/>
              <a:t> </a:t>
            </a:r>
            <a:r>
              <a:rPr lang="de-DE" dirty="0" err="1"/>
              <a:t>small</a:t>
            </a:r>
            <a:r>
              <a:rPr lang="de-DE" dirty="0"/>
              <a:t> initial </a:t>
            </a:r>
            <a:r>
              <a:rPr lang="de-DE" dirty="0" err="1"/>
              <a:t>differences</a:t>
            </a:r>
            <a:r>
              <a:rPr lang="de-DE" dirty="0"/>
              <a:t> in </a:t>
            </a:r>
            <a:r>
              <a:rPr lang="de-DE" dirty="0" err="1"/>
              <a:t>phenotype</a:t>
            </a:r>
            <a:r>
              <a:rPr lang="de-DE" dirty="0"/>
              <a:t> </a:t>
            </a:r>
            <a:r>
              <a:rPr lang="de-DE" dirty="0" err="1"/>
              <a:t>could</a:t>
            </a:r>
            <a:r>
              <a:rPr lang="de-DE" dirty="0"/>
              <a:t> </a:t>
            </a:r>
            <a:r>
              <a:rPr lang="de-DE" dirty="0" err="1"/>
              <a:t>lead</a:t>
            </a:r>
            <a:r>
              <a:rPr lang="de-DE" dirty="0"/>
              <a:t> </a:t>
            </a:r>
            <a:r>
              <a:rPr lang="de-DE" dirty="0" err="1"/>
              <a:t>to</a:t>
            </a:r>
            <a:r>
              <a:rPr lang="de-DE" dirty="0"/>
              <a:t> subsequent </a:t>
            </a:r>
            <a:r>
              <a:rPr lang="de-DE" dirty="0" err="1"/>
              <a:t>changes</a:t>
            </a:r>
            <a:r>
              <a:rPr lang="de-DE" dirty="0"/>
              <a:t> in </a:t>
            </a:r>
            <a:r>
              <a:rPr lang="de-DE" dirty="0" err="1"/>
              <a:t>the</a:t>
            </a:r>
            <a:r>
              <a:rPr lang="de-DE" dirty="0"/>
              <a:t> </a:t>
            </a:r>
            <a:r>
              <a:rPr lang="de-DE" dirty="0" err="1"/>
              <a:t>environment</a:t>
            </a:r>
            <a:r>
              <a:rPr lang="de-DE" dirty="0"/>
              <a:t> and in turn </a:t>
            </a:r>
            <a:r>
              <a:rPr lang="de-DE" dirty="0" err="1"/>
              <a:t>to</a:t>
            </a:r>
            <a:r>
              <a:rPr lang="de-DE" dirty="0"/>
              <a:t> large </a:t>
            </a:r>
            <a:r>
              <a:rPr lang="de-DE" dirty="0" err="1"/>
              <a:t>changes</a:t>
            </a:r>
            <a:r>
              <a:rPr lang="de-DE" dirty="0"/>
              <a:t> in </a:t>
            </a:r>
            <a:r>
              <a:rPr lang="de-DE" dirty="0" err="1"/>
              <a:t>phenotpye</a:t>
            </a:r>
            <a:r>
              <a:rPr lang="de-DE" dirty="0"/>
              <a:t>.</a:t>
            </a:r>
          </a:p>
        </p:txBody>
      </p:sp>
      <p:sp>
        <p:nvSpPr>
          <p:cNvPr id="4" name="Foliennummernplatzhalter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DDF7C4F0-D7E7-4534-84C2-E48B349CBFED}" type="slidenum">
              <a:rPr kumimoji="0" lang="en-US" sz="1200" b="0" i="0" u="none" strike="noStrike" kern="0" cap="none" spc="0" normalizeH="0" baseline="0" noProof="0" smtClean="0">
                <a:ln>
                  <a:noFill/>
                </a:ln>
                <a:solidFill>
                  <a:prstClr val="black"/>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8</a:t>
            </a:fld>
            <a:endParaRPr kumimoji="0" lang="en-US" sz="12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2757181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 Dickens and Flynn (2001): high </a:t>
            </a:r>
            <a:r>
              <a:rPr lang="de-DE" dirty="0" err="1"/>
              <a:t>heritability</a:t>
            </a:r>
            <a:r>
              <a:rPr lang="de-DE" dirty="0"/>
              <a:t> </a:t>
            </a:r>
            <a:r>
              <a:rPr lang="de-DE" dirty="0" err="1"/>
              <a:t>of</a:t>
            </a:r>
            <a:r>
              <a:rPr lang="de-DE" dirty="0"/>
              <a:t> individual </a:t>
            </a:r>
            <a:r>
              <a:rPr lang="de-DE" dirty="0" err="1"/>
              <a:t>differences</a:t>
            </a:r>
            <a:r>
              <a:rPr lang="de-DE" dirty="0"/>
              <a:t> in IQ; massive environmental </a:t>
            </a:r>
            <a:r>
              <a:rPr lang="de-DE" dirty="0" err="1"/>
              <a:t>effects</a:t>
            </a:r>
            <a:r>
              <a:rPr lang="de-DE" dirty="0"/>
              <a:t> </a:t>
            </a:r>
            <a:r>
              <a:rPr lang="de-DE" dirty="0" err="1"/>
              <a:t>would</a:t>
            </a:r>
            <a:r>
              <a:rPr lang="de-DE" dirty="0"/>
              <a:t> </a:t>
            </a:r>
            <a:r>
              <a:rPr lang="de-DE" dirty="0" err="1"/>
              <a:t>be</a:t>
            </a:r>
            <a:r>
              <a:rPr lang="de-DE" dirty="0"/>
              <a:t> </a:t>
            </a:r>
            <a:r>
              <a:rPr lang="de-DE" dirty="0" err="1"/>
              <a:t>required</a:t>
            </a:r>
            <a:r>
              <a:rPr lang="de-DE" dirty="0"/>
              <a:t> </a:t>
            </a:r>
            <a:r>
              <a:rPr lang="de-DE" dirty="0" err="1"/>
              <a:t>to</a:t>
            </a:r>
            <a:r>
              <a:rPr lang="de-DE" dirty="0"/>
              <a:t> </a:t>
            </a:r>
            <a:r>
              <a:rPr lang="de-DE" dirty="0" err="1"/>
              <a:t>produce</a:t>
            </a:r>
            <a:r>
              <a:rPr lang="de-DE" dirty="0"/>
              <a:t> 0.5 SD </a:t>
            </a:r>
            <a:r>
              <a:rPr lang="de-DE" dirty="0" err="1"/>
              <a:t>increas</a:t>
            </a:r>
            <a:r>
              <a:rPr lang="de-DE" dirty="0"/>
              <a:t> </a:t>
            </a:r>
            <a:r>
              <a:rPr lang="de-DE" dirty="0" err="1"/>
              <a:t>of</a:t>
            </a:r>
            <a:r>
              <a:rPr lang="de-DE" dirty="0"/>
              <a:t> IC </a:t>
            </a:r>
            <a:r>
              <a:rPr lang="de-DE" dirty="0" err="1"/>
              <a:t>within</a:t>
            </a:r>
            <a:r>
              <a:rPr lang="de-DE" dirty="0"/>
              <a:t> </a:t>
            </a:r>
            <a:r>
              <a:rPr lang="de-DE" dirty="0" err="1"/>
              <a:t>one</a:t>
            </a:r>
            <a:r>
              <a:rPr lang="de-DE" dirty="0"/>
              <a:t> </a:t>
            </a:r>
            <a:r>
              <a:rPr lang="de-DE" dirty="0" err="1"/>
              <a:t>generation</a:t>
            </a:r>
            <a:r>
              <a:rPr lang="de-DE" dirty="0"/>
              <a:t>. But: </a:t>
            </a:r>
            <a:r>
              <a:rPr lang="de-DE" dirty="0" err="1"/>
              <a:t>reciprocal</a:t>
            </a:r>
            <a:r>
              <a:rPr lang="de-DE" dirty="0"/>
              <a:t> </a:t>
            </a:r>
            <a:r>
              <a:rPr lang="de-DE" dirty="0" err="1"/>
              <a:t>effects</a:t>
            </a:r>
            <a:r>
              <a:rPr lang="de-DE" dirty="0"/>
              <a:t> </a:t>
            </a:r>
            <a:r>
              <a:rPr lang="de-DE" dirty="0" err="1"/>
              <a:t>model</a:t>
            </a:r>
            <a:r>
              <a:rPr lang="de-DE" dirty="0"/>
              <a:t>: </a:t>
            </a:r>
            <a:r>
              <a:rPr lang="de-DE" dirty="0" err="1"/>
              <a:t>changes</a:t>
            </a:r>
            <a:r>
              <a:rPr lang="de-DE" dirty="0"/>
              <a:t> </a:t>
            </a:r>
            <a:r>
              <a:rPr lang="de-DE" dirty="0" err="1"/>
              <a:t>produced</a:t>
            </a:r>
            <a:r>
              <a:rPr lang="de-DE" dirty="0"/>
              <a:t> </a:t>
            </a:r>
            <a:r>
              <a:rPr lang="de-DE" dirty="0" err="1"/>
              <a:t>by</a:t>
            </a:r>
            <a:r>
              <a:rPr lang="de-DE" dirty="0"/>
              <a:t> </a:t>
            </a:r>
            <a:r>
              <a:rPr lang="de-DE" dirty="0" err="1"/>
              <a:t>small</a:t>
            </a:r>
            <a:r>
              <a:rPr lang="de-DE" dirty="0"/>
              <a:t> initial </a:t>
            </a:r>
            <a:r>
              <a:rPr lang="de-DE" dirty="0" err="1"/>
              <a:t>differences</a:t>
            </a:r>
            <a:r>
              <a:rPr lang="de-DE" dirty="0"/>
              <a:t> in </a:t>
            </a:r>
            <a:r>
              <a:rPr lang="de-DE" dirty="0" err="1"/>
              <a:t>phenotype</a:t>
            </a:r>
            <a:r>
              <a:rPr lang="de-DE" dirty="0"/>
              <a:t> </a:t>
            </a:r>
            <a:r>
              <a:rPr lang="de-DE" dirty="0" err="1"/>
              <a:t>could</a:t>
            </a:r>
            <a:r>
              <a:rPr lang="de-DE" dirty="0"/>
              <a:t> </a:t>
            </a:r>
            <a:r>
              <a:rPr lang="de-DE" dirty="0" err="1"/>
              <a:t>lead</a:t>
            </a:r>
            <a:r>
              <a:rPr lang="de-DE" dirty="0"/>
              <a:t> </a:t>
            </a:r>
            <a:r>
              <a:rPr lang="de-DE" dirty="0" err="1"/>
              <a:t>to</a:t>
            </a:r>
            <a:r>
              <a:rPr lang="de-DE" dirty="0"/>
              <a:t> subsequent </a:t>
            </a:r>
            <a:r>
              <a:rPr lang="de-DE" dirty="0" err="1"/>
              <a:t>changes</a:t>
            </a:r>
            <a:r>
              <a:rPr lang="de-DE" dirty="0"/>
              <a:t> in </a:t>
            </a:r>
            <a:r>
              <a:rPr lang="de-DE" dirty="0" err="1"/>
              <a:t>the</a:t>
            </a:r>
            <a:r>
              <a:rPr lang="de-DE" dirty="0"/>
              <a:t> </a:t>
            </a:r>
            <a:r>
              <a:rPr lang="de-DE" dirty="0" err="1"/>
              <a:t>environment</a:t>
            </a:r>
            <a:r>
              <a:rPr lang="de-DE" dirty="0"/>
              <a:t> and in turn </a:t>
            </a:r>
            <a:r>
              <a:rPr lang="de-DE" dirty="0" err="1"/>
              <a:t>to</a:t>
            </a:r>
            <a:r>
              <a:rPr lang="de-DE" dirty="0"/>
              <a:t> large </a:t>
            </a:r>
            <a:r>
              <a:rPr lang="de-DE" dirty="0" err="1"/>
              <a:t>changes</a:t>
            </a:r>
            <a:r>
              <a:rPr lang="de-DE" dirty="0"/>
              <a:t> in </a:t>
            </a:r>
            <a:r>
              <a:rPr lang="de-DE" dirty="0" err="1"/>
              <a:t>phenotpye</a:t>
            </a:r>
            <a:r>
              <a:rPr lang="de-DE" dirty="0"/>
              <a:t>.</a:t>
            </a:r>
          </a:p>
        </p:txBody>
      </p:sp>
      <p:sp>
        <p:nvSpPr>
          <p:cNvPr id="4" name="Foliennummernplatzhalter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DDF7C4F0-D7E7-4534-84C2-E48B349CBFED}" type="slidenum">
              <a:rPr kumimoji="0" lang="en-US" sz="1200" b="0" i="0" u="none" strike="noStrike" kern="0" cap="none" spc="0" normalizeH="0" baseline="0" noProof="0" smtClean="0">
                <a:ln>
                  <a:noFill/>
                </a:ln>
                <a:solidFill>
                  <a:prstClr val="black"/>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9</a:t>
            </a:fld>
            <a:endParaRPr kumimoji="0" lang="en-US" sz="12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1450332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DDF7C4F0-D7E7-4534-84C2-E48B349CBFED}" type="slidenum">
              <a:rPr kumimoji="0" lang="en-US" sz="1200" b="0" i="0" u="none" strike="noStrike" kern="0" cap="none" spc="0" normalizeH="0" baseline="0" noProof="0" smtClean="0">
                <a:ln>
                  <a:noFill/>
                </a:ln>
                <a:solidFill>
                  <a:prstClr val="black"/>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10</a:t>
            </a:fld>
            <a:endParaRPr kumimoji="0" lang="en-US" sz="12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1627517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dirty="0"/>
              <a:t>- Beam and </a:t>
            </a:r>
            <a:r>
              <a:rPr lang="de-DE" dirty="0" err="1"/>
              <a:t>Turkheimer</a:t>
            </a:r>
            <a:r>
              <a:rPr lang="de-DE" dirty="0"/>
              <a:t> </a:t>
            </a:r>
            <a:r>
              <a:rPr lang="de-DE" dirty="0" err="1"/>
              <a:t>use</a:t>
            </a:r>
            <a:r>
              <a:rPr lang="de-DE" dirty="0"/>
              <a:t> </a:t>
            </a:r>
            <a:r>
              <a:rPr lang="de-DE" dirty="0" err="1"/>
              <a:t>model</a:t>
            </a:r>
            <a:r>
              <a:rPr lang="de-DE" dirty="0"/>
              <a:t> </a:t>
            </a:r>
            <a:r>
              <a:rPr lang="de-DE" dirty="0" err="1"/>
              <a:t>simulations</a:t>
            </a:r>
            <a:r>
              <a:rPr lang="de-DE" dirty="0"/>
              <a:t> </a:t>
            </a:r>
            <a:r>
              <a:rPr lang="de-DE" dirty="0" err="1"/>
              <a:t>to</a:t>
            </a:r>
            <a:r>
              <a:rPr lang="de-DE" dirty="0"/>
              <a:t> </a:t>
            </a:r>
            <a:r>
              <a:rPr lang="de-DE" dirty="0" err="1"/>
              <a:t>investigate</a:t>
            </a:r>
            <a:r>
              <a:rPr lang="de-DE" dirty="0"/>
              <a:t> </a:t>
            </a:r>
            <a:r>
              <a:rPr lang="de-DE" dirty="0" err="1"/>
              <a:t>the</a:t>
            </a:r>
            <a:r>
              <a:rPr lang="de-DE" dirty="0"/>
              <a:t> </a:t>
            </a:r>
            <a:r>
              <a:rPr lang="de-DE" dirty="0" err="1"/>
              <a:t>effect</a:t>
            </a:r>
            <a:r>
              <a:rPr lang="de-DE" dirty="0"/>
              <a:t> </a:t>
            </a:r>
            <a:r>
              <a:rPr lang="de-DE" dirty="0" err="1"/>
              <a:t>of</a:t>
            </a:r>
            <a:r>
              <a:rPr lang="de-DE" dirty="0"/>
              <a:t> </a:t>
            </a:r>
            <a:r>
              <a:rPr lang="de-DE" dirty="0" err="1"/>
              <a:t>unmodeled</a:t>
            </a:r>
            <a:r>
              <a:rPr lang="de-DE" dirty="0"/>
              <a:t> </a:t>
            </a:r>
            <a:r>
              <a:rPr lang="de-DE" dirty="0" err="1"/>
              <a:t>rGE</a:t>
            </a:r>
            <a:r>
              <a:rPr lang="de-DE" dirty="0"/>
              <a:t> </a:t>
            </a:r>
          </a:p>
          <a:p>
            <a:endParaRPr lang="de-DE" dirty="0"/>
          </a:p>
        </p:txBody>
      </p:sp>
      <p:sp>
        <p:nvSpPr>
          <p:cNvPr id="4" name="Foliennummernplatzhalter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DDF7C4F0-D7E7-4534-84C2-E48B349CBFED}" type="slidenum">
              <a:rPr kumimoji="0" lang="en-US" sz="1200" b="0" i="0" u="none" strike="noStrike" kern="0" cap="none" spc="0" normalizeH="0" baseline="0" noProof="0" smtClean="0">
                <a:ln>
                  <a:noFill/>
                </a:ln>
                <a:solidFill>
                  <a:prstClr val="black"/>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11</a:t>
            </a:fld>
            <a:endParaRPr kumimoji="0" lang="en-US" sz="12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1177009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 Dickens and Flynn (2001): high </a:t>
            </a:r>
            <a:r>
              <a:rPr lang="de-DE" dirty="0" err="1"/>
              <a:t>heritability</a:t>
            </a:r>
            <a:r>
              <a:rPr lang="de-DE" dirty="0"/>
              <a:t> </a:t>
            </a:r>
            <a:r>
              <a:rPr lang="de-DE" dirty="0" err="1"/>
              <a:t>of</a:t>
            </a:r>
            <a:r>
              <a:rPr lang="de-DE" dirty="0"/>
              <a:t> individual </a:t>
            </a:r>
            <a:r>
              <a:rPr lang="de-DE" dirty="0" err="1"/>
              <a:t>differences</a:t>
            </a:r>
            <a:r>
              <a:rPr lang="de-DE" dirty="0"/>
              <a:t> in IQ; massive environmental </a:t>
            </a:r>
            <a:r>
              <a:rPr lang="de-DE" dirty="0" err="1"/>
              <a:t>effects</a:t>
            </a:r>
            <a:r>
              <a:rPr lang="de-DE" dirty="0"/>
              <a:t> </a:t>
            </a:r>
            <a:r>
              <a:rPr lang="de-DE" dirty="0" err="1"/>
              <a:t>would</a:t>
            </a:r>
            <a:r>
              <a:rPr lang="de-DE" dirty="0"/>
              <a:t> </a:t>
            </a:r>
            <a:r>
              <a:rPr lang="de-DE" dirty="0" err="1"/>
              <a:t>be</a:t>
            </a:r>
            <a:r>
              <a:rPr lang="de-DE" dirty="0"/>
              <a:t> </a:t>
            </a:r>
            <a:r>
              <a:rPr lang="de-DE" dirty="0" err="1"/>
              <a:t>required</a:t>
            </a:r>
            <a:r>
              <a:rPr lang="de-DE" dirty="0"/>
              <a:t> </a:t>
            </a:r>
            <a:r>
              <a:rPr lang="de-DE" dirty="0" err="1"/>
              <a:t>to</a:t>
            </a:r>
            <a:r>
              <a:rPr lang="de-DE" dirty="0"/>
              <a:t> </a:t>
            </a:r>
            <a:r>
              <a:rPr lang="de-DE" dirty="0" err="1"/>
              <a:t>produce</a:t>
            </a:r>
            <a:r>
              <a:rPr lang="de-DE" dirty="0"/>
              <a:t> 0.5 SD </a:t>
            </a:r>
            <a:r>
              <a:rPr lang="de-DE" dirty="0" err="1"/>
              <a:t>increas</a:t>
            </a:r>
            <a:r>
              <a:rPr lang="de-DE" dirty="0"/>
              <a:t> </a:t>
            </a:r>
            <a:r>
              <a:rPr lang="de-DE" dirty="0" err="1"/>
              <a:t>of</a:t>
            </a:r>
            <a:r>
              <a:rPr lang="de-DE" dirty="0"/>
              <a:t> IC </a:t>
            </a:r>
            <a:r>
              <a:rPr lang="de-DE" dirty="0" err="1"/>
              <a:t>within</a:t>
            </a:r>
            <a:r>
              <a:rPr lang="de-DE" dirty="0"/>
              <a:t> </a:t>
            </a:r>
            <a:r>
              <a:rPr lang="de-DE" dirty="0" err="1"/>
              <a:t>one</a:t>
            </a:r>
            <a:r>
              <a:rPr lang="de-DE" dirty="0"/>
              <a:t> </a:t>
            </a:r>
            <a:r>
              <a:rPr lang="de-DE" dirty="0" err="1"/>
              <a:t>generation</a:t>
            </a:r>
            <a:r>
              <a:rPr lang="de-DE" dirty="0"/>
              <a:t>. But: </a:t>
            </a:r>
            <a:r>
              <a:rPr lang="de-DE" dirty="0" err="1"/>
              <a:t>reciprocal</a:t>
            </a:r>
            <a:r>
              <a:rPr lang="de-DE" dirty="0"/>
              <a:t> </a:t>
            </a:r>
            <a:r>
              <a:rPr lang="de-DE" dirty="0" err="1"/>
              <a:t>effects</a:t>
            </a:r>
            <a:r>
              <a:rPr lang="de-DE" dirty="0"/>
              <a:t> </a:t>
            </a:r>
            <a:r>
              <a:rPr lang="de-DE" dirty="0" err="1"/>
              <a:t>model</a:t>
            </a:r>
            <a:r>
              <a:rPr lang="de-DE" dirty="0"/>
              <a:t>: </a:t>
            </a:r>
            <a:r>
              <a:rPr lang="de-DE" dirty="0" err="1"/>
              <a:t>changes</a:t>
            </a:r>
            <a:r>
              <a:rPr lang="de-DE" dirty="0"/>
              <a:t> </a:t>
            </a:r>
            <a:r>
              <a:rPr lang="de-DE" dirty="0" err="1"/>
              <a:t>produced</a:t>
            </a:r>
            <a:r>
              <a:rPr lang="de-DE" dirty="0"/>
              <a:t> </a:t>
            </a:r>
            <a:r>
              <a:rPr lang="de-DE" dirty="0" err="1"/>
              <a:t>by</a:t>
            </a:r>
            <a:r>
              <a:rPr lang="de-DE" dirty="0"/>
              <a:t> </a:t>
            </a:r>
            <a:r>
              <a:rPr lang="de-DE" dirty="0" err="1"/>
              <a:t>small</a:t>
            </a:r>
            <a:r>
              <a:rPr lang="de-DE" dirty="0"/>
              <a:t> initial </a:t>
            </a:r>
            <a:r>
              <a:rPr lang="de-DE" dirty="0" err="1"/>
              <a:t>differences</a:t>
            </a:r>
            <a:r>
              <a:rPr lang="de-DE" dirty="0"/>
              <a:t> in </a:t>
            </a:r>
            <a:r>
              <a:rPr lang="de-DE" dirty="0" err="1"/>
              <a:t>phenotype</a:t>
            </a:r>
            <a:r>
              <a:rPr lang="de-DE" dirty="0"/>
              <a:t> </a:t>
            </a:r>
            <a:r>
              <a:rPr lang="de-DE" dirty="0" err="1"/>
              <a:t>could</a:t>
            </a:r>
            <a:r>
              <a:rPr lang="de-DE" dirty="0"/>
              <a:t> </a:t>
            </a:r>
            <a:r>
              <a:rPr lang="de-DE" dirty="0" err="1"/>
              <a:t>lead</a:t>
            </a:r>
            <a:r>
              <a:rPr lang="de-DE" dirty="0"/>
              <a:t> </a:t>
            </a:r>
            <a:r>
              <a:rPr lang="de-DE" dirty="0" err="1"/>
              <a:t>to</a:t>
            </a:r>
            <a:r>
              <a:rPr lang="de-DE" dirty="0"/>
              <a:t> subsequent </a:t>
            </a:r>
            <a:r>
              <a:rPr lang="de-DE" dirty="0" err="1"/>
              <a:t>changes</a:t>
            </a:r>
            <a:r>
              <a:rPr lang="de-DE" dirty="0"/>
              <a:t> in </a:t>
            </a:r>
            <a:r>
              <a:rPr lang="de-DE" dirty="0" err="1"/>
              <a:t>the</a:t>
            </a:r>
            <a:r>
              <a:rPr lang="de-DE" dirty="0"/>
              <a:t> </a:t>
            </a:r>
            <a:r>
              <a:rPr lang="de-DE" dirty="0" err="1"/>
              <a:t>environment</a:t>
            </a:r>
            <a:r>
              <a:rPr lang="de-DE" dirty="0"/>
              <a:t> and in turn </a:t>
            </a:r>
            <a:r>
              <a:rPr lang="de-DE" dirty="0" err="1"/>
              <a:t>to</a:t>
            </a:r>
            <a:r>
              <a:rPr lang="de-DE" dirty="0"/>
              <a:t> large </a:t>
            </a:r>
            <a:r>
              <a:rPr lang="de-DE" dirty="0" err="1"/>
              <a:t>changes</a:t>
            </a:r>
            <a:r>
              <a:rPr lang="de-DE" dirty="0"/>
              <a:t> in </a:t>
            </a:r>
            <a:r>
              <a:rPr lang="de-DE" dirty="0" err="1"/>
              <a:t>phenotpye</a:t>
            </a:r>
            <a:r>
              <a:rPr lang="de-DE" dirty="0"/>
              <a:t>.</a:t>
            </a:r>
          </a:p>
        </p:txBody>
      </p:sp>
      <p:sp>
        <p:nvSpPr>
          <p:cNvPr id="4" name="Foliennummernplatzhalter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DDF7C4F0-D7E7-4534-84C2-E48B349CBFED}" type="slidenum">
              <a:rPr kumimoji="0" lang="en-US" sz="1200" b="0" i="0" u="none" strike="noStrike" kern="0" cap="none" spc="0" normalizeH="0" baseline="0" noProof="0" smtClean="0">
                <a:ln>
                  <a:noFill/>
                </a:ln>
                <a:solidFill>
                  <a:prstClr val="black"/>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12</a:t>
            </a:fld>
            <a:endParaRPr kumimoji="0" lang="en-US" sz="12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2516056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 Dickens and Flynn (2001): high </a:t>
            </a:r>
            <a:r>
              <a:rPr lang="de-DE" dirty="0" err="1"/>
              <a:t>heritability</a:t>
            </a:r>
            <a:r>
              <a:rPr lang="de-DE" dirty="0"/>
              <a:t> </a:t>
            </a:r>
            <a:r>
              <a:rPr lang="de-DE" dirty="0" err="1"/>
              <a:t>of</a:t>
            </a:r>
            <a:r>
              <a:rPr lang="de-DE" dirty="0"/>
              <a:t> individual </a:t>
            </a:r>
            <a:r>
              <a:rPr lang="de-DE" dirty="0" err="1"/>
              <a:t>differences</a:t>
            </a:r>
            <a:r>
              <a:rPr lang="de-DE" dirty="0"/>
              <a:t> in IQ; massive environmental </a:t>
            </a:r>
            <a:r>
              <a:rPr lang="de-DE" dirty="0" err="1"/>
              <a:t>effects</a:t>
            </a:r>
            <a:r>
              <a:rPr lang="de-DE" dirty="0"/>
              <a:t> </a:t>
            </a:r>
            <a:r>
              <a:rPr lang="de-DE" dirty="0" err="1"/>
              <a:t>would</a:t>
            </a:r>
            <a:r>
              <a:rPr lang="de-DE" dirty="0"/>
              <a:t> </a:t>
            </a:r>
            <a:r>
              <a:rPr lang="de-DE" dirty="0" err="1"/>
              <a:t>be</a:t>
            </a:r>
            <a:r>
              <a:rPr lang="de-DE" dirty="0"/>
              <a:t> </a:t>
            </a:r>
            <a:r>
              <a:rPr lang="de-DE" dirty="0" err="1"/>
              <a:t>required</a:t>
            </a:r>
            <a:r>
              <a:rPr lang="de-DE" dirty="0"/>
              <a:t> </a:t>
            </a:r>
            <a:r>
              <a:rPr lang="de-DE" dirty="0" err="1"/>
              <a:t>to</a:t>
            </a:r>
            <a:r>
              <a:rPr lang="de-DE" dirty="0"/>
              <a:t> </a:t>
            </a:r>
            <a:r>
              <a:rPr lang="de-DE" dirty="0" err="1"/>
              <a:t>produce</a:t>
            </a:r>
            <a:r>
              <a:rPr lang="de-DE" dirty="0"/>
              <a:t> 0.5 SD </a:t>
            </a:r>
            <a:r>
              <a:rPr lang="de-DE" dirty="0" err="1"/>
              <a:t>increas</a:t>
            </a:r>
            <a:r>
              <a:rPr lang="de-DE" dirty="0"/>
              <a:t> </a:t>
            </a:r>
            <a:r>
              <a:rPr lang="de-DE" dirty="0" err="1"/>
              <a:t>of</a:t>
            </a:r>
            <a:r>
              <a:rPr lang="de-DE" dirty="0"/>
              <a:t> IC </a:t>
            </a:r>
            <a:r>
              <a:rPr lang="de-DE" dirty="0" err="1"/>
              <a:t>within</a:t>
            </a:r>
            <a:r>
              <a:rPr lang="de-DE" dirty="0"/>
              <a:t> </a:t>
            </a:r>
            <a:r>
              <a:rPr lang="de-DE" dirty="0" err="1"/>
              <a:t>one</a:t>
            </a:r>
            <a:r>
              <a:rPr lang="de-DE" dirty="0"/>
              <a:t> </a:t>
            </a:r>
            <a:r>
              <a:rPr lang="de-DE" dirty="0" err="1"/>
              <a:t>generation</a:t>
            </a:r>
            <a:r>
              <a:rPr lang="de-DE" dirty="0"/>
              <a:t>. But: </a:t>
            </a:r>
            <a:r>
              <a:rPr lang="de-DE" dirty="0" err="1"/>
              <a:t>reciprocal</a:t>
            </a:r>
            <a:r>
              <a:rPr lang="de-DE" dirty="0"/>
              <a:t> </a:t>
            </a:r>
            <a:r>
              <a:rPr lang="de-DE" dirty="0" err="1"/>
              <a:t>effects</a:t>
            </a:r>
            <a:r>
              <a:rPr lang="de-DE" dirty="0"/>
              <a:t> </a:t>
            </a:r>
            <a:r>
              <a:rPr lang="de-DE" dirty="0" err="1"/>
              <a:t>model</a:t>
            </a:r>
            <a:r>
              <a:rPr lang="de-DE" dirty="0"/>
              <a:t>: </a:t>
            </a:r>
            <a:r>
              <a:rPr lang="de-DE" dirty="0" err="1"/>
              <a:t>changes</a:t>
            </a:r>
            <a:r>
              <a:rPr lang="de-DE" dirty="0"/>
              <a:t> </a:t>
            </a:r>
            <a:r>
              <a:rPr lang="de-DE" dirty="0" err="1"/>
              <a:t>produced</a:t>
            </a:r>
            <a:r>
              <a:rPr lang="de-DE" dirty="0"/>
              <a:t> </a:t>
            </a:r>
            <a:r>
              <a:rPr lang="de-DE" dirty="0" err="1"/>
              <a:t>by</a:t>
            </a:r>
            <a:r>
              <a:rPr lang="de-DE" dirty="0"/>
              <a:t> </a:t>
            </a:r>
            <a:r>
              <a:rPr lang="de-DE" dirty="0" err="1"/>
              <a:t>small</a:t>
            </a:r>
            <a:r>
              <a:rPr lang="de-DE" dirty="0"/>
              <a:t> initial </a:t>
            </a:r>
            <a:r>
              <a:rPr lang="de-DE" dirty="0" err="1"/>
              <a:t>differences</a:t>
            </a:r>
            <a:r>
              <a:rPr lang="de-DE" dirty="0"/>
              <a:t> in </a:t>
            </a:r>
            <a:r>
              <a:rPr lang="de-DE" dirty="0" err="1"/>
              <a:t>phenotype</a:t>
            </a:r>
            <a:r>
              <a:rPr lang="de-DE" dirty="0"/>
              <a:t> </a:t>
            </a:r>
            <a:r>
              <a:rPr lang="de-DE" dirty="0" err="1"/>
              <a:t>could</a:t>
            </a:r>
            <a:r>
              <a:rPr lang="de-DE" dirty="0"/>
              <a:t> </a:t>
            </a:r>
            <a:r>
              <a:rPr lang="de-DE" dirty="0" err="1"/>
              <a:t>lead</a:t>
            </a:r>
            <a:r>
              <a:rPr lang="de-DE" dirty="0"/>
              <a:t> </a:t>
            </a:r>
            <a:r>
              <a:rPr lang="de-DE" dirty="0" err="1"/>
              <a:t>to</a:t>
            </a:r>
            <a:r>
              <a:rPr lang="de-DE" dirty="0"/>
              <a:t> subsequent </a:t>
            </a:r>
            <a:r>
              <a:rPr lang="de-DE" dirty="0" err="1"/>
              <a:t>changes</a:t>
            </a:r>
            <a:r>
              <a:rPr lang="de-DE" dirty="0"/>
              <a:t> in </a:t>
            </a:r>
            <a:r>
              <a:rPr lang="de-DE" dirty="0" err="1"/>
              <a:t>the</a:t>
            </a:r>
            <a:r>
              <a:rPr lang="de-DE" dirty="0"/>
              <a:t> </a:t>
            </a:r>
            <a:r>
              <a:rPr lang="de-DE" dirty="0" err="1"/>
              <a:t>environment</a:t>
            </a:r>
            <a:r>
              <a:rPr lang="de-DE" dirty="0"/>
              <a:t> and in turn </a:t>
            </a:r>
            <a:r>
              <a:rPr lang="de-DE" dirty="0" err="1"/>
              <a:t>to</a:t>
            </a:r>
            <a:r>
              <a:rPr lang="de-DE" dirty="0"/>
              <a:t> large </a:t>
            </a:r>
            <a:r>
              <a:rPr lang="de-DE" dirty="0" err="1"/>
              <a:t>changes</a:t>
            </a:r>
            <a:r>
              <a:rPr lang="de-DE" dirty="0"/>
              <a:t> in </a:t>
            </a:r>
            <a:r>
              <a:rPr lang="de-DE" dirty="0" err="1"/>
              <a:t>phenotpye</a:t>
            </a:r>
            <a:r>
              <a:rPr lang="de-DE" dirty="0"/>
              <a:t>.</a:t>
            </a:r>
          </a:p>
        </p:txBody>
      </p:sp>
      <p:sp>
        <p:nvSpPr>
          <p:cNvPr id="4" name="Foliennummernplatzhalter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DDF7C4F0-D7E7-4534-84C2-E48B349CBFED}" type="slidenum">
              <a:rPr kumimoji="0" lang="en-US" sz="1200" b="0" i="0" u="none" strike="noStrike" kern="0" cap="none" spc="0" normalizeH="0" baseline="0" noProof="0" smtClean="0">
                <a:ln>
                  <a:noFill/>
                </a:ln>
                <a:solidFill>
                  <a:prstClr val="black"/>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13</a:t>
            </a:fld>
            <a:endParaRPr kumimoji="0" lang="en-US" sz="12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1258173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 Dickens and Flynn (2001): high </a:t>
            </a:r>
            <a:r>
              <a:rPr lang="de-DE" dirty="0" err="1"/>
              <a:t>heritability</a:t>
            </a:r>
            <a:r>
              <a:rPr lang="de-DE" dirty="0"/>
              <a:t> </a:t>
            </a:r>
            <a:r>
              <a:rPr lang="de-DE" dirty="0" err="1"/>
              <a:t>of</a:t>
            </a:r>
            <a:r>
              <a:rPr lang="de-DE" dirty="0"/>
              <a:t> individual </a:t>
            </a:r>
            <a:r>
              <a:rPr lang="de-DE" dirty="0" err="1"/>
              <a:t>differences</a:t>
            </a:r>
            <a:r>
              <a:rPr lang="de-DE" dirty="0"/>
              <a:t> in IQ; massive environmental </a:t>
            </a:r>
            <a:r>
              <a:rPr lang="de-DE" dirty="0" err="1"/>
              <a:t>effects</a:t>
            </a:r>
            <a:r>
              <a:rPr lang="de-DE" dirty="0"/>
              <a:t> </a:t>
            </a:r>
            <a:r>
              <a:rPr lang="de-DE" dirty="0" err="1"/>
              <a:t>would</a:t>
            </a:r>
            <a:r>
              <a:rPr lang="de-DE" dirty="0"/>
              <a:t> </a:t>
            </a:r>
            <a:r>
              <a:rPr lang="de-DE" dirty="0" err="1"/>
              <a:t>be</a:t>
            </a:r>
            <a:r>
              <a:rPr lang="de-DE" dirty="0"/>
              <a:t> </a:t>
            </a:r>
            <a:r>
              <a:rPr lang="de-DE" dirty="0" err="1"/>
              <a:t>required</a:t>
            </a:r>
            <a:r>
              <a:rPr lang="de-DE" dirty="0"/>
              <a:t> </a:t>
            </a:r>
            <a:r>
              <a:rPr lang="de-DE" dirty="0" err="1"/>
              <a:t>to</a:t>
            </a:r>
            <a:r>
              <a:rPr lang="de-DE" dirty="0"/>
              <a:t> </a:t>
            </a:r>
            <a:r>
              <a:rPr lang="de-DE" dirty="0" err="1"/>
              <a:t>produce</a:t>
            </a:r>
            <a:r>
              <a:rPr lang="de-DE" dirty="0"/>
              <a:t> 0.5 SD </a:t>
            </a:r>
            <a:r>
              <a:rPr lang="de-DE" dirty="0" err="1"/>
              <a:t>increas</a:t>
            </a:r>
            <a:r>
              <a:rPr lang="de-DE" dirty="0"/>
              <a:t> </a:t>
            </a:r>
            <a:r>
              <a:rPr lang="de-DE" dirty="0" err="1"/>
              <a:t>of</a:t>
            </a:r>
            <a:r>
              <a:rPr lang="de-DE" dirty="0"/>
              <a:t> IC </a:t>
            </a:r>
            <a:r>
              <a:rPr lang="de-DE" dirty="0" err="1"/>
              <a:t>within</a:t>
            </a:r>
            <a:r>
              <a:rPr lang="de-DE" dirty="0"/>
              <a:t> </a:t>
            </a:r>
            <a:r>
              <a:rPr lang="de-DE" dirty="0" err="1"/>
              <a:t>one</a:t>
            </a:r>
            <a:r>
              <a:rPr lang="de-DE" dirty="0"/>
              <a:t> </a:t>
            </a:r>
            <a:r>
              <a:rPr lang="de-DE" dirty="0" err="1"/>
              <a:t>generation</a:t>
            </a:r>
            <a:r>
              <a:rPr lang="de-DE" dirty="0"/>
              <a:t>. But: </a:t>
            </a:r>
            <a:r>
              <a:rPr lang="de-DE" dirty="0" err="1"/>
              <a:t>reciprocal</a:t>
            </a:r>
            <a:r>
              <a:rPr lang="de-DE" dirty="0"/>
              <a:t> </a:t>
            </a:r>
            <a:r>
              <a:rPr lang="de-DE" dirty="0" err="1"/>
              <a:t>effects</a:t>
            </a:r>
            <a:r>
              <a:rPr lang="de-DE" dirty="0"/>
              <a:t> </a:t>
            </a:r>
            <a:r>
              <a:rPr lang="de-DE" dirty="0" err="1"/>
              <a:t>model</a:t>
            </a:r>
            <a:r>
              <a:rPr lang="de-DE" dirty="0"/>
              <a:t>: </a:t>
            </a:r>
            <a:r>
              <a:rPr lang="de-DE" dirty="0" err="1"/>
              <a:t>changes</a:t>
            </a:r>
            <a:r>
              <a:rPr lang="de-DE" dirty="0"/>
              <a:t> </a:t>
            </a:r>
            <a:r>
              <a:rPr lang="de-DE" dirty="0" err="1"/>
              <a:t>produced</a:t>
            </a:r>
            <a:r>
              <a:rPr lang="de-DE" dirty="0"/>
              <a:t> </a:t>
            </a:r>
            <a:r>
              <a:rPr lang="de-DE" dirty="0" err="1"/>
              <a:t>by</a:t>
            </a:r>
            <a:r>
              <a:rPr lang="de-DE" dirty="0"/>
              <a:t> </a:t>
            </a:r>
            <a:r>
              <a:rPr lang="de-DE" dirty="0" err="1"/>
              <a:t>small</a:t>
            </a:r>
            <a:r>
              <a:rPr lang="de-DE" dirty="0"/>
              <a:t> initial </a:t>
            </a:r>
            <a:r>
              <a:rPr lang="de-DE" dirty="0" err="1"/>
              <a:t>differences</a:t>
            </a:r>
            <a:r>
              <a:rPr lang="de-DE" dirty="0"/>
              <a:t> in </a:t>
            </a:r>
            <a:r>
              <a:rPr lang="de-DE" dirty="0" err="1"/>
              <a:t>phenotype</a:t>
            </a:r>
            <a:r>
              <a:rPr lang="de-DE" dirty="0"/>
              <a:t> </a:t>
            </a:r>
            <a:r>
              <a:rPr lang="de-DE" dirty="0" err="1"/>
              <a:t>could</a:t>
            </a:r>
            <a:r>
              <a:rPr lang="de-DE" dirty="0"/>
              <a:t> </a:t>
            </a:r>
            <a:r>
              <a:rPr lang="de-DE" dirty="0" err="1"/>
              <a:t>lead</a:t>
            </a:r>
            <a:r>
              <a:rPr lang="de-DE" dirty="0"/>
              <a:t> </a:t>
            </a:r>
            <a:r>
              <a:rPr lang="de-DE" dirty="0" err="1"/>
              <a:t>to</a:t>
            </a:r>
            <a:r>
              <a:rPr lang="de-DE" dirty="0"/>
              <a:t> subsequent </a:t>
            </a:r>
            <a:r>
              <a:rPr lang="de-DE" dirty="0" err="1"/>
              <a:t>changes</a:t>
            </a:r>
            <a:r>
              <a:rPr lang="de-DE" dirty="0"/>
              <a:t> in </a:t>
            </a:r>
            <a:r>
              <a:rPr lang="de-DE" dirty="0" err="1"/>
              <a:t>the</a:t>
            </a:r>
            <a:r>
              <a:rPr lang="de-DE" dirty="0"/>
              <a:t> </a:t>
            </a:r>
            <a:r>
              <a:rPr lang="de-DE" dirty="0" err="1"/>
              <a:t>environment</a:t>
            </a:r>
            <a:r>
              <a:rPr lang="de-DE" dirty="0"/>
              <a:t> and in turn </a:t>
            </a:r>
            <a:r>
              <a:rPr lang="de-DE" dirty="0" err="1"/>
              <a:t>to</a:t>
            </a:r>
            <a:r>
              <a:rPr lang="de-DE" dirty="0"/>
              <a:t> large </a:t>
            </a:r>
            <a:r>
              <a:rPr lang="de-DE" dirty="0" err="1"/>
              <a:t>changes</a:t>
            </a:r>
            <a:r>
              <a:rPr lang="de-DE" dirty="0"/>
              <a:t> in </a:t>
            </a:r>
            <a:r>
              <a:rPr lang="de-DE" dirty="0" err="1"/>
              <a:t>phenotpye</a:t>
            </a:r>
            <a:r>
              <a:rPr lang="de-DE" dirty="0"/>
              <a:t>.</a:t>
            </a:r>
          </a:p>
        </p:txBody>
      </p:sp>
      <p:sp>
        <p:nvSpPr>
          <p:cNvPr id="4" name="Foliennummernplatzhalter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DDF7C4F0-D7E7-4534-84C2-E48B349CBFED}" type="slidenum">
              <a:rPr kumimoji="0" lang="en-US" sz="1200" b="0" i="0" u="none" strike="noStrike" kern="0" cap="none" spc="0" normalizeH="0" baseline="0" noProof="0" smtClean="0">
                <a:ln>
                  <a:noFill/>
                </a:ln>
                <a:solidFill>
                  <a:prstClr val="black"/>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14</a:t>
            </a:fld>
            <a:endParaRPr kumimoji="0" lang="en-US" sz="12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3315841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effectLst/>
                <a:latin typeface="Times New Roman" panose="02020603050405020304" pitchFamily="18" charset="0"/>
              </a:rPr>
              <a:t>Siblings appear to be more similar in disadvantaged families, compared with siblings from advantaged families.</a:t>
            </a:r>
          </a:p>
          <a:p>
            <a:r>
              <a:rPr lang="en-US" dirty="0">
                <a:effectLst/>
                <a:latin typeface="Times New Roman" panose="02020603050405020304" pitchFamily="18" charset="0"/>
              </a:rPr>
              <a:t>Hypothesis: parents make equal investments and adopt different parenting concept</a:t>
            </a:r>
            <a:endParaRPr lang="de-DE" dirty="0"/>
          </a:p>
        </p:txBody>
      </p:sp>
      <p:sp>
        <p:nvSpPr>
          <p:cNvPr id="4" name="Foliennummernplatzhalter 3"/>
          <p:cNvSpPr>
            <a:spLocks noGrp="1"/>
          </p:cNvSpPr>
          <p:nvPr>
            <p:ph type="sldNum" sz="quarter" idx="5"/>
          </p:nvPr>
        </p:nvSpPr>
        <p:spPr/>
        <p:txBody>
          <a:bodyPr/>
          <a:lstStyle/>
          <a:p>
            <a:pPr>
              <a:defRPr/>
            </a:pPr>
            <a:fld id="{DDF7C4F0-D7E7-4534-84C2-E48B349CBFED}" type="slidenum">
              <a:rPr lang="en-US" smtClean="0"/>
              <a:t>19</a:t>
            </a:fld>
            <a:endParaRPr lang="en-US"/>
          </a:p>
        </p:txBody>
      </p:sp>
    </p:spTree>
    <p:extLst>
      <p:ext uri="{BB962C8B-B14F-4D97-AF65-F5344CB8AC3E}">
        <p14:creationId xmlns:p14="http://schemas.microsoft.com/office/powerpoint/2010/main" val="2768308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effectLst/>
                <a:latin typeface="Times New Roman" panose="02020603050405020304" pitchFamily="18" charset="0"/>
              </a:rPr>
              <a:t>Siblings appear to be more similar in disadvantaged families, compared with siblings from advantaged families.</a:t>
            </a:r>
          </a:p>
          <a:p>
            <a:r>
              <a:rPr lang="en-US" dirty="0">
                <a:effectLst/>
                <a:latin typeface="Times New Roman" panose="02020603050405020304" pitchFamily="18" charset="0"/>
              </a:rPr>
              <a:t>Hypothesis: parents make equal investments and adopt different parenting concept</a:t>
            </a:r>
            <a:endParaRPr lang="de-DE" dirty="0"/>
          </a:p>
        </p:txBody>
      </p:sp>
      <p:sp>
        <p:nvSpPr>
          <p:cNvPr id="4" name="Foliennummernplatzhalter 3"/>
          <p:cNvSpPr>
            <a:spLocks noGrp="1"/>
          </p:cNvSpPr>
          <p:nvPr>
            <p:ph type="sldNum" sz="quarter" idx="5"/>
          </p:nvPr>
        </p:nvSpPr>
        <p:spPr/>
        <p:txBody>
          <a:bodyPr/>
          <a:lstStyle/>
          <a:p>
            <a:pPr>
              <a:defRPr/>
            </a:pPr>
            <a:fld id="{DDF7C4F0-D7E7-4534-84C2-E48B349CBFED}" type="slidenum">
              <a:rPr lang="en-US" smtClean="0"/>
              <a:t>20</a:t>
            </a:fld>
            <a:endParaRPr lang="en-US"/>
          </a:p>
        </p:txBody>
      </p:sp>
    </p:spTree>
    <p:extLst>
      <p:ext uri="{BB962C8B-B14F-4D97-AF65-F5344CB8AC3E}">
        <p14:creationId xmlns:p14="http://schemas.microsoft.com/office/powerpoint/2010/main" val="64200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elfolie">
    <p:spTree>
      <p:nvGrpSpPr>
        <p:cNvPr id="1" name=""/>
        <p:cNvGrpSpPr/>
        <p:nvPr/>
      </p:nvGrpSpPr>
      <p:grpSpPr bwMode="auto">
        <a:xfrm>
          <a:off x="0" y="0"/>
          <a:ext cx="0" cy="0"/>
          <a:chOff x="0" y="0"/>
          <a:chExt cx="0" cy="0"/>
        </a:xfrm>
      </p:grpSpPr>
      <p:sp>
        <p:nvSpPr>
          <p:cNvPr id="4" name="Titel 1"/>
          <p:cNvSpPr>
            <a:spLocks noGrp="1"/>
          </p:cNvSpPr>
          <p:nvPr>
            <p:ph type="ctrTitle"/>
          </p:nvPr>
        </p:nvSpPr>
        <p:spPr bwMode="auto">
          <a:xfrm>
            <a:off x="742950" y="2130428"/>
            <a:ext cx="8420100" cy="1470025"/>
          </a:xfrm>
        </p:spPr>
        <p:txBody>
          <a:bodyPr/>
          <a:lstStyle/>
          <a:p>
            <a:pPr>
              <a:defRPr/>
            </a:pPr>
            <a:r>
              <a:rPr lang="de-DE"/>
              <a:t>Titelmasterformat durch Klicken bearbeiten</a:t>
            </a:r>
            <a:endParaRPr/>
          </a:p>
        </p:txBody>
      </p:sp>
      <p:sp>
        <p:nvSpPr>
          <p:cNvPr id="5" name="Untertitel 2"/>
          <p:cNvSpPr>
            <a:spLocks noGrp="1"/>
          </p:cNvSpPr>
          <p:nvPr>
            <p:ph type="subTitle" idx="1"/>
          </p:nvPr>
        </p:nvSpPr>
        <p:spPr bwMode="auto">
          <a:xfrm>
            <a:off x="1485900" y="3886200"/>
            <a:ext cx="6934200" cy="17525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de-DE"/>
              <a:t>Formatvorlage des Untertitelmasters durch Klicken bearbeiten</a:t>
            </a:r>
            <a:endParaRPr/>
          </a:p>
        </p:txBody>
      </p:sp>
      <p:sp>
        <p:nvSpPr>
          <p:cNvPr id="6" name="Datumsplatzhalter 3"/>
          <p:cNvSpPr>
            <a:spLocks noGrp="1"/>
          </p:cNvSpPr>
          <p:nvPr>
            <p:ph type="dt" sz="half" idx="10"/>
          </p:nvPr>
        </p:nvSpPr>
        <p:spPr bwMode="auto"/>
        <p:txBody>
          <a:bodyPr/>
          <a:lstStyle/>
          <a:p>
            <a:pPr>
              <a:defRPr/>
            </a:pPr>
            <a:fld id="{0495CDE6-7D08-45B6-9F69-5EF207C1F905}" type="datetimeFigureOut">
              <a:rPr lang="de-DE"/>
              <a:t>07.08.2023</a:t>
            </a:fld>
            <a:endParaRPr lang="de-DE"/>
          </a:p>
        </p:txBody>
      </p:sp>
      <p:sp>
        <p:nvSpPr>
          <p:cNvPr id="7" name="Fußzeilenplatzhalter 4"/>
          <p:cNvSpPr>
            <a:spLocks noGrp="1"/>
          </p:cNvSpPr>
          <p:nvPr>
            <p:ph type="ftr" sz="quarter" idx="11"/>
          </p:nvPr>
        </p:nvSpPr>
        <p:spPr bwMode="auto"/>
        <p:txBody>
          <a:bodyPr/>
          <a:lstStyle/>
          <a:p>
            <a:pPr>
              <a:defRPr/>
            </a:pPr>
            <a:endParaRPr lang="de-DE"/>
          </a:p>
        </p:txBody>
      </p:sp>
      <p:sp>
        <p:nvSpPr>
          <p:cNvPr id="8" name="Foliennummernplatzhalter 5"/>
          <p:cNvSpPr>
            <a:spLocks noGrp="1"/>
          </p:cNvSpPr>
          <p:nvPr>
            <p:ph type="sldNum" sz="quarter" idx="12"/>
          </p:nvPr>
        </p:nvSpPr>
        <p:spPr bwMode="auto"/>
        <p:txBody>
          <a:bodyPr/>
          <a:lstStyle/>
          <a:p>
            <a:pPr>
              <a:defRPr/>
            </a:pPr>
            <a:fld id="{715C9046-83AA-4383-A1C3-2E4CB316CADB}" type="slidenum">
              <a:rPr lang="de-DE"/>
              <a:t>‹Nr.›</a:t>
            </a:fld>
            <a:endParaRPr lang="de-DE"/>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und vertikaler Text">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Titelmasterformat durch Klicken bearbeiten</a:t>
            </a:r>
            <a:endParaRPr/>
          </a:p>
        </p:txBody>
      </p:sp>
      <p:sp>
        <p:nvSpPr>
          <p:cNvPr id="5" name="Vertikaler Textplatzhalter 2"/>
          <p:cNvSpPr>
            <a:spLocks noGrp="1"/>
          </p:cNvSpPr>
          <p:nvPr>
            <p:ph type="body" orient="vert" idx="1"/>
          </p:nvPr>
        </p:nvSpPr>
        <p:spPr bwMode="auto"/>
        <p:txBody>
          <a:bodyPr vert="eaVert"/>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10"/>
          </p:nvPr>
        </p:nvSpPr>
        <p:spPr bwMode="auto"/>
        <p:txBody>
          <a:bodyPr/>
          <a:lstStyle/>
          <a:p>
            <a:pPr>
              <a:defRPr/>
            </a:pPr>
            <a:fld id="{0495CDE6-7D08-45B6-9F69-5EF207C1F905}" type="datetimeFigureOut">
              <a:rPr lang="de-DE"/>
              <a:t>07.08.2023</a:t>
            </a:fld>
            <a:endParaRPr lang="de-DE"/>
          </a:p>
        </p:txBody>
      </p:sp>
      <p:sp>
        <p:nvSpPr>
          <p:cNvPr id="7" name="Fußzeilenplatzhalter 4"/>
          <p:cNvSpPr>
            <a:spLocks noGrp="1"/>
          </p:cNvSpPr>
          <p:nvPr>
            <p:ph type="ftr" sz="quarter" idx="11"/>
          </p:nvPr>
        </p:nvSpPr>
        <p:spPr bwMode="auto"/>
        <p:txBody>
          <a:bodyPr/>
          <a:lstStyle/>
          <a:p>
            <a:pPr>
              <a:defRPr/>
            </a:pPr>
            <a:endParaRPr lang="de-DE"/>
          </a:p>
        </p:txBody>
      </p:sp>
      <p:sp>
        <p:nvSpPr>
          <p:cNvPr id="8" name="Foliennummernplatzhalter 5"/>
          <p:cNvSpPr>
            <a:spLocks noGrp="1"/>
          </p:cNvSpPr>
          <p:nvPr>
            <p:ph type="sldNum" sz="quarter" idx="12"/>
          </p:nvPr>
        </p:nvSpPr>
        <p:spPr bwMode="auto"/>
        <p:txBody>
          <a:bodyPr/>
          <a:lstStyle/>
          <a:p>
            <a:pPr>
              <a:defRPr/>
            </a:pPr>
            <a:fld id="{715C9046-83AA-4383-A1C3-2E4CB316CADB}" type="slidenum">
              <a:rPr lang="de-DE"/>
              <a:t>‹Nr.›</a:t>
            </a:fld>
            <a:endParaRPr lang="de-DE"/>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kaler Titel und Text">
    <p:spTree>
      <p:nvGrpSpPr>
        <p:cNvPr id="1" name=""/>
        <p:cNvGrpSpPr/>
        <p:nvPr/>
      </p:nvGrpSpPr>
      <p:grpSpPr bwMode="auto">
        <a:xfrm>
          <a:off x="0" y="0"/>
          <a:ext cx="0" cy="0"/>
          <a:chOff x="0" y="0"/>
          <a:chExt cx="0" cy="0"/>
        </a:xfrm>
      </p:grpSpPr>
      <p:sp>
        <p:nvSpPr>
          <p:cNvPr id="4" name="Vertikaler Titel 1"/>
          <p:cNvSpPr>
            <a:spLocks noGrp="1"/>
          </p:cNvSpPr>
          <p:nvPr>
            <p:ph type="title" orient="vert"/>
          </p:nvPr>
        </p:nvSpPr>
        <p:spPr bwMode="auto">
          <a:xfrm>
            <a:off x="7181850" y="274639"/>
            <a:ext cx="2228850" cy="5851525"/>
          </a:xfrm>
        </p:spPr>
        <p:txBody>
          <a:bodyPr vert="eaVert"/>
          <a:lstStyle/>
          <a:p>
            <a:pPr>
              <a:defRPr/>
            </a:pPr>
            <a:r>
              <a:rPr lang="de-DE"/>
              <a:t>Titelmasterformat durch Klicken bearbeiten</a:t>
            </a:r>
            <a:endParaRPr/>
          </a:p>
        </p:txBody>
      </p:sp>
      <p:sp>
        <p:nvSpPr>
          <p:cNvPr id="5" name="Vertikaler Textplatzhalter 2"/>
          <p:cNvSpPr>
            <a:spLocks noGrp="1"/>
          </p:cNvSpPr>
          <p:nvPr>
            <p:ph type="body" orient="vert" idx="1"/>
          </p:nvPr>
        </p:nvSpPr>
        <p:spPr bwMode="auto">
          <a:xfrm>
            <a:off x="495300" y="274639"/>
            <a:ext cx="6521450" cy="5851525"/>
          </a:xfrm>
        </p:spPr>
        <p:txBody>
          <a:bodyPr vert="eaVert"/>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10"/>
          </p:nvPr>
        </p:nvSpPr>
        <p:spPr bwMode="auto"/>
        <p:txBody>
          <a:bodyPr/>
          <a:lstStyle/>
          <a:p>
            <a:pPr>
              <a:defRPr/>
            </a:pPr>
            <a:fld id="{0495CDE6-7D08-45B6-9F69-5EF207C1F905}" type="datetimeFigureOut">
              <a:rPr lang="de-DE"/>
              <a:t>07.08.2023</a:t>
            </a:fld>
            <a:endParaRPr lang="de-DE"/>
          </a:p>
        </p:txBody>
      </p:sp>
      <p:sp>
        <p:nvSpPr>
          <p:cNvPr id="7" name="Fußzeilenplatzhalter 4"/>
          <p:cNvSpPr>
            <a:spLocks noGrp="1"/>
          </p:cNvSpPr>
          <p:nvPr>
            <p:ph type="ftr" sz="quarter" idx="11"/>
          </p:nvPr>
        </p:nvSpPr>
        <p:spPr bwMode="auto"/>
        <p:txBody>
          <a:bodyPr/>
          <a:lstStyle/>
          <a:p>
            <a:pPr>
              <a:defRPr/>
            </a:pPr>
            <a:endParaRPr lang="de-DE"/>
          </a:p>
        </p:txBody>
      </p:sp>
      <p:sp>
        <p:nvSpPr>
          <p:cNvPr id="8" name="Foliennummernplatzhalter 5"/>
          <p:cNvSpPr>
            <a:spLocks noGrp="1"/>
          </p:cNvSpPr>
          <p:nvPr>
            <p:ph type="sldNum" sz="quarter" idx="12"/>
          </p:nvPr>
        </p:nvSpPr>
        <p:spPr bwMode="auto"/>
        <p:txBody>
          <a:bodyPr/>
          <a:lstStyle/>
          <a:p>
            <a:pPr>
              <a:defRPr/>
            </a:pPr>
            <a:fld id="{715C9046-83AA-4383-A1C3-2E4CB316CADB}" type="slidenum">
              <a:rPr lang="de-DE"/>
              <a:t>‹Nr.›</a:t>
            </a:fld>
            <a:endParaRPr lang="de-DE"/>
          </a:p>
        </p:txBody>
      </p:sp>
    </p:spTree>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userDrawn="1">
  <p:cSld name="Benutzerdefiniertes Layout">
    <p:spTree>
      <p:nvGrpSpPr>
        <p:cNvPr id="1" name=""/>
        <p:cNvGrpSpPr/>
        <p:nvPr/>
      </p:nvGrpSpPr>
      <p:grpSpPr bwMode="auto">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1_Benutzerdefiniertes Layout">
    <p:spTree>
      <p:nvGrpSpPr>
        <p:cNvPr id="1" name=""/>
        <p:cNvGrpSpPr/>
        <p:nvPr/>
      </p:nvGrpSpPr>
      <p:grpSpPr bwMode="auto">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userDrawn="1">
  <p:cSld name="Titel und Inhalt">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Titelmasterformat durch Klicken bearbeiten</a:t>
            </a:r>
            <a:endParaRPr/>
          </a:p>
        </p:txBody>
      </p:sp>
      <p:sp>
        <p:nvSpPr>
          <p:cNvPr id="5" name="Inhaltsplatzhalter 2"/>
          <p:cNvSpPr>
            <a:spLocks noGrp="1"/>
          </p:cNvSpPr>
          <p:nvPr>
            <p:ph idx="1"/>
          </p:nvPr>
        </p:nvSpPr>
        <p:spPr bwMode="auto"/>
        <p:txBody>
          <a:body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10"/>
          </p:nvPr>
        </p:nvSpPr>
        <p:spPr bwMode="auto"/>
        <p:txBody>
          <a:bodyPr/>
          <a:lstStyle/>
          <a:p>
            <a:pPr>
              <a:defRPr/>
            </a:pPr>
            <a:fld id="{0495CDE6-7D08-45B6-9F69-5EF207C1F905}" type="datetimeFigureOut">
              <a:rPr lang="de-DE"/>
              <a:t>07.08.2023</a:t>
            </a:fld>
            <a:endParaRPr lang="de-DE"/>
          </a:p>
        </p:txBody>
      </p:sp>
      <p:sp>
        <p:nvSpPr>
          <p:cNvPr id="7" name="Fußzeilenplatzhalter 4"/>
          <p:cNvSpPr>
            <a:spLocks noGrp="1"/>
          </p:cNvSpPr>
          <p:nvPr>
            <p:ph type="ftr" sz="quarter" idx="11"/>
          </p:nvPr>
        </p:nvSpPr>
        <p:spPr bwMode="auto"/>
        <p:txBody>
          <a:bodyPr/>
          <a:lstStyle/>
          <a:p>
            <a:pPr>
              <a:defRPr/>
            </a:pPr>
            <a:r>
              <a:rPr lang="it-IT"/>
              <a:t>TwinLife workshop on behavioral genetics </a:t>
            </a:r>
            <a:r>
              <a:rPr lang="en-US" sz="1200">
                <a:solidFill>
                  <a:schemeClr val="bg1">
                    <a:lumMod val="50000"/>
                  </a:schemeClr>
                </a:solidFill>
              </a:rPr>
              <a:t>August 18</a:t>
            </a:r>
            <a:r>
              <a:rPr lang="en-US" sz="1200" baseline="30000">
                <a:solidFill>
                  <a:schemeClr val="bg1">
                    <a:lumMod val="50000"/>
                  </a:schemeClr>
                </a:solidFill>
              </a:rPr>
              <a:t>th</a:t>
            </a:r>
            <a:r>
              <a:rPr lang="en-US" sz="1200">
                <a:solidFill>
                  <a:schemeClr val="bg1">
                    <a:lumMod val="50000"/>
                  </a:schemeClr>
                </a:solidFill>
              </a:rPr>
              <a:t> and 19</a:t>
            </a:r>
            <a:r>
              <a:rPr lang="en-US" sz="1200" baseline="30000">
                <a:solidFill>
                  <a:schemeClr val="bg1">
                    <a:lumMod val="50000"/>
                  </a:schemeClr>
                </a:solidFill>
              </a:rPr>
              <a:t>th</a:t>
            </a:r>
            <a:r>
              <a:rPr lang="en-US" sz="1200">
                <a:solidFill>
                  <a:schemeClr val="bg1">
                    <a:lumMod val="50000"/>
                  </a:schemeClr>
                </a:solidFill>
              </a:rPr>
              <a:t>, 2021</a:t>
            </a:r>
            <a:endParaRPr/>
          </a:p>
        </p:txBody>
      </p:sp>
      <p:sp>
        <p:nvSpPr>
          <p:cNvPr id="8" name="Foliennummernplatzhalter 5"/>
          <p:cNvSpPr>
            <a:spLocks noGrp="1"/>
          </p:cNvSpPr>
          <p:nvPr>
            <p:ph type="sldNum" sz="quarter" idx="12"/>
          </p:nvPr>
        </p:nvSpPr>
        <p:spPr bwMode="auto"/>
        <p:txBody>
          <a:bodyPr/>
          <a:lstStyle/>
          <a:p>
            <a:pPr>
              <a:defRPr/>
            </a:pPr>
            <a:fld id="{F26D89EF-3C3A-4E06-893E-1B74ABA00C59}" type="slidenum">
              <a:rPr lang="de-DE"/>
              <a:t>‹Nr.›</a:t>
            </a:fld>
            <a:endParaRPr lang="de-DE"/>
          </a:p>
        </p:txBody>
      </p:sp>
      <p:sp>
        <p:nvSpPr>
          <p:cNvPr id="9" name="Rechteck 6"/>
          <p:cNvSpPr/>
          <p:nvPr userDrawn="1"/>
        </p:nvSpPr>
        <p:spPr bwMode="auto">
          <a:xfrm>
            <a:off x="177391" y="157836"/>
            <a:ext cx="9555000" cy="6588000"/>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cxnSp>
        <p:nvCxnSpPr>
          <p:cNvPr id="10" name="Gerade Verbindung 7"/>
          <p:cNvCxnSpPr>
            <a:cxnSpLocks/>
          </p:cNvCxnSpPr>
          <p:nvPr userDrawn="1"/>
        </p:nvCxnSpPr>
        <p:spPr bwMode="auto">
          <a:xfrm>
            <a:off x="350490" y="1412776"/>
            <a:ext cx="9205023" cy="0"/>
          </a:xfrm>
          <a:prstGeom prst="line">
            <a:avLst/>
          </a:prstGeom>
          <a:ln w="57150" cmpd="dbl">
            <a:noFill/>
          </a:ln>
        </p:spPr>
        <p:style>
          <a:lnRef idx="1">
            <a:schemeClr val="accent1"/>
          </a:lnRef>
          <a:fillRef idx="0">
            <a:schemeClr val="accent1"/>
          </a:fillRef>
          <a:effectRef idx="0">
            <a:schemeClr val="accent1"/>
          </a:effectRef>
          <a:fontRef idx="minor">
            <a:schemeClr val="tx1"/>
          </a:fontRef>
        </p:style>
      </p:cxnSp>
      <p:pic>
        <p:nvPicPr>
          <p:cNvPr id="11" name="Bild 10" descr="logo.png"/>
          <p:cNvPicPr>
            <a:picLocks noChangeAspect="1"/>
          </p:cNvPicPr>
          <p:nvPr userDrawn="1"/>
        </p:nvPicPr>
        <p:blipFill>
          <a:blip r:embed="rId2"/>
          <a:stretch/>
        </p:blipFill>
        <p:spPr bwMode="auto">
          <a:xfrm>
            <a:off x="238741" y="6157305"/>
            <a:ext cx="1329883" cy="54559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überschrif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782506" y="4406903"/>
            <a:ext cx="8420100" cy="1362075"/>
          </a:xfrm>
        </p:spPr>
        <p:txBody>
          <a:bodyPr anchor="t"/>
          <a:lstStyle>
            <a:lvl1pPr algn="l">
              <a:defRPr sz="4000" b="1" cap="all"/>
            </a:lvl1pPr>
          </a:lstStyle>
          <a:p>
            <a:pPr>
              <a:defRPr/>
            </a:pPr>
            <a:r>
              <a:rPr lang="de-DE"/>
              <a:t>Titelmasterformat durch Klicken bearbeiten</a:t>
            </a:r>
            <a:endParaRPr/>
          </a:p>
        </p:txBody>
      </p:sp>
      <p:sp>
        <p:nvSpPr>
          <p:cNvPr id="5" name="Textplatzhalter 2"/>
          <p:cNvSpPr>
            <a:spLocks noGrp="1"/>
          </p:cNvSpPr>
          <p:nvPr>
            <p:ph type="body" idx="1"/>
          </p:nvPr>
        </p:nvSpPr>
        <p:spPr bwMode="auto">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de-DE"/>
              <a:t>Textmasterformate durch Klicken bearbeiten</a:t>
            </a:r>
            <a:endParaRPr/>
          </a:p>
        </p:txBody>
      </p:sp>
      <p:sp>
        <p:nvSpPr>
          <p:cNvPr id="6" name="Datumsplatzhalter 3"/>
          <p:cNvSpPr>
            <a:spLocks noGrp="1"/>
          </p:cNvSpPr>
          <p:nvPr>
            <p:ph type="dt" sz="half" idx="10"/>
          </p:nvPr>
        </p:nvSpPr>
        <p:spPr bwMode="auto"/>
        <p:txBody>
          <a:bodyPr/>
          <a:lstStyle/>
          <a:p>
            <a:pPr>
              <a:defRPr/>
            </a:pPr>
            <a:fld id="{0495CDE6-7D08-45B6-9F69-5EF207C1F905}" type="datetimeFigureOut">
              <a:rPr lang="de-DE"/>
              <a:t>07.08.2023</a:t>
            </a:fld>
            <a:endParaRPr lang="de-DE"/>
          </a:p>
        </p:txBody>
      </p:sp>
      <p:sp>
        <p:nvSpPr>
          <p:cNvPr id="7" name="Fußzeilenplatzhalter 4"/>
          <p:cNvSpPr>
            <a:spLocks noGrp="1"/>
          </p:cNvSpPr>
          <p:nvPr>
            <p:ph type="ftr" sz="quarter" idx="11"/>
          </p:nvPr>
        </p:nvSpPr>
        <p:spPr bwMode="auto"/>
        <p:txBody>
          <a:bodyPr/>
          <a:lstStyle/>
          <a:p>
            <a:pPr>
              <a:defRPr/>
            </a:pPr>
            <a:endParaRPr lang="de-DE"/>
          </a:p>
        </p:txBody>
      </p:sp>
      <p:sp>
        <p:nvSpPr>
          <p:cNvPr id="8" name="Foliennummernplatzhalter 5"/>
          <p:cNvSpPr>
            <a:spLocks noGrp="1"/>
          </p:cNvSpPr>
          <p:nvPr>
            <p:ph type="sldNum" sz="quarter" idx="12"/>
          </p:nvPr>
        </p:nvSpPr>
        <p:spPr bwMode="auto"/>
        <p:txBody>
          <a:bodyPr/>
          <a:lstStyle/>
          <a:p>
            <a:pPr>
              <a:defRPr/>
            </a:pPr>
            <a:fld id="{715C9046-83AA-4383-A1C3-2E4CB316CADB}" type="slidenum">
              <a:rPr lang="de-DE"/>
              <a:t>‹Nr.›</a:t>
            </a:fld>
            <a:endParaRPr lang="de-DE"/>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Zwei Inhalte">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Titelmasterformat durch Klicken bearbeiten</a:t>
            </a:r>
            <a:endParaRPr/>
          </a:p>
        </p:txBody>
      </p:sp>
      <p:sp>
        <p:nvSpPr>
          <p:cNvPr id="5" name="Inhaltsplatzhalter 2"/>
          <p:cNvSpPr>
            <a:spLocks noGrp="1"/>
          </p:cNvSpPr>
          <p:nvPr>
            <p:ph sz="half" idx="1"/>
          </p:nvPr>
        </p:nvSpPr>
        <p:spPr bwMode="auto">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Inhaltsplatzhalter 3"/>
          <p:cNvSpPr>
            <a:spLocks noGrp="1"/>
          </p:cNvSpPr>
          <p:nvPr>
            <p:ph sz="half" idx="2"/>
          </p:nvPr>
        </p:nvSpPr>
        <p:spPr bwMode="auto">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7" name="Datumsplatzhalter 4"/>
          <p:cNvSpPr>
            <a:spLocks noGrp="1"/>
          </p:cNvSpPr>
          <p:nvPr>
            <p:ph type="dt" sz="half" idx="10"/>
          </p:nvPr>
        </p:nvSpPr>
        <p:spPr bwMode="auto"/>
        <p:txBody>
          <a:bodyPr/>
          <a:lstStyle/>
          <a:p>
            <a:pPr>
              <a:defRPr/>
            </a:pPr>
            <a:fld id="{0495CDE6-7D08-45B6-9F69-5EF207C1F905}" type="datetimeFigureOut">
              <a:rPr lang="de-DE"/>
              <a:t>07.08.2023</a:t>
            </a:fld>
            <a:endParaRPr lang="de-DE"/>
          </a:p>
        </p:txBody>
      </p:sp>
      <p:sp>
        <p:nvSpPr>
          <p:cNvPr id="8" name="Fußzeilenplatzhalter 5"/>
          <p:cNvSpPr>
            <a:spLocks noGrp="1"/>
          </p:cNvSpPr>
          <p:nvPr>
            <p:ph type="ftr" sz="quarter" idx="11"/>
          </p:nvPr>
        </p:nvSpPr>
        <p:spPr bwMode="auto"/>
        <p:txBody>
          <a:bodyPr/>
          <a:lstStyle/>
          <a:p>
            <a:pPr>
              <a:defRPr/>
            </a:pPr>
            <a:endParaRPr lang="de-DE"/>
          </a:p>
        </p:txBody>
      </p:sp>
      <p:sp>
        <p:nvSpPr>
          <p:cNvPr id="9" name="Foliennummernplatzhalter 6"/>
          <p:cNvSpPr>
            <a:spLocks noGrp="1"/>
          </p:cNvSpPr>
          <p:nvPr>
            <p:ph type="sldNum" sz="quarter" idx="12"/>
          </p:nvPr>
        </p:nvSpPr>
        <p:spPr bwMode="auto"/>
        <p:txBody>
          <a:bodyPr/>
          <a:lstStyle/>
          <a:p>
            <a:pPr>
              <a:defRPr/>
            </a:pPr>
            <a:fld id="{715C9046-83AA-4383-A1C3-2E4CB316CADB}" type="slidenum">
              <a:rPr lang="de-DE"/>
              <a:t>‹Nr.›</a:t>
            </a:fld>
            <a:endParaRPr lang="de-DE"/>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Vergleich">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lvl1pPr>
              <a:defRPr/>
            </a:lvl1pPr>
          </a:lstStyle>
          <a:p>
            <a:pPr>
              <a:defRPr/>
            </a:pPr>
            <a:r>
              <a:rPr lang="de-DE"/>
              <a:t>Titelmasterformat durch Klicken bearbeiten</a:t>
            </a:r>
            <a:endParaRPr/>
          </a:p>
        </p:txBody>
      </p:sp>
      <p:sp>
        <p:nvSpPr>
          <p:cNvPr id="5" name="Textplatzhalter 2"/>
          <p:cNvSpPr>
            <a:spLocks noGrp="1"/>
          </p:cNvSpPr>
          <p:nvPr>
            <p:ph type="body" idx="1"/>
          </p:nvPr>
        </p:nvSpPr>
        <p:spPr bwMode="auto">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Textmasterformate durch Klicken bearbeiten</a:t>
            </a:r>
            <a:endParaRPr/>
          </a:p>
        </p:txBody>
      </p:sp>
      <p:sp>
        <p:nvSpPr>
          <p:cNvPr id="6" name="Inhaltsplatzhalter 3"/>
          <p:cNvSpPr>
            <a:spLocks noGrp="1"/>
          </p:cNvSpPr>
          <p:nvPr>
            <p:ph sz="half" idx="2"/>
          </p:nvPr>
        </p:nvSpPr>
        <p:spPr bwMode="auto">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7" name="Textplatzhalter 4"/>
          <p:cNvSpPr>
            <a:spLocks noGrp="1"/>
          </p:cNvSpPr>
          <p:nvPr>
            <p:ph type="body" sz="quarter" idx="3"/>
          </p:nvPr>
        </p:nvSpPr>
        <p:spPr bwMode="auto">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Textmasterformate durch Klicken bearbeiten</a:t>
            </a:r>
            <a:endParaRPr/>
          </a:p>
        </p:txBody>
      </p:sp>
      <p:sp>
        <p:nvSpPr>
          <p:cNvPr id="8" name="Inhaltsplatzhalter 5"/>
          <p:cNvSpPr>
            <a:spLocks noGrp="1"/>
          </p:cNvSpPr>
          <p:nvPr>
            <p:ph sz="quarter" idx="4"/>
          </p:nvPr>
        </p:nvSpPr>
        <p:spPr bwMode="auto">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9" name="Datumsplatzhalter 6"/>
          <p:cNvSpPr>
            <a:spLocks noGrp="1"/>
          </p:cNvSpPr>
          <p:nvPr>
            <p:ph type="dt" sz="half" idx="10"/>
          </p:nvPr>
        </p:nvSpPr>
        <p:spPr bwMode="auto"/>
        <p:txBody>
          <a:bodyPr/>
          <a:lstStyle/>
          <a:p>
            <a:pPr>
              <a:defRPr/>
            </a:pPr>
            <a:fld id="{0495CDE6-7D08-45B6-9F69-5EF207C1F905}" type="datetimeFigureOut">
              <a:rPr lang="de-DE"/>
              <a:t>07.08.2023</a:t>
            </a:fld>
            <a:endParaRPr lang="de-DE"/>
          </a:p>
        </p:txBody>
      </p:sp>
      <p:sp>
        <p:nvSpPr>
          <p:cNvPr id="10" name="Fußzeilenplatzhalter 7"/>
          <p:cNvSpPr>
            <a:spLocks noGrp="1"/>
          </p:cNvSpPr>
          <p:nvPr>
            <p:ph type="ftr" sz="quarter" idx="11"/>
          </p:nvPr>
        </p:nvSpPr>
        <p:spPr bwMode="auto"/>
        <p:txBody>
          <a:bodyPr/>
          <a:lstStyle/>
          <a:p>
            <a:pPr>
              <a:defRPr/>
            </a:pPr>
            <a:endParaRPr lang="de-DE"/>
          </a:p>
        </p:txBody>
      </p:sp>
      <p:sp>
        <p:nvSpPr>
          <p:cNvPr id="11" name="Foliennummernplatzhalter 8"/>
          <p:cNvSpPr>
            <a:spLocks noGrp="1"/>
          </p:cNvSpPr>
          <p:nvPr>
            <p:ph type="sldNum" sz="quarter" idx="12"/>
          </p:nvPr>
        </p:nvSpPr>
        <p:spPr bwMode="auto"/>
        <p:txBody>
          <a:bodyPr/>
          <a:lstStyle/>
          <a:p>
            <a:pPr>
              <a:defRPr/>
            </a:pPr>
            <a:fld id="{715C9046-83AA-4383-A1C3-2E4CB316CADB}" type="slidenum">
              <a:rPr lang="de-DE"/>
              <a:t>‹Nr.›</a:t>
            </a:fld>
            <a:endParaRPr lang="de-DE"/>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Titelmasterformat durch Klicken bearbeiten</a:t>
            </a:r>
            <a:endParaRPr/>
          </a:p>
        </p:txBody>
      </p:sp>
      <p:sp>
        <p:nvSpPr>
          <p:cNvPr id="5" name="Datumsplatzhalter 2"/>
          <p:cNvSpPr>
            <a:spLocks noGrp="1"/>
          </p:cNvSpPr>
          <p:nvPr>
            <p:ph type="dt" sz="half" idx="10"/>
          </p:nvPr>
        </p:nvSpPr>
        <p:spPr bwMode="auto"/>
        <p:txBody>
          <a:bodyPr/>
          <a:lstStyle/>
          <a:p>
            <a:pPr>
              <a:defRPr/>
            </a:pPr>
            <a:fld id="{0495CDE6-7D08-45B6-9F69-5EF207C1F905}" type="datetimeFigureOut">
              <a:rPr lang="de-DE"/>
              <a:t>07.08.2023</a:t>
            </a:fld>
            <a:endParaRPr lang="de-DE"/>
          </a:p>
        </p:txBody>
      </p:sp>
      <p:sp>
        <p:nvSpPr>
          <p:cNvPr id="6" name="Fußzeilenplatzhalter 3"/>
          <p:cNvSpPr>
            <a:spLocks noGrp="1"/>
          </p:cNvSpPr>
          <p:nvPr>
            <p:ph type="ftr" sz="quarter" idx="11"/>
          </p:nvPr>
        </p:nvSpPr>
        <p:spPr bwMode="auto"/>
        <p:txBody>
          <a:bodyPr/>
          <a:lstStyle/>
          <a:p>
            <a:pPr>
              <a:defRPr/>
            </a:pPr>
            <a:endParaRPr lang="de-DE"/>
          </a:p>
        </p:txBody>
      </p:sp>
      <p:sp>
        <p:nvSpPr>
          <p:cNvPr id="7" name="Foliennummernplatzhalter 4"/>
          <p:cNvSpPr>
            <a:spLocks noGrp="1"/>
          </p:cNvSpPr>
          <p:nvPr>
            <p:ph type="sldNum" sz="quarter" idx="12"/>
          </p:nvPr>
        </p:nvSpPr>
        <p:spPr bwMode="auto"/>
        <p:txBody>
          <a:bodyPr/>
          <a:lstStyle/>
          <a:p>
            <a:pPr>
              <a:defRPr/>
            </a:pPr>
            <a:fld id="{715C9046-83AA-4383-A1C3-2E4CB316CADB}" type="slidenum">
              <a:rPr lang="de-DE"/>
              <a:t>‹Nr.›</a:t>
            </a:fld>
            <a:endParaRPr lang="de-DE"/>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4" name="Datumsplatzhalter 1"/>
          <p:cNvSpPr>
            <a:spLocks noGrp="1"/>
          </p:cNvSpPr>
          <p:nvPr>
            <p:ph type="dt" sz="half" idx="10"/>
          </p:nvPr>
        </p:nvSpPr>
        <p:spPr bwMode="auto"/>
        <p:txBody>
          <a:bodyPr/>
          <a:lstStyle/>
          <a:p>
            <a:pPr>
              <a:defRPr/>
            </a:pPr>
            <a:fld id="{0495CDE6-7D08-45B6-9F69-5EF207C1F905}" type="datetimeFigureOut">
              <a:rPr lang="de-DE"/>
              <a:t>07.08.2023</a:t>
            </a:fld>
            <a:endParaRPr lang="de-DE"/>
          </a:p>
        </p:txBody>
      </p:sp>
      <p:sp>
        <p:nvSpPr>
          <p:cNvPr id="5" name="Fußzeilenplatzhalter 2"/>
          <p:cNvSpPr>
            <a:spLocks noGrp="1"/>
          </p:cNvSpPr>
          <p:nvPr>
            <p:ph type="ftr" sz="quarter" idx="11"/>
          </p:nvPr>
        </p:nvSpPr>
        <p:spPr bwMode="auto"/>
        <p:txBody>
          <a:bodyPr/>
          <a:lstStyle/>
          <a:p>
            <a:pPr>
              <a:defRPr/>
            </a:pPr>
            <a:endParaRPr lang="de-DE"/>
          </a:p>
        </p:txBody>
      </p:sp>
      <p:sp>
        <p:nvSpPr>
          <p:cNvPr id="6" name="Foliennummernplatzhalter 3"/>
          <p:cNvSpPr>
            <a:spLocks noGrp="1"/>
          </p:cNvSpPr>
          <p:nvPr>
            <p:ph type="sldNum" sz="quarter" idx="12"/>
          </p:nvPr>
        </p:nvSpPr>
        <p:spPr bwMode="auto"/>
        <p:txBody>
          <a:bodyPr/>
          <a:lstStyle/>
          <a:p>
            <a:pPr>
              <a:defRPr/>
            </a:pPr>
            <a:fld id="{715C9046-83AA-4383-A1C3-2E4CB316CADB}" type="slidenum">
              <a:rPr lang="de-DE"/>
              <a:t>‹Nr.›</a:t>
            </a:fld>
            <a:endParaRPr lang="de-DE"/>
          </a:p>
        </p:txBody>
      </p:sp>
      <p:sp>
        <p:nvSpPr>
          <p:cNvPr id="7" name="Foliennummernplatzhalter 5"/>
          <p:cNvSpPr txBox="1"/>
          <p:nvPr userDrawn="1"/>
        </p:nvSpPr>
        <p:spPr bwMode="auto">
          <a:xfrm>
            <a:off x="495114" y="6391977"/>
            <a:ext cx="2311399" cy="365125"/>
          </a:xfrm>
          <a:prstGeom prst="rect">
            <a:avLst/>
          </a:prstGeom>
        </p:spPr>
        <p:txBody>
          <a:bodyPr/>
          <a:lstStyle>
            <a:defPPr>
              <a:defRPr lang="de-DE"/>
            </a:defPPr>
            <a:lvl1pPr marL="0" algn="l" defTabSz="914400">
              <a:defRPr sz="1300">
                <a:solidFill>
                  <a:srgbClr val="AD1917"/>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a:lstStyle>
          <a:p>
            <a:pPr>
              <a:defRPr/>
            </a:pPr>
            <a:fld id="{F26D89EF-3C3A-4E06-893E-1B74ABA00C59}" type="slidenum">
              <a:rPr lang="de-DE"/>
              <a:t>‹Nr.›</a:t>
            </a:fld>
            <a:endParaRPr lang="de-DE"/>
          </a:p>
        </p:txBody>
      </p:sp>
      <p:pic>
        <p:nvPicPr>
          <p:cNvPr id="8" name="Bild 3" descr="logo.png"/>
          <p:cNvPicPr>
            <a:picLocks noChangeAspect="1"/>
          </p:cNvPicPr>
          <p:nvPr userDrawn="1"/>
        </p:nvPicPr>
        <p:blipFill>
          <a:blip r:embed="rId2"/>
          <a:stretch/>
        </p:blipFill>
        <p:spPr bwMode="auto">
          <a:xfrm>
            <a:off x="560512" y="6157305"/>
            <a:ext cx="1329883" cy="545593"/>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Inhalt mit Überschrif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495300" y="273050"/>
            <a:ext cx="3259006" cy="1162050"/>
          </a:xfrm>
        </p:spPr>
        <p:txBody>
          <a:bodyPr anchor="b"/>
          <a:lstStyle>
            <a:lvl1pPr algn="l">
              <a:defRPr sz="2000" b="1"/>
            </a:lvl1pPr>
          </a:lstStyle>
          <a:p>
            <a:pPr>
              <a:defRPr/>
            </a:pPr>
            <a:r>
              <a:rPr lang="de-DE"/>
              <a:t>Titelmasterformat durch Klicken bearbeiten</a:t>
            </a:r>
            <a:endParaRPr/>
          </a:p>
        </p:txBody>
      </p:sp>
      <p:sp>
        <p:nvSpPr>
          <p:cNvPr id="5" name="Inhaltsplatzhalter 2"/>
          <p:cNvSpPr>
            <a:spLocks noGrp="1"/>
          </p:cNvSpPr>
          <p:nvPr>
            <p:ph idx="1"/>
          </p:nvPr>
        </p:nvSpPr>
        <p:spPr bwMode="auto">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Textplatzhalter 3"/>
          <p:cNvSpPr>
            <a:spLocks noGrp="1"/>
          </p:cNvSpPr>
          <p:nvPr>
            <p:ph type="body" sz="half" idx="2"/>
          </p:nvPr>
        </p:nvSpPr>
        <p:spPr bwMode="auto">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de-DE"/>
              <a:t>Textmasterformate durch Klicken bearbeiten</a:t>
            </a:r>
            <a:endParaRPr/>
          </a:p>
        </p:txBody>
      </p:sp>
      <p:sp>
        <p:nvSpPr>
          <p:cNvPr id="7" name="Datumsplatzhalter 4"/>
          <p:cNvSpPr>
            <a:spLocks noGrp="1"/>
          </p:cNvSpPr>
          <p:nvPr>
            <p:ph type="dt" sz="half" idx="10"/>
          </p:nvPr>
        </p:nvSpPr>
        <p:spPr bwMode="auto"/>
        <p:txBody>
          <a:bodyPr/>
          <a:lstStyle/>
          <a:p>
            <a:pPr>
              <a:defRPr/>
            </a:pPr>
            <a:fld id="{0495CDE6-7D08-45B6-9F69-5EF207C1F905}" type="datetimeFigureOut">
              <a:rPr lang="de-DE"/>
              <a:t>07.08.2023</a:t>
            </a:fld>
            <a:endParaRPr lang="de-DE"/>
          </a:p>
        </p:txBody>
      </p:sp>
      <p:sp>
        <p:nvSpPr>
          <p:cNvPr id="8" name="Fußzeilenplatzhalter 5"/>
          <p:cNvSpPr>
            <a:spLocks noGrp="1"/>
          </p:cNvSpPr>
          <p:nvPr>
            <p:ph type="ftr" sz="quarter" idx="11"/>
          </p:nvPr>
        </p:nvSpPr>
        <p:spPr bwMode="auto"/>
        <p:txBody>
          <a:bodyPr/>
          <a:lstStyle/>
          <a:p>
            <a:pPr>
              <a:defRPr/>
            </a:pPr>
            <a:endParaRPr lang="de-DE"/>
          </a:p>
        </p:txBody>
      </p:sp>
      <p:sp>
        <p:nvSpPr>
          <p:cNvPr id="9" name="Foliennummernplatzhalter 6"/>
          <p:cNvSpPr>
            <a:spLocks noGrp="1"/>
          </p:cNvSpPr>
          <p:nvPr>
            <p:ph type="sldNum" sz="quarter" idx="12"/>
          </p:nvPr>
        </p:nvSpPr>
        <p:spPr bwMode="auto"/>
        <p:txBody>
          <a:bodyPr/>
          <a:lstStyle/>
          <a:p>
            <a:pPr>
              <a:defRPr/>
            </a:pPr>
            <a:fld id="{715C9046-83AA-4383-A1C3-2E4CB316CADB}" type="slidenum">
              <a:rPr lang="de-DE"/>
              <a:t>‹Nr.›</a:t>
            </a:fld>
            <a:endParaRPr lang="de-DE"/>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Bild mit Überschrif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1941645" y="4800600"/>
            <a:ext cx="5943600" cy="566738"/>
          </a:xfrm>
        </p:spPr>
        <p:txBody>
          <a:bodyPr anchor="b"/>
          <a:lstStyle>
            <a:lvl1pPr algn="l">
              <a:defRPr sz="2000" b="1"/>
            </a:lvl1pPr>
          </a:lstStyle>
          <a:p>
            <a:pPr>
              <a:defRPr/>
            </a:pPr>
            <a:r>
              <a:rPr lang="de-DE"/>
              <a:t>Titelmasterformat durch Klicken bearbeiten</a:t>
            </a:r>
            <a:endParaRPr/>
          </a:p>
        </p:txBody>
      </p:sp>
      <p:sp>
        <p:nvSpPr>
          <p:cNvPr id="5" name="Bildplatzhalter 2"/>
          <p:cNvSpPr>
            <a:spLocks noGrp="1"/>
          </p:cNvSpPr>
          <p:nvPr>
            <p:ph type="pic" idx="1"/>
          </p:nvPr>
        </p:nvSpPr>
        <p:spPr bwMode="auto">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de-DE"/>
          </a:p>
        </p:txBody>
      </p:sp>
      <p:sp>
        <p:nvSpPr>
          <p:cNvPr id="6" name="Textplatzhalter 3"/>
          <p:cNvSpPr>
            <a:spLocks noGrp="1"/>
          </p:cNvSpPr>
          <p:nvPr>
            <p:ph type="body" sz="half" idx="2"/>
          </p:nvPr>
        </p:nvSpPr>
        <p:spPr bwMode="auto">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de-DE"/>
              <a:t>Textmasterformate durch Klicken bearbeiten</a:t>
            </a:r>
            <a:endParaRPr/>
          </a:p>
        </p:txBody>
      </p:sp>
      <p:sp>
        <p:nvSpPr>
          <p:cNvPr id="7" name="Datumsplatzhalter 4"/>
          <p:cNvSpPr>
            <a:spLocks noGrp="1"/>
          </p:cNvSpPr>
          <p:nvPr>
            <p:ph type="dt" sz="half" idx="10"/>
          </p:nvPr>
        </p:nvSpPr>
        <p:spPr bwMode="auto"/>
        <p:txBody>
          <a:bodyPr/>
          <a:lstStyle/>
          <a:p>
            <a:pPr>
              <a:defRPr/>
            </a:pPr>
            <a:fld id="{0495CDE6-7D08-45B6-9F69-5EF207C1F905}" type="datetimeFigureOut">
              <a:rPr lang="de-DE"/>
              <a:t>07.08.2023</a:t>
            </a:fld>
            <a:endParaRPr lang="de-DE"/>
          </a:p>
        </p:txBody>
      </p:sp>
      <p:sp>
        <p:nvSpPr>
          <p:cNvPr id="8" name="Fußzeilenplatzhalter 5"/>
          <p:cNvSpPr>
            <a:spLocks noGrp="1"/>
          </p:cNvSpPr>
          <p:nvPr>
            <p:ph type="ftr" sz="quarter" idx="11"/>
          </p:nvPr>
        </p:nvSpPr>
        <p:spPr bwMode="auto"/>
        <p:txBody>
          <a:bodyPr/>
          <a:lstStyle/>
          <a:p>
            <a:pPr>
              <a:defRPr/>
            </a:pPr>
            <a:endParaRPr lang="de-DE"/>
          </a:p>
        </p:txBody>
      </p:sp>
      <p:sp>
        <p:nvSpPr>
          <p:cNvPr id="9" name="Foliennummernplatzhalter 6"/>
          <p:cNvSpPr>
            <a:spLocks noGrp="1"/>
          </p:cNvSpPr>
          <p:nvPr>
            <p:ph type="sldNum" sz="quarter" idx="12"/>
          </p:nvPr>
        </p:nvSpPr>
        <p:spPr bwMode="auto"/>
        <p:txBody>
          <a:bodyPr/>
          <a:lstStyle/>
          <a:p>
            <a:pPr>
              <a:defRPr/>
            </a:pPr>
            <a:fld id="{715C9046-83AA-4383-A1C3-2E4CB316CADB}" type="slidenum">
              <a:rPr lang="de-DE"/>
              <a:t>‹Nr.›</a:t>
            </a:fld>
            <a:endParaRPr lang="de-DE"/>
          </a:p>
        </p:txBody>
      </p:sp>
    </p:spTree>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Titelplatzhalter 1"/>
          <p:cNvSpPr>
            <a:spLocks noGrp="1"/>
          </p:cNvSpPr>
          <p:nvPr>
            <p:ph type="title"/>
          </p:nvPr>
        </p:nvSpPr>
        <p:spPr bwMode="auto">
          <a:xfrm>
            <a:off x="495300" y="274638"/>
            <a:ext cx="8915400" cy="1143000"/>
          </a:xfrm>
          <a:prstGeom prst="rect">
            <a:avLst/>
          </a:prstGeom>
        </p:spPr>
        <p:txBody>
          <a:bodyPr vert="horz" lIns="91440" tIns="45720" rIns="91440" bIns="45720" rtlCol="0" anchor="ctr">
            <a:normAutofit/>
          </a:bodyPr>
          <a:lstStyle/>
          <a:p>
            <a:pPr>
              <a:defRPr/>
            </a:pPr>
            <a:r>
              <a:rPr lang="de-DE"/>
              <a:t>Titelmasterformat durch Klicken bearbeiten</a:t>
            </a:r>
            <a:endParaRPr/>
          </a:p>
        </p:txBody>
      </p:sp>
      <p:sp>
        <p:nvSpPr>
          <p:cNvPr id="5" name="Textplatzhalter 2"/>
          <p:cNvSpPr>
            <a:spLocks noGrp="1"/>
          </p:cNvSpPr>
          <p:nvPr>
            <p:ph type="body" idx="1"/>
          </p:nvPr>
        </p:nvSpPr>
        <p:spPr bwMode="auto">
          <a:xfrm>
            <a:off x="495300" y="1600203"/>
            <a:ext cx="8915400" cy="4525963"/>
          </a:xfrm>
          <a:prstGeom prst="rect">
            <a:avLst/>
          </a:prstGeom>
        </p:spPr>
        <p:txBody>
          <a:bodyPr vert="horz" lIns="91440" tIns="45720" rIns="91440" bIns="45720" rtlCol="0">
            <a:normAutofit/>
          </a:body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2"/>
          </p:nvPr>
        </p:nvSpPr>
        <p:spPr bwMode="auto">
          <a:xfrm>
            <a:off x="495300" y="6356353"/>
            <a:ext cx="2311399"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495CDE6-7D08-45B6-9F69-5EF207C1F905}" type="datetimeFigureOut">
              <a:rPr lang="de-DE"/>
              <a:t>07.08.2023</a:t>
            </a:fld>
            <a:endParaRPr lang="de-DE"/>
          </a:p>
        </p:txBody>
      </p:sp>
      <p:sp>
        <p:nvSpPr>
          <p:cNvPr id="7" name="Fußzeilenplatzhalter 4"/>
          <p:cNvSpPr>
            <a:spLocks noGrp="1"/>
          </p:cNvSpPr>
          <p:nvPr>
            <p:ph type="ftr" sz="quarter" idx="3"/>
          </p:nvPr>
        </p:nvSpPr>
        <p:spPr bwMode="auto">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de-DE"/>
          </a:p>
        </p:txBody>
      </p:sp>
      <p:sp>
        <p:nvSpPr>
          <p:cNvPr id="8" name="Foliennummernplatzhalter 5"/>
          <p:cNvSpPr>
            <a:spLocks noGrp="1"/>
          </p:cNvSpPr>
          <p:nvPr>
            <p:ph type="sldNum" sz="quarter" idx="4"/>
          </p:nvPr>
        </p:nvSpPr>
        <p:spPr bwMode="auto">
          <a:xfrm>
            <a:off x="7099300" y="6356353"/>
            <a:ext cx="2311399"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15C9046-83AA-4383-A1C3-2E4CB316CADB}" type="slidenum">
              <a:rPr lang="de-DE"/>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defTabSz="914400">
        <a:spcBef>
          <a:spcPts val="0"/>
        </a:spcBef>
        <a:buNone/>
        <a:defRPr sz="4400">
          <a:solidFill>
            <a:schemeClr val="tx1"/>
          </a:solidFill>
          <a:latin typeface="+mj-lt"/>
          <a:ea typeface="+mj-ea"/>
          <a:cs typeface="+mj-cs"/>
        </a:defRPr>
      </a:lvl1pPr>
    </p:titleStyle>
    <p:bodyStyle>
      <a:lvl1pPr marL="342900" indent="-342900" algn="l" defTabSz="914400">
        <a:spcBef>
          <a:spcPts val="0"/>
        </a:spcBef>
        <a:buFont typeface="Arial"/>
        <a:buChar char="•"/>
        <a:defRPr sz="3200">
          <a:solidFill>
            <a:schemeClr val="tx1"/>
          </a:solidFill>
          <a:latin typeface="+mn-lt"/>
          <a:ea typeface="+mn-ea"/>
          <a:cs typeface="+mn-cs"/>
        </a:defRPr>
      </a:lvl1pPr>
      <a:lvl2pPr marL="742950" indent="-285750" algn="l" defTabSz="914400">
        <a:spcBef>
          <a:spcPts val="0"/>
        </a:spcBef>
        <a:buFont typeface="Arial"/>
        <a:buChar char="–"/>
        <a:defRPr sz="2800">
          <a:solidFill>
            <a:schemeClr val="tx1"/>
          </a:solidFill>
          <a:latin typeface="+mn-lt"/>
          <a:ea typeface="+mn-ea"/>
          <a:cs typeface="+mn-cs"/>
        </a:defRPr>
      </a:lvl2pPr>
      <a:lvl3pPr marL="1143000" indent="-228600" algn="l" defTabSz="914400">
        <a:spcBef>
          <a:spcPts val="0"/>
        </a:spcBef>
        <a:buFont typeface="Arial"/>
        <a:buChar char="•"/>
        <a:defRPr sz="2400">
          <a:solidFill>
            <a:schemeClr val="tx1"/>
          </a:solidFill>
          <a:latin typeface="+mn-lt"/>
          <a:ea typeface="+mn-ea"/>
          <a:cs typeface="+mn-cs"/>
        </a:defRPr>
      </a:lvl3pPr>
      <a:lvl4pPr marL="1600200" indent="-228600" algn="l" defTabSz="914400">
        <a:spcBef>
          <a:spcPts val="0"/>
        </a:spcBef>
        <a:buFont typeface="Arial"/>
        <a:buChar char="–"/>
        <a:defRPr sz="2000">
          <a:solidFill>
            <a:schemeClr val="tx1"/>
          </a:solidFill>
          <a:latin typeface="+mn-lt"/>
          <a:ea typeface="+mn-ea"/>
          <a:cs typeface="+mn-cs"/>
        </a:defRPr>
      </a:lvl4pPr>
      <a:lvl5pPr marL="2057400" indent="-228600" algn="l" defTabSz="914400">
        <a:spcBef>
          <a:spcPts val="0"/>
        </a:spcBef>
        <a:buFont typeface="Arial"/>
        <a:buChar char="»"/>
        <a:defRPr sz="2000">
          <a:solidFill>
            <a:schemeClr val="tx1"/>
          </a:solidFill>
          <a:latin typeface="+mn-lt"/>
          <a:ea typeface="+mn-ea"/>
          <a:cs typeface="+mn-cs"/>
        </a:defRPr>
      </a:lvl5pPr>
      <a:lvl6pPr marL="2514600" indent="-228600" algn="l" defTabSz="914400">
        <a:spcBef>
          <a:spcPts val="0"/>
        </a:spcBef>
        <a:buFont typeface="Arial"/>
        <a:buChar char="•"/>
        <a:defRPr sz="2000">
          <a:solidFill>
            <a:schemeClr val="tx1"/>
          </a:solidFill>
          <a:latin typeface="+mn-lt"/>
          <a:ea typeface="+mn-ea"/>
          <a:cs typeface="+mn-cs"/>
        </a:defRPr>
      </a:lvl6pPr>
      <a:lvl7pPr marL="2971800" indent="-228600" algn="l" defTabSz="914400">
        <a:spcBef>
          <a:spcPts val="0"/>
        </a:spcBef>
        <a:buFont typeface="Arial"/>
        <a:buChar char="•"/>
        <a:defRPr sz="2000">
          <a:solidFill>
            <a:schemeClr val="tx1"/>
          </a:solidFill>
          <a:latin typeface="+mn-lt"/>
          <a:ea typeface="+mn-ea"/>
          <a:cs typeface="+mn-cs"/>
        </a:defRPr>
      </a:lvl7pPr>
      <a:lvl8pPr marL="3429000" indent="-228600" algn="l" defTabSz="914400">
        <a:spcBef>
          <a:spcPts val="0"/>
        </a:spcBef>
        <a:buFont typeface="Arial"/>
        <a:buChar char="•"/>
        <a:defRPr sz="2000">
          <a:solidFill>
            <a:schemeClr val="tx1"/>
          </a:solidFill>
          <a:latin typeface="+mn-lt"/>
          <a:ea typeface="+mn-ea"/>
          <a:cs typeface="+mn-cs"/>
        </a:defRPr>
      </a:lvl8pPr>
      <a:lvl9pPr marL="3886200" indent="-228600" algn="l" defTabSz="914400">
        <a:spcBef>
          <a:spcPts val="0"/>
        </a:spcBef>
        <a:buFont typeface="Arial"/>
        <a:buChar char="•"/>
        <a:defRPr sz="2000">
          <a:solidFill>
            <a:schemeClr val="tx1"/>
          </a:solidFill>
          <a:latin typeface="+mn-lt"/>
          <a:ea typeface="+mn-ea"/>
          <a:cs typeface="+mn-cs"/>
        </a:defRPr>
      </a:lvl9pPr>
    </p:bodyStyle>
    <p:other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8.svg"/><Relationship Id="rId7" Type="http://schemas.openxmlformats.org/officeDocument/2006/relationships/image" Target="../media/image13.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11.svg"/><Relationship Id="rId4" Type="http://schemas.openxmlformats.org/officeDocument/2006/relationships/image" Target="../media/image8.png"/><Relationship Id="rId9" Type="http://schemas.openxmlformats.org/officeDocument/2006/relationships/image" Target="../media/image15.sv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doi.org/10.1007/s10519-008-9247-7" TargetMode="External"/><Relationship Id="rId3" Type="http://schemas.openxmlformats.org/officeDocument/2006/relationships/hyperlink" Target="https://doi.org/10.1017/thg.2019.2" TargetMode="External"/><Relationship Id="rId7" Type="http://schemas.openxmlformats.org/officeDocument/2006/relationships/hyperlink" Target="https://doi.org/10.1353/sof.2002.0007" TargetMode="External"/><Relationship Id="rId2" Type="http://schemas.openxmlformats.org/officeDocument/2006/relationships/hyperlink" Target="https://doi.org/10.3224/zff.v31i1.04" TargetMode="External"/><Relationship Id="rId1" Type="http://schemas.openxmlformats.org/officeDocument/2006/relationships/slideLayout" Target="../slideLayouts/slideLayout2.xml"/><Relationship Id="rId6" Type="http://schemas.openxmlformats.org/officeDocument/2006/relationships/hyperlink" Target="https://doi.org/10.1007/s11577-015-0317-6" TargetMode="External"/><Relationship Id="rId5" Type="http://schemas.openxmlformats.org/officeDocument/2006/relationships/hyperlink" Target="https://doi.org/10.1037/0033-295x.108.2.346" TargetMode="External"/><Relationship Id="rId4" Type="http://schemas.openxmlformats.org/officeDocument/2006/relationships/hyperlink" Target="https://doi.org/10.1017/s0954579412000867"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doi.org/10.1093/geronb/60.special_issue_1.65" TargetMode="External"/><Relationship Id="rId2" Type="http://schemas.openxmlformats.org/officeDocument/2006/relationships/hyperlink" Target="https://doi.org/10.1375/136905202762342026" TargetMode="External"/><Relationship Id="rId1" Type="http://schemas.openxmlformats.org/officeDocument/2006/relationships/slideLayout" Target="../slideLayouts/slideLayout2.xml"/><Relationship Id="rId6" Type="http://schemas.openxmlformats.org/officeDocument/2006/relationships/hyperlink" Target="https://doi.org/10.1093/pan/mpt005" TargetMode="External"/><Relationship Id="rId5" Type="http://schemas.openxmlformats.org/officeDocument/2006/relationships/hyperlink" Target="https://doi.org/10.1007/s10519-011-9480-3" TargetMode="External"/><Relationship Id="rId4" Type="http://schemas.openxmlformats.org/officeDocument/2006/relationships/hyperlink" Target="https://doi.org/10.1126/science.118614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Datei:Logo-Universität des Saarlandes.svg"/>
          <p:cNvPicPr>
            <a:picLocks noChangeAspect="1" noChangeArrowheads="1"/>
          </p:cNvPicPr>
          <p:nvPr/>
        </p:nvPicPr>
        <p:blipFill>
          <a:blip r:embed="rId2"/>
          <a:stretch/>
        </p:blipFill>
        <p:spPr bwMode="auto">
          <a:xfrm>
            <a:off x="6252850" y="6094221"/>
            <a:ext cx="1323025" cy="493200"/>
          </a:xfrm>
          <a:prstGeom prst="rect">
            <a:avLst/>
          </a:prstGeom>
          <a:noFill/>
        </p:spPr>
      </p:pic>
      <p:pic>
        <p:nvPicPr>
          <p:cNvPr id="5" name="Bild 10" descr="logo.png"/>
          <p:cNvPicPr>
            <a:picLocks noChangeAspect="1"/>
          </p:cNvPicPr>
          <p:nvPr/>
        </p:nvPicPr>
        <p:blipFill>
          <a:blip r:embed="rId3"/>
          <a:stretch/>
        </p:blipFill>
        <p:spPr bwMode="auto">
          <a:xfrm>
            <a:off x="2916858" y="441497"/>
            <a:ext cx="4012325" cy="1646082"/>
          </a:xfrm>
          <a:prstGeom prst="rect">
            <a:avLst/>
          </a:prstGeom>
        </p:spPr>
      </p:pic>
      <p:graphicFrame>
        <p:nvGraphicFramePr>
          <p:cNvPr id="6" name="Tabelle 19"/>
          <p:cNvGraphicFramePr>
            <a:graphicFrameLocks noGrp="1"/>
          </p:cNvGraphicFramePr>
          <p:nvPr>
            <p:extLst>
              <p:ext uri="{D42A27DB-BD31-4B8C-83A1-F6EECF244321}">
                <p14:modId xmlns:p14="http://schemas.microsoft.com/office/powerpoint/2010/main" val="2826272825"/>
              </p:ext>
            </p:extLst>
          </p:nvPr>
        </p:nvGraphicFramePr>
        <p:xfrm>
          <a:off x="674549" y="2276872"/>
          <a:ext cx="8496944" cy="3358854"/>
        </p:xfrm>
        <a:graphic>
          <a:graphicData uri="http://schemas.openxmlformats.org/drawingml/2006/table">
            <a:tbl>
              <a:tblPr firstRow="1" bandRow="1">
                <a:tableStyleId>{514CFE04-B6EC-45E0-0804-84414C080185}</a:tableStyleId>
              </a:tblPr>
              <a:tblGrid>
                <a:gridCol w="8496944">
                  <a:extLst>
                    <a:ext uri="{9D8B030D-6E8A-4147-A177-3AD203B41FA5}">
                      <a16:colId xmlns:a16="http://schemas.microsoft.com/office/drawing/2014/main" val="20000"/>
                    </a:ext>
                  </a:extLst>
                </a:gridCol>
              </a:tblGrid>
              <a:tr h="979176">
                <a:tc>
                  <a:txBody>
                    <a:bodyPr/>
                    <a:lstStyle/>
                    <a:p>
                      <a:pPr algn="ctr">
                        <a:lnSpc>
                          <a:spcPct val="120000"/>
                        </a:lnSpc>
                        <a:defRPr/>
                      </a:pPr>
                      <a:r>
                        <a:rPr lang="de-DE" sz="3000" b="1" i="1" cap="small" dirty="0">
                          <a:solidFill>
                            <a:srgbClr val="C00000"/>
                          </a:solidFill>
                        </a:rPr>
                        <a:t>Behavioral Genetic Data Analysis</a:t>
                      </a:r>
                      <a:endParaRPr dirty="0"/>
                    </a:p>
                    <a:p>
                      <a:pPr marL="0" marR="0" lvl="0" indent="0" algn="ctr" defTabSz="914400">
                        <a:lnSpc>
                          <a:spcPct val="120000"/>
                        </a:lnSpc>
                        <a:spcBef>
                          <a:spcPts val="0"/>
                        </a:spcBef>
                        <a:spcAft>
                          <a:spcPts val="0"/>
                        </a:spcAft>
                        <a:buClrTx/>
                        <a:buSzTx/>
                        <a:buFontTx/>
                        <a:buNone/>
                        <a:defRPr/>
                      </a:pPr>
                      <a:r>
                        <a:rPr lang="fr-FR" sz="2000" dirty="0">
                          <a:solidFill>
                            <a:schemeClr val="tx1"/>
                          </a:solidFill>
                        </a:rPr>
                        <a:t>Gene-by-</a:t>
                      </a:r>
                      <a:r>
                        <a:rPr lang="fr-FR" sz="2000" dirty="0" err="1">
                          <a:solidFill>
                            <a:schemeClr val="tx1"/>
                          </a:solidFill>
                        </a:rPr>
                        <a:t>Environment</a:t>
                      </a:r>
                      <a:r>
                        <a:rPr lang="fr-FR" sz="2000" dirty="0">
                          <a:solidFill>
                            <a:schemeClr val="tx1"/>
                          </a:solidFill>
                        </a:rPr>
                        <a:t> </a:t>
                      </a:r>
                      <a:r>
                        <a:rPr lang="fr-FR" sz="2000" dirty="0" err="1">
                          <a:solidFill>
                            <a:schemeClr val="tx1"/>
                          </a:solidFill>
                        </a:rPr>
                        <a:t>Interplay</a:t>
                      </a:r>
                      <a:endParaRPr dirty="0"/>
                    </a:p>
                  </a:txBody>
                  <a:tcPr marL="324000" marR="324000" anchor="ctr">
                    <a:lnL w="12700" algn="ctr">
                      <a:noFill/>
                    </a:lnL>
                    <a:lnR w="12700" algn="ctr">
                      <a:noFill/>
                    </a:lnR>
                    <a:lnT w="19050" algn="ctr">
                      <a:solidFill>
                        <a:srgbClr val="AD1917"/>
                      </a:solidFill>
                    </a:lnT>
                    <a:lnB w="38100" algn="ctr">
                      <a:noFill/>
                    </a:lnB>
                    <a:noFill/>
                  </a:tcPr>
                </a:tc>
                <a:extLst>
                  <a:ext uri="{0D108BD9-81ED-4DB2-BD59-A6C34878D82A}">
                    <a16:rowId xmlns:a16="http://schemas.microsoft.com/office/drawing/2014/main" val="10000"/>
                  </a:ext>
                </a:extLst>
              </a:tr>
              <a:tr h="1054566">
                <a:tc>
                  <a:txBody>
                    <a:bodyPr/>
                    <a:lstStyle/>
                    <a:p>
                      <a:pPr marL="0" marR="0" indent="0" algn="l" defTabSz="914400">
                        <a:lnSpc>
                          <a:spcPct val="120000"/>
                        </a:lnSpc>
                        <a:spcBef>
                          <a:spcPts val="0"/>
                        </a:spcBef>
                        <a:spcAft>
                          <a:spcPts val="0"/>
                        </a:spcAft>
                        <a:buClrTx/>
                        <a:buSzTx/>
                        <a:buFontTx/>
                        <a:buNone/>
                        <a:defRPr/>
                      </a:pPr>
                      <a:endParaRPr lang="en-US" sz="1800" i="1" dirty="0">
                        <a:solidFill>
                          <a:schemeClr val="bg1">
                            <a:lumMod val="50000"/>
                          </a:schemeClr>
                        </a:solidFill>
                      </a:endParaRPr>
                    </a:p>
                    <a:p>
                      <a:pPr marL="0" marR="0" indent="0" algn="l" defTabSz="914400">
                        <a:lnSpc>
                          <a:spcPct val="120000"/>
                        </a:lnSpc>
                        <a:spcBef>
                          <a:spcPts val="0"/>
                        </a:spcBef>
                        <a:spcAft>
                          <a:spcPts val="0"/>
                        </a:spcAft>
                        <a:buClrTx/>
                        <a:buSzTx/>
                        <a:buFontTx/>
                        <a:buNone/>
                        <a:defRPr/>
                      </a:pPr>
                      <a:r>
                        <a:rPr lang="en-US" sz="1800" i="1" dirty="0">
                          <a:solidFill>
                            <a:schemeClr val="bg1">
                              <a:lumMod val="50000"/>
                            </a:schemeClr>
                          </a:solidFill>
                        </a:rPr>
                        <a:t>September 22</a:t>
                      </a:r>
                      <a:r>
                        <a:rPr lang="en-US" sz="1800" i="1" baseline="30000" dirty="0">
                          <a:solidFill>
                            <a:schemeClr val="bg1">
                              <a:lumMod val="50000"/>
                            </a:schemeClr>
                          </a:solidFill>
                        </a:rPr>
                        <a:t>nd</a:t>
                      </a:r>
                      <a:r>
                        <a:rPr lang="en-US" sz="1800" i="1" dirty="0">
                          <a:solidFill>
                            <a:schemeClr val="bg1">
                              <a:lumMod val="50000"/>
                            </a:schemeClr>
                          </a:solidFill>
                        </a:rPr>
                        <a:t> and 23</a:t>
                      </a:r>
                      <a:r>
                        <a:rPr lang="en-US" sz="1800" i="1" baseline="30000" dirty="0">
                          <a:solidFill>
                            <a:schemeClr val="bg1">
                              <a:lumMod val="50000"/>
                            </a:schemeClr>
                          </a:solidFill>
                        </a:rPr>
                        <a:t>rd</a:t>
                      </a:r>
                      <a:r>
                        <a:rPr lang="en-US" sz="1800" i="1" dirty="0">
                          <a:solidFill>
                            <a:schemeClr val="bg1">
                              <a:lumMod val="50000"/>
                            </a:schemeClr>
                          </a:solidFill>
                        </a:rPr>
                        <a:t>, 2022</a:t>
                      </a:r>
                      <a:endParaRPr dirty="0"/>
                    </a:p>
                  </a:txBody>
                  <a:tcPr marL="324000" marR="324000" anchor="b">
                    <a:lnL w="12700" algn="ctr">
                      <a:noFill/>
                    </a:lnL>
                    <a:lnR w="12700" algn="ctr">
                      <a:noFill/>
                    </a:lnR>
                    <a:lnT w="38100" algn="ctr">
                      <a:noFill/>
                    </a:lnT>
                    <a:lnB w="12700" algn="ctr">
                      <a:noFill/>
                    </a:lnB>
                    <a:noFill/>
                  </a:tcPr>
                </a:tc>
                <a:extLst>
                  <a:ext uri="{0D108BD9-81ED-4DB2-BD59-A6C34878D82A}">
                    <a16:rowId xmlns:a16="http://schemas.microsoft.com/office/drawing/2014/main" val="10001"/>
                  </a:ext>
                </a:extLst>
              </a:tr>
              <a:tr h="1278626">
                <a:tc>
                  <a:txBody>
                    <a:bodyPr/>
                    <a:lstStyle/>
                    <a:p>
                      <a:pPr algn="l">
                        <a:lnSpc>
                          <a:spcPct val="120000"/>
                        </a:lnSpc>
                        <a:spcBef>
                          <a:spcPts val="600"/>
                        </a:spcBef>
                        <a:defRPr/>
                      </a:pPr>
                      <a:r>
                        <a:rPr lang="de-DE" dirty="0" err="1">
                          <a:solidFill>
                            <a:schemeClr val="bg1">
                              <a:lumMod val="50000"/>
                            </a:schemeClr>
                          </a:solidFill>
                        </a:rPr>
                        <a:t>Lecturers</a:t>
                      </a:r>
                      <a:r>
                        <a:rPr lang="de-DE" dirty="0">
                          <a:solidFill>
                            <a:schemeClr val="bg1">
                              <a:lumMod val="50000"/>
                            </a:schemeClr>
                          </a:solidFill>
                        </a:rPr>
                        <a:t>:  Dr. Bastian Mönkediek</a:t>
                      </a:r>
                      <a:r>
                        <a:rPr lang="de-DE" baseline="30000" dirty="0">
                          <a:solidFill>
                            <a:schemeClr val="bg1">
                              <a:lumMod val="50000"/>
                            </a:schemeClr>
                          </a:solidFill>
                        </a:rPr>
                        <a:t>1</a:t>
                      </a:r>
                      <a:r>
                        <a:rPr lang="de-DE" dirty="0">
                          <a:solidFill>
                            <a:schemeClr val="bg1">
                              <a:lumMod val="50000"/>
                            </a:schemeClr>
                          </a:solidFill>
                        </a:rPr>
                        <a:t>, Mirko Ruks</a:t>
                      </a:r>
                      <a:r>
                        <a:rPr lang="de-DE" baseline="30000" dirty="0">
                          <a:solidFill>
                            <a:schemeClr val="bg1">
                              <a:lumMod val="50000"/>
                            </a:schemeClr>
                          </a:solidFill>
                        </a:rPr>
                        <a:t>1</a:t>
                      </a:r>
                      <a:r>
                        <a:rPr lang="de-DE" dirty="0">
                          <a:solidFill>
                            <a:schemeClr val="bg1">
                              <a:lumMod val="50000"/>
                            </a:schemeClr>
                          </a:solidFill>
                        </a:rPr>
                        <a:t>, Christoph Klatzka</a:t>
                      </a:r>
                      <a:r>
                        <a:rPr lang="de-DE" baseline="30000" dirty="0">
                          <a:solidFill>
                            <a:schemeClr val="bg1">
                              <a:lumMod val="50000"/>
                            </a:schemeClr>
                          </a:solidFill>
                        </a:rPr>
                        <a:t>2</a:t>
                      </a:r>
                      <a:r>
                        <a:rPr lang="de-DE" dirty="0">
                          <a:solidFill>
                            <a:schemeClr val="bg1">
                              <a:lumMod val="50000"/>
                            </a:schemeClr>
                          </a:solidFill>
                        </a:rPr>
                        <a:t>, Theresa Rohm</a:t>
                      </a:r>
                      <a:r>
                        <a:rPr lang="de-DE" baseline="30000" dirty="0">
                          <a:solidFill>
                            <a:schemeClr val="bg1">
                              <a:lumMod val="50000"/>
                            </a:schemeClr>
                          </a:solidFill>
                        </a:rPr>
                        <a:t>3</a:t>
                      </a:r>
                      <a:endParaRPr dirty="0"/>
                    </a:p>
                    <a:p>
                      <a:pPr algn="l">
                        <a:lnSpc>
                          <a:spcPct val="120000"/>
                        </a:lnSpc>
                        <a:defRPr/>
                      </a:pPr>
                      <a:r>
                        <a:rPr lang="de-DE" sz="1600" baseline="30000" dirty="0">
                          <a:solidFill>
                            <a:schemeClr val="bg1">
                              <a:lumMod val="50000"/>
                            </a:schemeClr>
                          </a:solidFill>
                        </a:rPr>
                        <a:t>1</a:t>
                      </a:r>
                      <a:r>
                        <a:rPr lang="de-DE" sz="1600" dirty="0">
                          <a:solidFill>
                            <a:schemeClr val="bg1">
                              <a:lumMod val="50000"/>
                            </a:schemeClr>
                          </a:solidFill>
                        </a:rPr>
                        <a:t> Bielefeld University, Bielefeld, Germany</a:t>
                      </a:r>
                      <a:endParaRPr dirty="0"/>
                    </a:p>
                    <a:p>
                      <a:pPr algn="l">
                        <a:lnSpc>
                          <a:spcPct val="120000"/>
                        </a:lnSpc>
                        <a:defRPr/>
                      </a:pPr>
                      <a:r>
                        <a:rPr lang="de-DE" sz="1600" baseline="30000" dirty="0">
                          <a:solidFill>
                            <a:schemeClr val="bg1">
                              <a:lumMod val="50000"/>
                            </a:schemeClr>
                          </a:solidFill>
                        </a:rPr>
                        <a:t>2 </a:t>
                      </a:r>
                      <a:r>
                        <a:rPr lang="de-DE" sz="1600" dirty="0">
                          <a:solidFill>
                            <a:schemeClr val="bg1">
                              <a:lumMod val="50000"/>
                            </a:schemeClr>
                          </a:solidFill>
                        </a:rPr>
                        <a:t>Saarland University, </a:t>
                      </a:r>
                      <a:r>
                        <a:rPr lang="de-DE" sz="1600" dirty="0" err="1">
                          <a:solidFill>
                            <a:schemeClr val="bg1">
                              <a:lumMod val="50000"/>
                            </a:schemeClr>
                          </a:solidFill>
                        </a:rPr>
                        <a:t>Saarbruecken</a:t>
                      </a:r>
                      <a:r>
                        <a:rPr lang="de-DE" sz="1600" dirty="0">
                          <a:solidFill>
                            <a:schemeClr val="bg1">
                              <a:lumMod val="50000"/>
                            </a:schemeClr>
                          </a:solidFill>
                        </a:rPr>
                        <a:t>, Germany</a:t>
                      </a:r>
                    </a:p>
                    <a:p>
                      <a:pPr algn="l">
                        <a:lnSpc>
                          <a:spcPct val="120000"/>
                        </a:lnSpc>
                        <a:defRPr/>
                      </a:pPr>
                      <a:r>
                        <a:rPr lang="de-DE" sz="1600" b="0" i="0" u="none" strike="noStrike" cap="none" spc="0" baseline="30000" dirty="0">
                          <a:solidFill>
                            <a:schemeClr val="bg1">
                              <a:lumMod val="50000"/>
                            </a:schemeClr>
                          </a:solidFill>
                          <a:latin typeface="+mn-lt"/>
                          <a:ea typeface="+mn-ea"/>
                          <a:cs typeface="+mn-cs"/>
                        </a:rPr>
                        <a:t>3</a:t>
                      </a:r>
                      <a:r>
                        <a:rPr lang="de-DE" sz="1600" b="0" i="0" u="none" strike="noStrike" cap="none" spc="0" dirty="0">
                          <a:solidFill>
                            <a:schemeClr val="bg1">
                              <a:lumMod val="50000"/>
                            </a:schemeClr>
                          </a:solidFill>
                          <a:latin typeface="+mn-lt"/>
                          <a:ea typeface="+mn-ea"/>
                          <a:cs typeface="+mn-cs"/>
                        </a:rPr>
                        <a:t> Bremen University, Bremen, Germany</a:t>
                      </a:r>
                      <a:endParaRPr dirty="0"/>
                    </a:p>
                  </a:txBody>
                  <a:tcPr marL="324000" marR="324000" anchor="ctr">
                    <a:lnL w="12700" algn="ctr">
                      <a:noFill/>
                    </a:lnL>
                    <a:lnR w="12700" algn="ctr">
                      <a:noFill/>
                    </a:lnR>
                    <a:lnT w="3175" algn="ctr">
                      <a:noFill/>
                    </a:lnT>
                    <a:lnB w="19050" algn="ctr">
                      <a:solidFill>
                        <a:srgbClr val="AD1917"/>
                      </a:solidFill>
                    </a:lnB>
                    <a:noFill/>
                  </a:tcPr>
                </a:tc>
                <a:extLst>
                  <a:ext uri="{0D108BD9-81ED-4DB2-BD59-A6C34878D82A}">
                    <a16:rowId xmlns:a16="http://schemas.microsoft.com/office/drawing/2014/main" val="10002"/>
                  </a:ext>
                </a:extLst>
              </a:tr>
            </a:tbl>
          </a:graphicData>
        </a:graphic>
      </p:graphicFrame>
      <p:pic>
        <p:nvPicPr>
          <p:cNvPr id="7" name="Grafik 4"/>
          <p:cNvPicPr>
            <a:picLocks noChangeAspect="1"/>
          </p:cNvPicPr>
          <p:nvPr/>
        </p:nvPicPr>
        <p:blipFill>
          <a:blip r:embed="rId4"/>
          <a:stretch/>
        </p:blipFill>
        <p:spPr bwMode="auto">
          <a:xfrm>
            <a:off x="4185803" y="6094221"/>
            <a:ext cx="1821229" cy="522382"/>
          </a:xfrm>
          <a:prstGeom prst="rect">
            <a:avLst/>
          </a:prstGeom>
        </p:spPr>
      </p:pic>
      <p:sp>
        <p:nvSpPr>
          <p:cNvPr id="758114139" name=" 758114138"/>
          <p:cNvSpPr/>
          <p:nvPr/>
        </p:nvSpPr>
        <p:spPr bwMode="auto">
          <a:xfrm>
            <a:off x="-2808878" y="4293511"/>
            <a:ext cx="51117" cy="365795"/>
          </a:xfrm>
        </p:spPr>
        <p:txBody>
          <a:bodyPr rot="0" spcFirstLastPara="0" vertOverflow="overflow" horzOverflow="clip" vert="horz" wrap="square" lIns="91440" tIns="45720" rIns="91440" bIns="45720" numCol="1" spcCol="0" rtlCol="0" fromWordArt="0" anchor="t" anchorCtr="0" forceAA="0" compatLnSpc="1">
            <a:prstTxWarp prst="textNoShape">
              <a:avLst/>
            </a:prstTxWarp>
            <a:spAutoFit/>
          </a:bodyPr>
          <a:lstStyle/>
          <a:p>
            <a:pPr>
              <a:defRPr/>
            </a:pPr>
            <a:endParaRPr/>
          </a:p>
        </p:txBody>
      </p:sp>
      <p:pic>
        <p:nvPicPr>
          <p:cNvPr id="1242818302" name="Grafik 1242818301"/>
          <p:cNvPicPr>
            <a:picLocks noChangeAspect="1"/>
          </p:cNvPicPr>
          <p:nvPr/>
        </p:nvPicPr>
        <p:blipFill>
          <a:blip r:embed="rId5"/>
          <a:stretch/>
        </p:blipFill>
        <p:spPr bwMode="auto">
          <a:xfrm>
            <a:off x="7848917" y="6094221"/>
            <a:ext cx="1293693" cy="46456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r>
              <a:rPr lang="en-US" dirty="0"/>
              <a:t>3. Example </a:t>
            </a:r>
            <a:r>
              <a:rPr lang="en-US" dirty="0" err="1"/>
              <a:t>rGE</a:t>
            </a:r>
            <a:endParaRPr lang="en-US" dirty="0"/>
          </a:p>
        </p:txBody>
      </p:sp>
      <p:sp>
        <p:nvSpPr>
          <p:cNvPr id="6" name="Foliennummernplatzhalter 4"/>
          <p:cNvSpPr>
            <a:spLocks noGrp="1"/>
          </p:cNvSpPr>
          <p:nvPr>
            <p:ph type="sldNum" sz="quarter" idx="12"/>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48636807-FCB6-440E-1FA2-58B80B7AD58B}" type="slidenum">
              <a:rPr kumimoji="0" lang="de-DE" sz="1200" b="0" i="0" u="none" strike="noStrike" kern="0" cap="none" spc="0" normalizeH="0" baseline="0" noProof="0">
                <a:ln>
                  <a:noFill/>
                </a:ln>
                <a:solidFill>
                  <a:prstClr val="black">
                    <a:tint val="75000"/>
                  </a:prstClr>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10</a:t>
            </a:fld>
            <a:endParaRPr kumimoji="0" lang="de-DE" sz="1200" b="0" i="0" u="none" strike="noStrike" kern="0" cap="none" spc="0" normalizeH="0" baseline="0" noProof="0">
              <a:ln>
                <a:noFill/>
              </a:ln>
              <a:solidFill>
                <a:prstClr val="black">
                  <a:tint val="75000"/>
                </a:prstClr>
              </a:solidFill>
              <a:effectLst/>
              <a:uLnTx/>
              <a:uFillTx/>
              <a:latin typeface="Calibri"/>
              <a:cs typeface="Arial"/>
            </a:endParaRPr>
          </a:p>
        </p:txBody>
      </p:sp>
      <p:sp>
        <p:nvSpPr>
          <p:cNvPr id="2" name="Fußzeilenplatzhalter 3">
            <a:extLst>
              <a:ext uri="{FF2B5EF4-FFF2-40B4-BE49-F238E27FC236}">
                <a16:creationId xmlns:a16="http://schemas.microsoft.com/office/drawing/2014/main" id="{9C44B8FE-9D8F-9C8C-B751-D60B40AD3A8D}"/>
              </a:ext>
            </a:extLst>
          </p:cNvPr>
          <p:cNvSpPr>
            <a:spLocks noGrp="1"/>
          </p:cNvSpPr>
          <p:nvPr>
            <p:ph type="ftr" sz="quarter" idx="11"/>
          </p:nvPr>
        </p:nvSpPr>
        <p:spPr bwMode="auto">
          <a:xfrm>
            <a:off x="3384550" y="6356352"/>
            <a:ext cx="3136899" cy="365124"/>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TwinLife</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workshop on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behavioral</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genetics</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endParaRPr kumimoji="0" lang="en-US" sz="1200" b="0" i="0" u="none" strike="noStrike" kern="0" cap="none" spc="0" normalizeH="0" baseline="0" noProof="0" dirty="0">
              <a:ln>
                <a:noFill/>
              </a:ln>
              <a:solidFill>
                <a:prstClr val="white">
                  <a:lumMod val="50000"/>
                </a:prstClr>
              </a:solidFill>
              <a:effectLst/>
              <a:uLnTx/>
              <a:uFillTx/>
              <a:latin typeface="Calibri"/>
              <a:cs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lumMod val="50000"/>
                  </a:prstClr>
                </a:solidFill>
                <a:effectLst/>
                <a:uLnTx/>
                <a:uFillTx/>
                <a:latin typeface="Calibri"/>
                <a:cs typeface="Arial"/>
              </a:rPr>
              <a:t>September 22</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nd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and 23</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rd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2022</a:t>
            </a:r>
            <a:endParaRPr kumimoji="0" sz="1200" b="0" i="0" u="none" strike="noStrike" kern="0" cap="none" spc="0" normalizeH="0" baseline="0" noProof="0" dirty="0">
              <a:ln>
                <a:noFill/>
              </a:ln>
              <a:solidFill>
                <a:prstClr val="black">
                  <a:tint val="75000"/>
                </a:prstClr>
              </a:solidFill>
              <a:effectLst/>
              <a:uLnTx/>
              <a:uFillTx/>
              <a:latin typeface="Calibri"/>
              <a:cs typeface="Arial"/>
            </a:endParaRPr>
          </a:p>
        </p:txBody>
      </p:sp>
      <p:sp>
        <p:nvSpPr>
          <p:cNvPr id="9" name="Inhaltsplatzhalter 1">
            <a:extLst>
              <a:ext uri="{FF2B5EF4-FFF2-40B4-BE49-F238E27FC236}">
                <a16:creationId xmlns:a16="http://schemas.microsoft.com/office/drawing/2014/main" id="{CFA7AECD-613C-4AA3-ABBB-CABB4FBA348C}"/>
              </a:ext>
            </a:extLst>
          </p:cNvPr>
          <p:cNvSpPr>
            <a:spLocks noGrp="1"/>
          </p:cNvSpPr>
          <p:nvPr>
            <p:ph idx="1"/>
          </p:nvPr>
        </p:nvSpPr>
        <p:spPr bwMode="auto">
          <a:xfrm>
            <a:off x="344488" y="1423317"/>
            <a:ext cx="6336704" cy="4525963"/>
          </a:xfrm>
        </p:spPr>
        <p:txBody>
          <a:bodyPr>
            <a:noAutofit/>
          </a:bodyPr>
          <a:lstStyle/>
          <a:p>
            <a:pPr marL="514350" indent="-457200">
              <a:spcAft>
                <a:spcPts val="1200"/>
              </a:spcAft>
            </a:pPr>
            <a:r>
              <a:rPr lang="de-DE" sz="2200" dirty="0"/>
              <a:t>Small </a:t>
            </a:r>
            <a:r>
              <a:rPr lang="de-DE" sz="2200" dirty="0" err="1"/>
              <a:t>differences</a:t>
            </a:r>
            <a:r>
              <a:rPr lang="de-DE" sz="2200" dirty="0"/>
              <a:t> in </a:t>
            </a:r>
            <a:r>
              <a:rPr lang="de-DE" sz="2200" dirty="0" err="1"/>
              <a:t>phenotype</a:t>
            </a:r>
            <a:r>
              <a:rPr lang="de-DE" sz="2200" dirty="0"/>
              <a:t> </a:t>
            </a:r>
            <a:r>
              <a:rPr lang="de-DE" sz="2200" dirty="0" err="1"/>
              <a:t>of</a:t>
            </a:r>
            <a:r>
              <a:rPr lang="de-DE" sz="2200" dirty="0"/>
              <a:t> DZ </a:t>
            </a:r>
            <a:r>
              <a:rPr lang="de-DE" sz="2200" dirty="0" err="1"/>
              <a:t>twins</a:t>
            </a:r>
            <a:r>
              <a:rPr lang="de-DE" sz="2200" dirty="0"/>
              <a:t> </a:t>
            </a:r>
            <a:r>
              <a:rPr lang="de-DE" sz="2200" dirty="0" err="1"/>
              <a:t>or</a:t>
            </a:r>
            <a:r>
              <a:rPr lang="de-DE" sz="2200" dirty="0"/>
              <a:t> </a:t>
            </a:r>
            <a:r>
              <a:rPr lang="de-DE" sz="2200" dirty="0" err="1"/>
              <a:t>sibilings</a:t>
            </a:r>
            <a:r>
              <a:rPr lang="de-DE" sz="2200" dirty="0"/>
              <a:t> </a:t>
            </a:r>
            <a:r>
              <a:rPr lang="de-DE" sz="2200" dirty="0" err="1"/>
              <a:t>can</a:t>
            </a:r>
            <a:r>
              <a:rPr lang="de-DE" sz="2200" dirty="0"/>
              <a:t> </a:t>
            </a:r>
            <a:r>
              <a:rPr lang="de-DE" sz="2200" dirty="0" err="1"/>
              <a:t>become</a:t>
            </a:r>
            <a:r>
              <a:rPr lang="de-DE" sz="2200" dirty="0"/>
              <a:t> </a:t>
            </a:r>
            <a:r>
              <a:rPr lang="de-DE" sz="2200" dirty="0" err="1"/>
              <a:t>associated</a:t>
            </a:r>
            <a:r>
              <a:rPr lang="de-DE" sz="2200" dirty="0"/>
              <a:t> </a:t>
            </a:r>
            <a:r>
              <a:rPr lang="de-DE" sz="2200" dirty="0" err="1"/>
              <a:t>with</a:t>
            </a:r>
            <a:r>
              <a:rPr lang="de-DE" sz="2200" dirty="0"/>
              <a:t> </a:t>
            </a:r>
            <a:r>
              <a:rPr lang="de-DE" sz="2200" dirty="0" err="1"/>
              <a:t>reallocations</a:t>
            </a:r>
            <a:r>
              <a:rPr lang="de-DE" sz="2200" dirty="0"/>
              <a:t> </a:t>
            </a:r>
            <a:r>
              <a:rPr lang="de-DE" sz="2200" dirty="0" err="1"/>
              <a:t>of</a:t>
            </a:r>
            <a:r>
              <a:rPr lang="de-DE" sz="2200" dirty="0"/>
              <a:t> environmental </a:t>
            </a:r>
            <a:r>
              <a:rPr lang="de-DE" sz="2200" dirty="0" err="1"/>
              <a:t>resources</a:t>
            </a:r>
            <a:r>
              <a:rPr lang="de-DE" sz="2200" dirty="0"/>
              <a:t> </a:t>
            </a:r>
            <a:r>
              <a:rPr lang="de-DE" sz="2200" dirty="0" err="1"/>
              <a:t>within</a:t>
            </a:r>
            <a:r>
              <a:rPr lang="de-DE" sz="2200" dirty="0"/>
              <a:t> </a:t>
            </a:r>
            <a:r>
              <a:rPr lang="de-DE" sz="2200" dirty="0" err="1"/>
              <a:t>families</a:t>
            </a:r>
            <a:endParaRPr lang="de-DE" sz="2200" dirty="0"/>
          </a:p>
          <a:p>
            <a:pPr marL="514350" indent="-457200">
              <a:spcAft>
                <a:spcPts val="1200"/>
              </a:spcAft>
            </a:pPr>
            <a:r>
              <a:rPr lang="de-DE" sz="2200" dirty="0"/>
              <a:t>Gene-environment </a:t>
            </a:r>
            <a:r>
              <a:rPr lang="de-DE" sz="2200" dirty="0" err="1"/>
              <a:t>correlation</a:t>
            </a:r>
            <a:r>
              <a:rPr lang="de-DE" sz="2200" dirty="0"/>
              <a:t> (</a:t>
            </a:r>
            <a:r>
              <a:rPr lang="de-DE" sz="2200" dirty="0" err="1"/>
              <a:t>rGE</a:t>
            </a:r>
            <a:r>
              <a:rPr lang="de-DE" sz="2200" dirty="0"/>
              <a:t>) </a:t>
            </a:r>
            <a:r>
              <a:rPr lang="de-DE" sz="2200" dirty="0" err="1"/>
              <a:t>can</a:t>
            </a:r>
            <a:r>
              <a:rPr lang="de-DE" sz="2200" dirty="0"/>
              <a:t> </a:t>
            </a:r>
            <a:r>
              <a:rPr lang="de-DE" sz="2200" dirty="0" err="1"/>
              <a:t>be</a:t>
            </a:r>
            <a:r>
              <a:rPr lang="de-DE" sz="2200" dirty="0"/>
              <a:t> </a:t>
            </a:r>
            <a:r>
              <a:rPr lang="de-DE" sz="2200" dirty="0" err="1"/>
              <a:t>specified</a:t>
            </a:r>
            <a:r>
              <a:rPr lang="de-DE" sz="2200" dirty="0"/>
              <a:t> </a:t>
            </a:r>
            <a:r>
              <a:rPr lang="de-DE" sz="2200" dirty="0" err="1"/>
              <a:t>as</a:t>
            </a:r>
            <a:r>
              <a:rPr lang="de-DE" sz="2200" dirty="0"/>
              <a:t> a </a:t>
            </a:r>
            <a:r>
              <a:rPr lang="de-DE" sz="2200" dirty="0" err="1"/>
              <a:t>developmental</a:t>
            </a:r>
            <a:r>
              <a:rPr lang="de-DE" sz="2200" dirty="0"/>
              <a:t> </a:t>
            </a:r>
            <a:r>
              <a:rPr lang="de-DE" sz="2200" dirty="0" err="1"/>
              <a:t>process</a:t>
            </a:r>
            <a:r>
              <a:rPr lang="de-DE" sz="2200" dirty="0"/>
              <a:t> </a:t>
            </a:r>
          </a:p>
          <a:p>
            <a:pPr marL="914400" lvl="1" indent="-457200">
              <a:spcAft>
                <a:spcPts val="1200"/>
              </a:spcAft>
              <a:buFont typeface="Wingdings" panose="05000000000000000000" pitchFamily="2" charset="2"/>
              <a:buChar char="Ø"/>
            </a:pPr>
            <a:r>
              <a:rPr lang="de-DE" sz="2200" dirty="0" err="1"/>
              <a:t>Causal</a:t>
            </a:r>
            <a:r>
              <a:rPr lang="de-DE" sz="2200" dirty="0"/>
              <a:t> </a:t>
            </a:r>
            <a:r>
              <a:rPr lang="de-DE" sz="2200" dirty="0" err="1"/>
              <a:t>relations</a:t>
            </a:r>
            <a:r>
              <a:rPr lang="de-DE" sz="2200" dirty="0"/>
              <a:t> </a:t>
            </a:r>
            <a:r>
              <a:rPr lang="de-DE" sz="2200" dirty="0" err="1"/>
              <a:t>between</a:t>
            </a:r>
            <a:r>
              <a:rPr lang="de-DE" sz="2200" dirty="0"/>
              <a:t> </a:t>
            </a:r>
            <a:r>
              <a:rPr lang="de-DE" sz="2200" dirty="0" err="1"/>
              <a:t>events</a:t>
            </a:r>
            <a:r>
              <a:rPr lang="de-DE" sz="2200" dirty="0"/>
              <a:t> </a:t>
            </a:r>
            <a:r>
              <a:rPr lang="de-DE" sz="2200" dirty="0" err="1"/>
              <a:t>over</a:t>
            </a:r>
            <a:r>
              <a:rPr lang="de-DE" sz="2200" dirty="0"/>
              <a:t> time</a:t>
            </a:r>
          </a:p>
          <a:p>
            <a:pPr marL="914400" lvl="1" indent="-457200">
              <a:spcAft>
                <a:spcPts val="1200"/>
              </a:spcAft>
              <a:buFont typeface="Wingdings" panose="05000000000000000000" pitchFamily="2" charset="2"/>
              <a:buChar char="Ø"/>
            </a:pPr>
            <a:r>
              <a:rPr lang="en-US" sz="2200" dirty="0"/>
              <a:t>Reciprocal causal effects </a:t>
            </a:r>
            <a:r>
              <a:rPr lang="en-US" sz="2200" dirty="0" err="1"/>
              <a:t>betwen</a:t>
            </a:r>
            <a:r>
              <a:rPr lang="en-US" sz="2200" dirty="0"/>
              <a:t> individuals‘ phenotypes and their environments over time</a:t>
            </a:r>
            <a:endParaRPr lang="de-DE" sz="2200" dirty="0"/>
          </a:p>
          <a:p>
            <a:pPr marL="914400" lvl="1" indent="-457200">
              <a:spcAft>
                <a:spcPts val="1200"/>
              </a:spcAft>
              <a:buFont typeface="Wingdings" panose="05000000000000000000" pitchFamily="2" charset="2"/>
              <a:buChar char="Ø"/>
            </a:pPr>
            <a:r>
              <a:rPr lang="de-DE" sz="2200" dirty="0"/>
              <a:t>Gene-environment </a:t>
            </a:r>
            <a:r>
              <a:rPr lang="de-DE" sz="2200" dirty="0" err="1"/>
              <a:t>matching</a:t>
            </a:r>
            <a:r>
              <a:rPr lang="de-DE" sz="2200" dirty="0"/>
              <a:t> </a:t>
            </a:r>
            <a:r>
              <a:rPr lang="de-DE" sz="2200" dirty="0" err="1"/>
              <a:t>process</a:t>
            </a:r>
            <a:r>
              <a:rPr lang="de-DE" sz="2200" dirty="0"/>
              <a:t> </a:t>
            </a:r>
            <a:r>
              <a:rPr lang="de-DE" sz="2200" dirty="0" err="1"/>
              <a:t>contributes</a:t>
            </a:r>
            <a:r>
              <a:rPr lang="de-DE" sz="2200" dirty="0"/>
              <a:t> </a:t>
            </a:r>
            <a:r>
              <a:rPr lang="de-DE" sz="2200" dirty="0" err="1"/>
              <a:t>to</a:t>
            </a:r>
            <a:r>
              <a:rPr lang="de-DE" sz="2200" dirty="0"/>
              <a:t> persistent </a:t>
            </a:r>
            <a:r>
              <a:rPr lang="de-DE" sz="2200" dirty="0" err="1"/>
              <a:t>twin</a:t>
            </a:r>
            <a:r>
              <a:rPr lang="de-DE" sz="2200" dirty="0"/>
              <a:t> </a:t>
            </a:r>
            <a:r>
              <a:rPr lang="de-DE" sz="2200" dirty="0" err="1"/>
              <a:t>or</a:t>
            </a:r>
            <a:r>
              <a:rPr lang="de-DE" sz="2200" dirty="0"/>
              <a:t> </a:t>
            </a:r>
            <a:r>
              <a:rPr lang="de-DE" sz="2200" dirty="0" err="1"/>
              <a:t>sibling</a:t>
            </a:r>
            <a:r>
              <a:rPr lang="de-DE" sz="2200" dirty="0"/>
              <a:t> </a:t>
            </a:r>
            <a:r>
              <a:rPr lang="de-DE" sz="2200" dirty="0" err="1"/>
              <a:t>differences</a:t>
            </a:r>
            <a:r>
              <a:rPr lang="de-DE" sz="2200" dirty="0"/>
              <a:t> </a:t>
            </a:r>
            <a:r>
              <a:rPr lang="de-DE" sz="2200" dirty="0" err="1"/>
              <a:t>over</a:t>
            </a:r>
            <a:r>
              <a:rPr lang="de-DE" sz="2200" dirty="0"/>
              <a:t> </a:t>
            </a:r>
            <a:r>
              <a:rPr lang="de-DE" sz="2200" dirty="0" err="1"/>
              <a:t>the</a:t>
            </a:r>
            <a:r>
              <a:rPr lang="de-DE" sz="2200" dirty="0"/>
              <a:t> </a:t>
            </a:r>
            <a:r>
              <a:rPr lang="de-DE" sz="2200" dirty="0" err="1"/>
              <a:t>course</a:t>
            </a:r>
            <a:r>
              <a:rPr lang="de-DE" sz="2200" dirty="0"/>
              <a:t> </a:t>
            </a:r>
            <a:r>
              <a:rPr lang="de-DE" sz="2200" dirty="0" err="1"/>
              <a:t>of</a:t>
            </a:r>
            <a:r>
              <a:rPr lang="de-DE" sz="2200" dirty="0"/>
              <a:t> </a:t>
            </a:r>
            <a:r>
              <a:rPr lang="de-DE" sz="2200" dirty="0" err="1"/>
              <a:t>the</a:t>
            </a:r>
            <a:r>
              <a:rPr lang="de-DE" sz="2200" dirty="0"/>
              <a:t> </a:t>
            </a:r>
            <a:r>
              <a:rPr lang="de-DE" sz="2200" dirty="0" err="1"/>
              <a:t>life</a:t>
            </a:r>
            <a:r>
              <a:rPr lang="de-DE" sz="2200" dirty="0"/>
              <a:t> span</a:t>
            </a:r>
          </a:p>
        </p:txBody>
      </p:sp>
      <p:sp>
        <p:nvSpPr>
          <p:cNvPr id="7" name="Ellipse 6">
            <a:extLst>
              <a:ext uri="{FF2B5EF4-FFF2-40B4-BE49-F238E27FC236}">
                <a16:creationId xmlns:a16="http://schemas.microsoft.com/office/drawing/2014/main" id="{10FDA9DC-D727-415A-B05F-BF3EEE7C8A70}"/>
              </a:ext>
            </a:extLst>
          </p:cNvPr>
          <p:cNvSpPr/>
          <p:nvPr/>
        </p:nvSpPr>
        <p:spPr bwMode="auto">
          <a:xfrm>
            <a:off x="6872072" y="1916832"/>
            <a:ext cx="2091803"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a:ln>
                  <a:noFill/>
                </a:ln>
                <a:solidFill>
                  <a:prstClr val="white"/>
                </a:solidFill>
                <a:effectLst/>
                <a:uLnTx/>
                <a:uFillTx/>
                <a:latin typeface="Calibri"/>
                <a:cs typeface="Arial"/>
              </a:rPr>
              <a:t>Phenotype</a:t>
            </a:r>
            <a:endParaRPr kumimoji="0" lang="de-DE" sz="1800" b="0" i="0" u="none" strike="noStrike" kern="0" cap="none" spc="0" normalizeH="0" baseline="0" noProof="0" dirty="0">
              <a:ln>
                <a:noFill/>
              </a:ln>
              <a:solidFill>
                <a:prstClr val="white"/>
              </a:solidFill>
              <a:effectLst/>
              <a:uLnTx/>
              <a:uFillTx/>
              <a:latin typeface="Calibri"/>
              <a:cs typeface="Arial"/>
            </a:endParaRPr>
          </a:p>
        </p:txBody>
      </p:sp>
      <p:sp>
        <p:nvSpPr>
          <p:cNvPr id="8" name="Ellipse 7">
            <a:extLst>
              <a:ext uri="{FF2B5EF4-FFF2-40B4-BE49-F238E27FC236}">
                <a16:creationId xmlns:a16="http://schemas.microsoft.com/office/drawing/2014/main" id="{8ACAF03E-35D0-4961-9E45-5BFB9AC7CFBC}"/>
              </a:ext>
            </a:extLst>
          </p:cNvPr>
          <p:cNvSpPr/>
          <p:nvPr/>
        </p:nvSpPr>
        <p:spPr bwMode="auto">
          <a:xfrm>
            <a:off x="6883276" y="4005064"/>
            <a:ext cx="2090098"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a:ln>
                  <a:noFill/>
                </a:ln>
                <a:solidFill>
                  <a:prstClr val="white"/>
                </a:solidFill>
                <a:effectLst/>
                <a:uLnTx/>
                <a:uFillTx/>
                <a:latin typeface="Calibri"/>
                <a:cs typeface="Arial"/>
              </a:rPr>
              <a:t>Environment</a:t>
            </a:r>
          </a:p>
        </p:txBody>
      </p:sp>
      <p:sp>
        <p:nvSpPr>
          <p:cNvPr id="10" name="Pfeil: nach rechts gekrümmt 9">
            <a:extLst>
              <a:ext uri="{FF2B5EF4-FFF2-40B4-BE49-F238E27FC236}">
                <a16:creationId xmlns:a16="http://schemas.microsoft.com/office/drawing/2014/main" id="{AE2E8A0B-EBAA-4A6D-BBAB-C735BFAE6F48}"/>
              </a:ext>
            </a:extLst>
          </p:cNvPr>
          <p:cNvSpPr/>
          <p:nvPr/>
        </p:nvSpPr>
        <p:spPr bwMode="auto">
          <a:xfrm>
            <a:off x="6465168" y="2636912"/>
            <a:ext cx="406904" cy="187220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black"/>
              </a:solidFill>
              <a:effectLst/>
              <a:uLnTx/>
              <a:uFillTx/>
              <a:latin typeface="Calibri"/>
              <a:cs typeface="Arial"/>
            </a:endParaRPr>
          </a:p>
        </p:txBody>
      </p:sp>
      <p:sp>
        <p:nvSpPr>
          <p:cNvPr id="11" name="Pfeil: nach rechts gekrümmt 10">
            <a:extLst>
              <a:ext uri="{FF2B5EF4-FFF2-40B4-BE49-F238E27FC236}">
                <a16:creationId xmlns:a16="http://schemas.microsoft.com/office/drawing/2014/main" id="{45F0933E-F673-4951-810F-AFA2CA7A3286}"/>
              </a:ext>
            </a:extLst>
          </p:cNvPr>
          <p:cNvSpPr/>
          <p:nvPr/>
        </p:nvSpPr>
        <p:spPr bwMode="auto">
          <a:xfrm rot="10800000">
            <a:off x="8959652" y="2577233"/>
            <a:ext cx="406904" cy="187220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631190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3" name="Grafik 2">
            <a:extLst>
              <a:ext uri="{FF2B5EF4-FFF2-40B4-BE49-F238E27FC236}">
                <a16:creationId xmlns:a16="http://schemas.microsoft.com/office/drawing/2014/main" id="{9FF16FE6-C27A-4349-8680-5220E6E6BA50}"/>
              </a:ext>
            </a:extLst>
          </p:cNvPr>
          <p:cNvPicPr>
            <a:picLocks noChangeAspect="1"/>
          </p:cNvPicPr>
          <p:nvPr/>
        </p:nvPicPr>
        <p:blipFill>
          <a:blip r:embed="rId3"/>
          <a:stretch>
            <a:fillRect/>
          </a:stretch>
        </p:blipFill>
        <p:spPr>
          <a:xfrm>
            <a:off x="3760376" y="1443194"/>
            <a:ext cx="5873144" cy="4674803"/>
          </a:xfrm>
          <a:prstGeom prst="rect">
            <a:avLst/>
          </a:prstGeom>
        </p:spPr>
      </p:pic>
      <p:sp>
        <p:nvSpPr>
          <p:cNvPr id="4" name="Titel 1"/>
          <p:cNvSpPr>
            <a:spLocks noGrp="1"/>
          </p:cNvSpPr>
          <p:nvPr>
            <p:ph type="title"/>
          </p:nvPr>
        </p:nvSpPr>
        <p:spPr bwMode="auto"/>
        <p:txBody>
          <a:bodyPr>
            <a:normAutofit/>
          </a:bodyPr>
          <a:lstStyle/>
          <a:p>
            <a:r>
              <a:rPr lang="en-US" dirty="0"/>
              <a:t>3. Example </a:t>
            </a:r>
            <a:r>
              <a:rPr lang="en-US" dirty="0" err="1"/>
              <a:t>rGE</a:t>
            </a:r>
            <a:endParaRPr lang="en-US" dirty="0"/>
          </a:p>
        </p:txBody>
      </p:sp>
      <p:sp>
        <p:nvSpPr>
          <p:cNvPr id="6" name="Foliennummernplatzhalter 4"/>
          <p:cNvSpPr>
            <a:spLocks noGrp="1"/>
          </p:cNvSpPr>
          <p:nvPr>
            <p:ph type="sldNum" sz="quarter" idx="12"/>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48636807-FCB6-440E-1FA2-58B80B7AD58B}" type="slidenum">
              <a:rPr kumimoji="0" lang="de-DE" sz="1200" b="0" i="0" u="none" strike="noStrike" kern="0" cap="none" spc="0" normalizeH="0" baseline="0" noProof="0">
                <a:ln>
                  <a:noFill/>
                </a:ln>
                <a:solidFill>
                  <a:prstClr val="black">
                    <a:tint val="75000"/>
                  </a:prstClr>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11</a:t>
            </a:fld>
            <a:endParaRPr kumimoji="0" lang="de-DE" sz="1200" b="0" i="0" u="none" strike="noStrike" kern="0" cap="none" spc="0" normalizeH="0" baseline="0" noProof="0">
              <a:ln>
                <a:noFill/>
              </a:ln>
              <a:solidFill>
                <a:prstClr val="black">
                  <a:tint val="75000"/>
                </a:prstClr>
              </a:solidFill>
              <a:effectLst/>
              <a:uLnTx/>
              <a:uFillTx/>
              <a:latin typeface="Calibri"/>
              <a:cs typeface="Arial"/>
            </a:endParaRPr>
          </a:p>
        </p:txBody>
      </p:sp>
      <p:sp>
        <p:nvSpPr>
          <p:cNvPr id="2" name="Fußzeilenplatzhalter 3">
            <a:extLst>
              <a:ext uri="{FF2B5EF4-FFF2-40B4-BE49-F238E27FC236}">
                <a16:creationId xmlns:a16="http://schemas.microsoft.com/office/drawing/2014/main" id="{9C44B8FE-9D8F-9C8C-B751-D60B40AD3A8D}"/>
              </a:ext>
            </a:extLst>
          </p:cNvPr>
          <p:cNvSpPr>
            <a:spLocks noGrp="1"/>
          </p:cNvSpPr>
          <p:nvPr>
            <p:ph type="ftr" sz="quarter" idx="11"/>
          </p:nvPr>
        </p:nvSpPr>
        <p:spPr bwMode="auto">
          <a:xfrm>
            <a:off x="3384550" y="6356352"/>
            <a:ext cx="3136899" cy="365124"/>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TwinLife</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workshop on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behavioral</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genetics</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endParaRPr kumimoji="0" lang="en-US" sz="1200" b="0" i="0" u="none" strike="noStrike" kern="0" cap="none" spc="0" normalizeH="0" baseline="0" noProof="0" dirty="0">
              <a:ln>
                <a:noFill/>
              </a:ln>
              <a:solidFill>
                <a:prstClr val="white">
                  <a:lumMod val="50000"/>
                </a:prstClr>
              </a:solidFill>
              <a:effectLst/>
              <a:uLnTx/>
              <a:uFillTx/>
              <a:latin typeface="Calibri"/>
              <a:cs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lumMod val="50000"/>
                  </a:prstClr>
                </a:solidFill>
                <a:effectLst/>
                <a:uLnTx/>
                <a:uFillTx/>
                <a:latin typeface="Calibri"/>
                <a:cs typeface="Arial"/>
              </a:rPr>
              <a:t>September 22</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nd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and 23</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rd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2022</a:t>
            </a:r>
            <a:endParaRPr kumimoji="0" sz="1200" b="0" i="0" u="none" strike="noStrike" kern="0" cap="none" spc="0" normalizeH="0" baseline="0" noProof="0" dirty="0">
              <a:ln>
                <a:noFill/>
              </a:ln>
              <a:solidFill>
                <a:prstClr val="black">
                  <a:tint val="75000"/>
                </a:prstClr>
              </a:solidFill>
              <a:effectLst/>
              <a:uLnTx/>
              <a:uFillTx/>
              <a:latin typeface="Calibri"/>
              <a:cs typeface="Arial"/>
            </a:endParaRPr>
          </a:p>
        </p:txBody>
      </p:sp>
      <p:sp>
        <p:nvSpPr>
          <p:cNvPr id="9" name="Inhaltsplatzhalter 1">
            <a:extLst>
              <a:ext uri="{FF2B5EF4-FFF2-40B4-BE49-F238E27FC236}">
                <a16:creationId xmlns:a16="http://schemas.microsoft.com/office/drawing/2014/main" id="{CFA7AECD-613C-4AA3-ABBB-CABB4FBA348C}"/>
              </a:ext>
            </a:extLst>
          </p:cNvPr>
          <p:cNvSpPr>
            <a:spLocks noGrp="1"/>
          </p:cNvSpPr>
          <p:nvPr>
            <p:ph idx="1"/>
          </p:nvPr>
        </p:nvSpPr>
        <p:spPr bwMode="auto">
          <a:xfrm>
            <a:off x="495300" y="1417638"/>
            <a:ext cx="3665612" cy="4665117"/>
          </a:xfrm>
        </p:spPr>
        <p:txBody>
          <a:bodyPr>
            <a:normAutofit/>
          </a:bodyPr>
          <a:lstStyle/>
          <a:p>
            <a:pPr>
              <a:spcAft>
                <a:spcPts val="1200"/>
              </a:spcAft>
            </a:pPr>
            <a:r>
              <a:rPr lang="de-DE" sz="2400" dirty="0"/>
              <a:t>Beam and </a:t>
            </a:r>
            <a:r>
              <a:rPr lang="de-DE" sz="2400" dirty="0" err="1"/>
              <a:t>Turkheimer</a:t>
            </a:r>
            <a:r>
              <a:rPr lang="de-DE" sz="2400" dirty="0"/>
              <a:t> (2013) </a:t>
            </a:r>
            <a:r>
              <a:rPr lang="de-DE" sz="2400" dirty="0" err="1"/>
              <a:t>use</a:t>
            </a:r>
            <a:r>
              <a:rPr lang="de-DE" sz="2400" dirty="0"/>
              <a:t> </a:t>
            </a:r>
            <a:r>
              <a:rPr lang="de-DE" sz="2400" dirty="0" err="1"/>
              <a:t>model</a:t>
            </a:r>
            <a:r>
              <a:rPr lang="de-DE" sz="2400" dirty="0"/>
              <a:t> </a:t>
            </a:r>
            <a:r>
              <a:rPr lang="de-DE" sz="2400" dirty="0" err="1"/>
              <a:t>simulations</a:t>
            </a:r>
            <a:r>
              <a:rPr lang="de-DE" sz="2400" dirty="0"/>
              <a:t> </a:t>
            </a:r>
            <a:r>
              <a:rPr lang="de-DE" sz="2400" dirty="0" err="1"/>
              <a:t>to</a:t>
            </a:r>
            <a:r>
              <a:rPr lang="de-DE" sz="2400" dirty="0"/>
              <a:t> </a:t>
            </a:r>
            <a:r>
              <a:rPr lang="de-DE" sz="2400" dirty="0" err="1"/>
              <a:t>investigate</a:t>
            </a:r>
            <a:r>
              <a:rPr lang="de-DE" sz="2400" dirty="0"/>
              <a:t> </a:t>
            </a:r>
            <a:r>
              <a:rPr lang="de-DE" sz="2400" dirty="0" err="1"/>
              <a:t>the</a:t>
            </a:r>
            <a:r>
              <a:rPr lang="de-DE" sz="2400" dirty="0"/>
              <a:t> </a:t>
            </a:r>
            <a:r>
              <a:rPr lang="de-DE" sz="2400" b="1" i="1" dirty="0" err="1"/>
              <a:t>effect</a:t>
            </a:r>
            <a:r>
              <a:rPr lang="de-DE" sz="2400" b="1" i="1" dirty="0"/>
              <a:t> </a:t>
            </a:r>
            <a:r>
              <a:rPr lang="de-DE" sz="2400" b="1" i="1" dirty="0" err="1"/>
              <a:t>of</a:t>
            </a:r>
            <a:r>
              <a:rPr lang="de-DE" sz="2400" b="1" i="1" dirty="0"/>
              <a:t> </a:t>
            </a:r>
            <a:r>
              <a:rPr lang="de-DE" sz="2400" b="1" i="1" dirty="0" err="1"/>
              <a:t>unmodeled</a:t>
            </a:r>
            <a:r>
              <a:rPr lang="de-DE" sz="2400" b="1" i="1" dirty="0"/>
              <a:t> </a:t>
            </a:r>
            <a:r>
              <a:rPr lang="de-DE" sz="2400" b="1" i="1" dirty="0" err="1"/>
              <a:t>rGE</a:t>
            </a:r>
            <a:r>
              <a:rPr lang="de-DE" sz="2400" b="1" i="1" dirty="0"/>
              <a:t> </a:t>
            </a:r>
          </a:p>
          <a:p>
            <a:pPr>
              <a:spcAft>
                <a:spcPts val="1200"/>
              </a:spcAft>
            </a:pPr>
            <a:r>
              <a:rPr lang="de-DE" sz="2400" dirty="0" err="1"/>
              <a:t>Phenotypic</a:t>
            </a:r>
            <a:r>
              <a:rPr lang="de-DE" sz="2400" dirty="0"/>
              <a:t> </a:t>
            </a:r>
            <a:r>
              <a:rPr lang="de-DE" sz="2400" dirty="0" err="1"/>
              <a:t>within</a:t>
            </a:r>
            <a:r>
              <a:rPr lang="de-DE" sz="2400" dirty="0"/>
              <a:t>-pair </a:t>
            </a:r>
            <a:r>
              <a:rPr lang="de-DE" sz="2400" dirty="0" err="1"/>
              <a:t>differentiation</a:t>
            </a:r>
            <a:r>
              <a:rPr lang="de-DE" sz="2400" dirty="0"/>
              <a:t> </a:t>
            </a:r>
            <a:r>
              <a:rPr lang="de-DE" sz="2400" dirty="0" err="1"/>
              <a:t>over</a:t>
            </a:r>
            <a:r>
              <a:rPr lang="de-DE" sz="2400" dirty="0"/>
              <a:t> time</a:t>
            </a:r>
          </a:p>
          <a:p>
            <a:pPr lvl="1">
              <a:spcAft>
                <a:spcPts val="1200"/>
              </a:spcAft>
              <a:buFont typeface="Wingdings" panose="05000000000000000000" pitchFamily="2" charset="2"/>
              <a:buChar char="Ø"/>
            </a:pPr>
            <a:r>
              <a:rPr lang="de-DE" sz="2400" dirty="0"/>
              <a:t>Here </a:t>
            </a:r>
            <a:r>
              <a:rPr lang="de-DE" sz="2400" dirty="0" err="1"/>
              <a:t>presented</a:t>
            </a:r>
            <a:r>
              <a:rPr lang="de-DE" sz="2400" dirty="0"/>
              <a:t> in </a:t>
            </a:r>
            <a:r>
              <a:rPr lang="de-DE" sz="2400" dirty="0" err="1"/>
              <a:t>terms</a:t>
            </a:r>
            <a:r>
              <a:rPr lang="de-DE" sz="2400" dirty="0"/>
              <a:t> </a:t>
            </a:r>
            <a:r>
              <a:rPr lang="de-DE" sz="2400" dirty="0" err="1"/>
              <a:t>of</a:t>
            </a:r>
            <a:r>
              <a:rPr lang="de-DE" sz="2400" dirty="0"/>
              <a:t> </a:t>
            </a:r>
            <a:r>
              <a:rPr lang="de-DE" sz="2400" dirty="0" err="1"/>
              <a:t>intra</a:t>
            </a:r>
            <a:r>
              <a:rPr lang="de-DE" sz="2400" dirty="0"/>
              <a:t> </a:t>
            </a:r>
            <a:r>
              <a:rPr lang="de-DE" sz="2400" dirty="0" err="1"/>
              <a:t>class</a:t>
            </a:r>
            <a:r>
              <a:rPr lang="de-DE" sz="2400" dirty="0"/>
              <a:t> </a:t>
            </a:r>
            <a:r>
              <a:rPr lang="de-DE" sz="2400" dirty="0" err="1"/>
              <a:t>correlations</a:t>
            </a:r>
            <a:r>
              <a:rPr lang="de-DE" sz="2400" dirty="0"/>
              <a:t> (ICC)</a:t>
            </a:r>
          </a:p>
          <a:p>
            <a:pPr lvl="1">
              <a:spcAft>
                <a:spcPts val="1200"/>
              </a:spcAft>
              <a:buFont typeface="Wingdings" panose="05000000000000000000" pitchFamily="2" charset="2"/>
              <a:buChar char="Ø"/>
            </a:pPr>
            <a:endParaRPr lang="de-DE" sz="2000" dirty="0"/>
          </a:p>
        </p:txBody>
      </p:sp>
    </p:spTree>
    <p:extLst>
      <p:ext uri="{BB962C8B-B14F-4D97-AF65-F5344CB8AC3E}">
        <p14:creationId xmlns:p14="http://schemas.microsoft.com/office/powerpoint/2010/main" val="2643590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3" name="Grafik 2">
            <a:extLst>
              <a:ext uri="{FF2B5EF4-FFF2-40B4-BE49-F238E27FC236}">
                <a16:creationId xmlns:a16="http://schemas.microsoft.com/office/drawing/2014/main" id="{9FF16FE6-C27A-4349-8680-5220E6E6BA50}"/>
              </a:ext>
            </a:extLst>
          </p:cNvPr>
          <p:cNvPicPr>
            <a:picLocks noChangeAspect="1"/>
          </p:cNvPicPr>
          <p:nvPr/>
        </p:nvPicPr>
        <p:blipFill>
          <a:blip r:embed="rId3"/>
          <a:stretch>
            <a:fillRect/>
          </a:stretch>
        </p:blipFill>
        <p:spPr>
          <a:xfrm>
            <a:off x="3760376" y="1443194"/>
            <a:ext cx="5873144" cy="4674803"/>
          </a:xfrm>
          <a:prstGeom prst="rect">
            <a:avLst/>
          </a:prstGeom>
        </p:spPr>
      </p:pic>
      <p:sp>
        <p:nvSpPr>
          <p:cNvPr id="4" name="Titel 1"/>
          <p:cNvSpPr>
            <a:spLocks noGrp="1"/>
          </p:cNvSpPr>
          <p:nvPr>
            <p:ph type="title"/>
          </p:nvPr>
        </p:nvSpPr>
        <p:spPr bwMode="auto"/>
        <p:txBody>
          <a:bodyPr>
            <a:normAutofit/>
          </a:bodyPr>
          <a:lstStyle/>
          <a:p>
            <a:r>
              <a:rPr lang="en-US" dirty="0"/>
              <a:t>3. Example </a:t>
            </a:r>
            <a:r>
              <a:rPr lang="en-US" dirty="0" err="1"/>
              <a:t>rGE</a:t>
            </a:r>
            <a:endParaRPr lang="en-US" dirty="0"/>
          </a:p>
        </p:txBody>
      </p:sp>
      <p:sp>
        <p:nvSpPr>
          <p:cNvPr id="6" name="Foliennummernplatzhalter 4"/>
          <p:cNvSpPr>
            <a:spLocks noGrp="1"/>
          </p:cNvSpPr>
          <p:nvPr>
            <p:ph type="sldNum" sz="quarter" idx="12"/>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48636807-FCB6-440E-1FA2-58B80B7AD58B}" type="slidenum">
              <a:rPr kumimoji="0" lang="de-DE" sz="1200" b="0" i="0" u="none" strike="noStrike" kern="0" cap="none" spc="0" normalizeH="0" baseline="0" noProof="0">
                <a:ln>
                  <a:noFill/>
                </a:ln>
                <a:solidFill>
                  <a:prstClr val="black">
                    <a:tint val="75000"/>
                  </a:prstClr>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12</a:t>
            </a:fld>
            <a:endParaRPr kumimoji="0" lang="de-DE" sz="1200" b="0" i="0" u="none" strike="noStrike" kern="0" cap="none" spc="0" normalizeH="0" baseline="0" noProof="0">
              <a:ln>
                <a:noFill/>
              </a:ln>
              <a:solidFill>
                <a:prstClr val="black">
                  <a:tint val="75000"/>
                </a:prstClr>
              </a:solidFill>
              <a:effectLst/>
              <a:uLnTx/>
              <a:uFillTx/>
              <a:latin typeface="Calibri"/>
              <a:cs typeface="Arial"/>
            </a:endParaRPr>
          </a:p>
        </p:txBody>
      </p:sp>
      <p:sp>
        <p:nvSpPr>
          <p:cNvPr id="2" name="Fußzeilenplatzhalter 3">
            <a:extLst>
              <a:ext uri="{FF2B5EF4-FFF2-40B4-BE49-F238E27FC236}">
                <a16:creationId xmlns:a16="http://schemas.microsoft.com/office/drawing/2014/main" id="{9C44B8FE-9D8F-9C8C-B751-D60B40AD3A8D}"/>
              </a:ext>
            </a:extLst>
          </p:cNvPr>
          <p:cNvSpPr>
            <a:spLocks noGrp="1"/>
          </p:cNvSpPr>
          <p:nvPr>
            <p:ph type="ftr" sz="quarter" idx="11"/>
          </p:nvPr>
        </p:nvSpPr>
        <p:spPr bwMode="auto">
          <a:xfrm>
            <a:off x="3384550" y="6356352"/>
            <a:ext cx="3136899" cy="365124"/>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TwinLife</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workshop on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behavioral</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genetics</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endParaRPr kumimoji="0" lang="en-US" sz="1200" b="0" i="0" u="none" strike="noStrike" kern="0" cap="none" spc="0" normalizeH="0" baseline="0" noProof="0" dirty="0">
              <a:ln>
                <a:noFill/>
              </a:ln>
              <a:solidFill>
                <a:prstClr val="white">
                  <a:lumMod val="50000"/>
                </a:prstClr>
              </a:solidFill>
              <a:effectLst/>
              <a:uLnTx/>
              <a:uFillTx/>
              <a:latin typeface="Calibri"/>
              <a:cs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lumMod val="50000"/>
                  </a:prstClr>
                </a:solidFill>
                <a:effectLst/>
                <a:uLnTx/>
                <a:uFillTx/>
                <a:latin typeface="Calibri"/>
                <a:cs typeface="Arial"/>
              </a:rPr>
              <a:t>September 22</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nd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and 23</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rd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2022</a:t>
            </a:r>
            <a:endParaRPr kumimoji="0" sz="1200" b="0" i="0" u="none" strike="noStrike" kern="0" cap="none" spc="0" normalizeH="0" baseline="0" noProof="0" dirty="0">
              <a:ln>
                <a:noFill/>
              </a:ln>
              <a:solidFill>
                <a:prstClr val="black">
                  <a:tint val="75000"/>
                </a:prstClr>
              </a:solidFill>
              <a:effectLst/>
              <a:uLnTx/>
              <a:uFillTx/>
              <a:latin typeface="Calibri"/>
              <a:cs typeface="Arial"/>
            </a:endParaRPr>
          </a:p>
        </p:txBody>
      </p:sp>
      <p:sp>
        <p:nvSpPr>
          <p:cNvPr id="9" name="Inhaltsplatzhalter 1">
            <a:extLst>
              <a:ext uri="{FF2B5EF4-FFF2-40B4-BE49-F238E27FC236}">
                <a16:creationId xmlns:a16="http://schemas.microsoft.com/office/drawing/2014/main" id="{CFA7AECD-613C-4AA3-ABBB-CABB4FBA348C}"/>
              </a:ext>
            </a:extLst>
          </p:cNvPr>
          <p:cNvSpPr>
            <a:spLocks noGrp="1"/>
          </p:cNvSpPr>
          <p:nvPr>
            <p:ph idx="1"/>
          </p:nvPr>
        </p:nvSpPr>
        <p:spPr bwMode="auto">
          <a:xfrm>
            <a:off x="495300" y="1417638"/>
            <a:ext cx="3665612" cy="4665117"/>
          </a:xfrm>
        </p:spPr>
        <p:txBody>
          <a:bodyPr>
            <a:normAutofit/>
          </a:bodyPr>
          <a:lstStyle/>
          <a:p>
            <a:pPr>
              <a:spcAft>
                <a:spcPts val="1200"/>
              </a:spcAft>
            </a:pPr>
            <a:r>
              <a:rPr lang="de-DE" sz="2200" dirty="0" err="1"/>
              <a:t>Phenotypic</a:t>
            </a:r>
            <a:r>
              <a:rPr lang="de-DE" sz="2200" dirty="0"/>
              <a:t> </a:t>
            </a:r>
            <a:r>
              <a:rPr lang="de-DE" sz="2200" dirty="0" err="1"/>
              <a:t>within</a:t>
            </a:r>
            <a:r>
              <a:rPr lang="de-DE" sz="2200" dirty="0"/>
              <a:t>-pair </a:t>
            </a:r>
            <a:r>
              <a:rPr lang="de-DE" sz="2200" dirty="0" err="1"/>
              <a:t>differentiation</a:t>
            </a:r>
            <a:r>
              <a:rPr lang="de-DE" sz="2200" dirty="0"/>
              <a:t> </a:t>
            </a:r>
            <a:r>
              <a:rPr lang="de-DE" sz="2200" dirty="0" err="1"/>
              <a:t>over</a:t>
            </a:r>
            <a:r>
              <a:rPr lang="de-DE" sz="2200" dirty="0"/>
              <a:t> time: </a:t>
            </a:r>
            <a:r>
              <a:rPr lang="de-DE" sz="2000" b="1" i="1" dirty="0" err="1"/>
              <a:t>effect</a:t>
            </a:r>
            <a:r>
              <a:rPr lang="de-DE" sz="2000" b="1" i="1" dirty="0"/>
              <a:t> </a:t>
            </a:r>
            <a:r>
              <a:rPr lang="de-DE" sz="2000" b="1" i="1" dirty="0" err="1"/>
              <a:t>of</a:t>
            </a:r>
            <a:r>
              <a:rPr lang="de-DE" sz="2000" b="1" i="1" dirty="0"/>
              <a:t> </a:t>
            </a:r>
            <a:r>
              <a:rPr lang="de-DE" sz="2000" b="1" i="1" dirty="0" err="1"/>
              <a:t>unmodeled</a:t>
            </a:r>
            <a:r>
              <a:rPr lang="de-DE" sz="2000" b="1" i="1" dirty="0"/>
              <a:t> </a:t>
            </a:r>
            <a:r>
              <a:rPr lang="de-DE" sz="2000" b="1" i="1" dirty="0" err="1"/>
              <a:t>rGE</a:t>
            </a:r>
            <a:r>
              <a:rPr lang="de-DE" sz="2000" b="1" i="1" dirty="0"/>
              <a:t> </a:t>
            </a:r>
          </a:p>
          <a:p>
            <a:pPr>
              <a:spcAft>
                <a:spcPts val="1200"/>
              </a:spcAft>
            </a:pPr>
            <a:endParaRPr lang="de-DE" sz="2200" dirty="0"/>
          </a:p>
        </p:txBody>
      </p:sp>
      <p:sp>
        <p:nvSpPr>
          <p:cNvPr id="5" name="Rechteck: abgerundete Ecken 4">
            <a:extLst>
              <a:ext uri="{FF2B5EF4-FFF2-40B4-BE49-F238E27FC236}">
                <a16:creationId xmlns:a16="http://schemas.microsoft.com/office/drawing/2014/main" id="{9D52AA44-B881-4A7A-8E32-39A5E147ED00}"/>
              </a:ext>
            </a:extLst>
          </p:cNvPr>
          <p:cNvSpPr/>
          <p:nvPr/>
        </p:nvSpPr>
        <p:spPr>
          <a:xfrm>
            <a:off x="871126" y="2564904"/>
            <a:ext cx="2889250"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white"/>
                </a:solidFill>
                <a:effectLst/>
                <a:uLnTx/>
                <a:uFillTx/>
                <a:latin typeface="Calibri"/>
                <a:cs typeface="Arial"/>
              </a:rPr>
              <a:t>MZ ICCs </a:t>
            </a:r>
            <a:r>
              <a:rPr kumimoji="0" lang="de-DE" sz="2200" b="0" i="0" u="none" strike="noStrike" kern="0" cap="none" spc="0" normalizeH="0" baseline="0" noProof="0" dirty="0" err="1">
                <a:ln>
                  <a:noFill/>
                </a:ln>
                <a:solidFill>
                  <a:prstClr val="white"/>
                </a:solidFill>
                <a:effectLst/>
                <a:uLnTx/>
                <a:uFillTx/>
                <a:latin typeface="Calibri"/>
                <a:cs typeface="Arial"/>
              </a:rPr>
              <a:t>remain</a:t>
            </a:r>
            <a:r>
              <a:rPr kumimoji="0" lang="de-DE" sz="2200" b="0" i="0" u="none" strike="noStrike" kern="0" cap="none" spc="0" normalizeH="0" baseline="0" noProof="0" dirty="0">
                <a:ln>
                  <a:noFill/>
                </a:ln>
                <a:solidFill>
                  <a:prstClr val="white"/>
                </a:solidFill>
                <a:effectLst/>
                <a:uLnTx/>
                <a:uFillTx/>
                <a:latin typeface="Calibri"/>
                <a:cs typeface="Arial"/>
              </a:rPr>
              <a:t> </a:t>
            </a:r>
            <a:r>
              <a:rPr kumimoji="0" lang="de-DE" sz="2200" b="0" i="0" u="none" strike="noStrike" kern="0" cap="none" spc="0" normalizeH="0" baseline="0" noProof="0" dirty="0" err="1">
                <a:ln>
                  <a:noFill/>
                </a:ln>
                <a:solidFill>
                  <a:prstClr val="white"/>
                </a:solidFill>
                <a:effectLst/>
                <a:uLnTx/>
                <a:uFillTx/>
                <a:latin typeface="Calibri"/>
                <a:cs typeface="Arial"/>
              </a:rPr>
              <a:t>constant</a:t>
            </a:r>
            <a:r>
              <a:rPr kumimoji="0" lang="de-DE" sz="2200" b="0" i="0" u="none" strike="noStrike" kern="0" cap="none" spc="0" normalizeH="0" baseline="0" noProof="0" dirty="0">
                <a:ln>
                  <a:noFill/>
                </a:ln>
                <a:solidFill>
                  <a:prstClr val="white"/>
                </a:solidFill>
                <a:effectLst/>
                <a:uLnTx/>
                <a:uFillTx/>
                <a:latin typeface="Calibri"/>
                <a:cs typeface="Arial"/>
              </a:rPr>
              <a:t> </a:t>
            </a:r>
            <a:r>
              <a:rPr kumimoji="0" lang="de-DE" sz="2200" b="0" i="0" u="none" strike="noStrike" kern="0" cap="none" spc="0" normalizeH="0" baseline="0" noProof="0" dirty="0" err="1">
                <a:ln>
                  <a:noFill/>
                </a:ln>
                <a:solidFill>
                  <a:prstClr val="white"/>
                </a:solidFill>
                <a:effectLst/>
                <a:uLnTx/>
                <a:uFillTx/>
                <a:latin typeface="Calibri"/>
                <a:cs typeface="Arial"/>
              </a:rPr>
              <a:t>over</a:t>
            </a:r>
            <a:r>
              <a:rPr kumimoji="0" lang="de-DE" sz="2200" b="0" i="0" u="none" strike="noStrike" kern="0" cap="none" spc="0" normalizeH="0" baseline="0" noProof="0" dirty="0">
                <a:ln>
                  <a:noFill/>
                </a:ln>
                <a:solidFill>
                  <a:prstClr val="white"/>
                </a:solidFill>
                <a:effectLst/>
                <a:uLnTx/>
                <a:uFillTx/>
                <a:latin typeface="Calibri"/>
                <a:cs typeface="Arial"/>
              </a:rPr>
              <a:t> time</a:t>
            </a:r>
          </a:p>
        </p:txBody>
      </p:sp>
      <p:sp>
        <p:nvSpPr>
          <p:cNvPr id="10" name="Rechteck: abgerundete Ecken 9">
            <a:extLst>
              <a:ext uri="{FF2B5EF4-FFF2-40B4-BE49-F238E27FC236}">
                <a16:creationId xmlns:a16="http://schemas.microsoft.com/office/drawing/2014/main" id="{797E0864-F34F-476E-8C53-4E3A7BA9C841}"/>
              </a:ext>
            </a:extLst>
          </p:cNvPr>
          <p:cNvSpPr/>
          <p:nvPr/>
        </p:nvSpPr>
        <p:spPr bwMode="auto">
          <a:xfrm>
            <a:off x="848544" y="3429000"/>
            <a:ext cx="2889250"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white"/>
                </a:solidFill>
                <a:effectLst/>
                <a:uLnTx/>
                <a:uFillTx/>
                <a:latin typeface="Calibri"/>
                <a:cs typeface="Arial"/>
              </a:rPr>
              <a:t>DZ ICCs </a:t>
            </a:r>
            <a:r>
              <a:rPr kumimoji="0" lang="de-DE" sz="2200" b="0" i="0" u="none" strike="noStrike" kern="0" cap="none" spc="0" normalizeH="0" baseline="0" noProof="0" dirty="0" err="1">
                <a:ln>
                  <a:noFill/>
                </a:ln>
                <a:solidFill>
                  <a:prstClr val="white"/>
                </a:solidFill>
                <a:effectLst/>
                <a:uLnTx/>
                <a:uFillTx/>
                <a:latin typeface="Calibri"/>
                <a:cs typeface="Arial"/>
              </a:rPr>
              <a:t>decrease</a:t>
            </a:r>
            <a:r>
              <a:rPr kumimoji="0" lang="de-DE" sz="2200" b="0" i="0" u="none" strike="noStrike" kern="0" cap="none" spc="0" normalizeH="0" baseline="0" noProof="0" dirty="0">
                <a:ln>
                  <a:noFill/>
                </a:ln>
                <a:solidFill>
                  <a:prstClr val="white"/>
                </a:solidFill>
                <a:effectLst/>
                <a:uLnTx/>
                <a:uFillTx/>
                <a:latin typeface="Calibri"/>
                <a:cs typeface="Arial"/>
              </a:rPr>
              <a:t> </a:t>
            </a:r>
            <a:r>
              <a:rPr kumimoji="0" lang="de-DE" sz="2200" b="0" i="0" u="none" strike="noStrike" kern="0" cap="none" spc="0" normalizeH="0" baseline="0" noProof="0" dirty="0" err="1">
                <a:ln>
                  <a:noFill/>
                </a:ln>
                <a:solidFill>
                  <a:prstClr val="white"/>
                </a:solidFill>
                <a:effectLst/>
                <a:uLnTx/>
                <a:uFillTx/>
                <a:latin typeface="Calibri"/>
                <a:cs typeface="Arial"/>
              </a:rPr>
              <a:t>over</a:t>
            </a:r>
            <a:r>
              <a:rPr kumimoji="0" lang="de-DE" sz="2200" b="0" i="0" u="none" strike="noStrike" kern="0" cap="none" spc="0" normalizeH="0" baseline="0" noProof="0" dirty="0">
                <a:ln>
                  <a:noFill/>
                </a:ln>
                <a:solidFill>
                  <a:prstClr val="white"/>
                </a:solidFill>
                <a:effectLst/>
                <a:uLnTx/>
                <a:uFillTx/>
                <a:latin typeface="Calibri"/>
                <a:cs typeface="Arial"/>
              </a:rPr>
              <a:t> time</a:t>
            </a:r>
          </a:p>
        </p:txBody>
      </p:sp>
      <p:cxnSp>
        <p:nvCxnSpPr>
          <p:cNvPr id="11" name="Gerade Verbindung mit Pfeil 10">
            <a:extLst>
              <a:ext uri="{FF2B5EF4-FFF2-40B4-BE49-F238E27FC236}">
                <a16:creationId xmlns:a16="http://schemas.microsoft.com/office/drawing/2014/main" id="{649CBC39-37C1-4575-98A3-6AC5081CFD33}"/>
              </a:ext>
            </a:extLst>
          </p:cNvPr>
          <p:cNvCxnSpPr>
            <a:cxnSpLocks/>
            <a:stCxn id="5" idx="3"/>
          </p:cNvCxnSpPr>
          <p:nvPr/>
        </p:nvCxnSpPr>
        <p:spPr>
          <a:xfrm flipV="1">
            <a:off x="3760376" y="2492896"/>
            <a:ext cx="1264632" cy="3960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a:extLst>
              <a:ext uri="{FF2B5EF4-FFF2-40B4-BE49-F238E27FC236}">
                <a16:creationId xmlns:a16="http://schemas.microsoft.com/office/drawing/2014/main" id="{C80077B6-8460-46DD-9FB1-5D4C432CDEE5}"/>
              </a:ext>
            </a:extLst>
          </p:cNvPr>
          <p:cNvCxnSpPr>
            <a:cxnSpLocks/>
            <a:stCxn id="10" idx="3"/>
          </p:cNvCxnSpPr>
          <p:nvPr/>
        </p:nvCxnSpPr>
        <p:spPr bwMode="auto">
          <a:xfrm>
            <a:off x="3737794" y="3753036"/>
            <a:ext cx="1287214" cy="3240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2486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3" name="Grafik 2">
            <a:extLst>
              <a:ext uri="{FF2B5EF4-FFF2-40B4-BE49-F238E27FC236}">
                <a16:creationId xmlns:a16="http://schemas.microsoft.com/office/drawing/2014/main" id="{9FF16FE6-C27A-4349-8680-5220E6E6BA50}"/>
              </a:ext>
            </a:extLst>
          </p:cNvPr>
          <p:cNvPicPr>
            <a:picLocks noChangeAspect="1"/>
          </p:cNvPicPr>
          <p:nvPr/>
        </p:nvPicPr>
        <p:blipFill>
          <a:blip r:embed="rId3"/>
          <a:stretch>
            <a:fillRect/>
          </a:stretch>
        </p:blipFill>
        <p:spPr>
          <a:xfrm>
            <a:off x="3760376" y="1443194"/>
            <a:ext cx="5873144" cy="4674803"/>
          </a:xfrm>
          <a:prstGeom prst="rect">
            <a:avLst/>
          </a:prstGeom>
        </p:spPr>
      </p:pic>
      <p:sp>
        <p:nvSpPr>
          <p:cNvPr id="4" name="Titel 1"/>
          <p:cNvSpPr>
            <a:spLocks noGrp="1"/>
          </p:cNvSpPr>
          <p:nvPr>
            <p:ph type="title"/>
          </p:nvPr>
        </p:nvSpPr>
        <p:spPr bwMode="auto"/>
        <p:txBody>
          <a:bodyPr>
            <a:normAutofit/>
          </a:bodyPr>
          <a:lstStyle/>
          <a:p>
            <a:r>
              <a:rPr lang="en-US" dirty="0"/>
              <a:t>3. Example </a:t>
            </a:r>
            <a:r>
              <a:rPr lang="en-US" dirty="0" err="1"/>
              <a:t>rGE</a:t>
            </a:r>
            <a:endParaRPr lang="en-US" dirty="0"/>
          </a:p>
        </p:txBody>
      </p:sp>
      <p:sp>
        <p:nvSpPr>
          <p:cNvPr id="6" name="Foliennummernplatzhalter 4"/>
          <p:cNvSpPr>
            <a:spLocks noGrp="1"/>
          </p:cNvSpPr>
          <p:nvPr>
            <p:ph type="sldNum" sz="quarter" idx="12"/>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48636807-FCB6-440E-1FA2-58B80B7AD58B}" type="slidenum">
              <a:rPr kumimoji="0" lang="de-DE" sz="1200" b="0" i="0" u="none" strike="noStrike" kern="0" cap="none" spc="0" normalizeH="0" baseline="0" noProof="0">
                <a:ln>
                  <a:noFill/>
                </a:ln>
                <a:solidFill>
                  <a:prstClr val="black">
                    <a:tint val="75000"/>
                  </a:prstClr>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13</a:t>
            </a:fld>
            <a:endParaRPr kumimoji="0" lang="de-DE" sz="1200" b="0" i="0" u="none" strike="noStrike" kern="0" cap="none" spc="0" normalizeH="0" baseline="0" noProof="0">
              <a:ln>
                <a:noFill/>
              </a:ln>
              <a:solidFill>
                <a:prstClr val="black">
                  <a:tint val="75000"/>
                </a:prstClr>
              </a:solidFill>
              <a:effectLst/>
              <a:uLnTx/>
              <a:uFillTx/>
              <a:latin typeface="Calibri"/>
              <a:cs typeface="Arial"/>
            </a:endParaRPr>
          </a:p>
        </p:txBody>
      </p:sp>
      <p:sp>
        <p:nvSpPr>
          <p:cNvPr id="2" name="Fußzeilenplatzhalter 3">
            <a:extLst>
              <a:ext uri="{FF2B5EF4-FFF2-40B4-BE49-F238E27FC236}">
                <a16:creationId xmlns:a16="http://schemas.microsoft.com/office/drawing/2014/main" id="{9C44B8FE-9D8F-9C8C-B751-D60B40AD3A8D}"/>
              </a:ext>
            </a:extLst>
          </p:cNvPr>
          <p:cNvSpPr>
            <a:spLocks noGrp="1"/>
          </p:cNvSpPr>
          <p:nvPr>
            <p:ph type="ftr" sz="quarter" idx="11"/>
          </p:nvPr>
        </p:nvSpPr>
        <p:spPr bwMode="auto">
          <a:xfrm>
            <a:off x="3384550" y="6356352"/>
            <a:ext cx="3136899" cy="365124"/>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TwinLife</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workshop on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behavioral</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genetics</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endParaRPr kumimoji="0" lang="en-US" sz="1200" b="0" i="0" u="none" strike="noStrike" kern="0" cap="none" spc="0" normalizeH="0" baseline="0" noProof="0" dirty="0">
              <a:ln>
                <a:noFill/>
              </a:ln>
              <a:solidFill>
                <a:prstClr val="white">
                  <a:lumMod val="50000"/>
                </a:prstClr>
              </a:solidFill>
              <a:effectLst/>
              <a:uLnTx/>
              <a:uFillTx/>
              <a:latin typeface="Calibri"/>
              <a:cs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lumMod val="50000"/>
                  </a:prstClr>
                </a:solidFill>
                <a:effectLst/>
                <a:uLnTx/>
                <a:uFillTx/>
                <a:latin typeface="Calibri"/>
                <a:cs typeface="Arial"/>
              </a:rPr>
              <a:t>September 22</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nd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and 23</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rd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2022</a:t>
            </a:r>
            <a:endParaRPr kumimoji="0" sz="1200" b="0" i="0" u="none" strike="noStrike" kern="0" cap="none" spc="0" normalizeH="0" baseline="0" noProof="0" dirty="0">
              <a:ln>
                <a:noFill/>
              </a:ln>
              <a:solidFill>
                <a:prstClr val="black">
                  <a:tint val="75000"/>
                </a:prstClr>
              </a:solidFill>
              <a:effectLst/>
              <a:uLnTx/>
              <a:uFillTx/>
              <a:latin typeface="Calibri"/>
              <a:cs typeface="Arial"/>
            </a:endParaRPr>
          </a:p>
        </p:txBody>
      </p:sp>
      <p:sp>
        <p:nvSpPr>
          <p:cNvPr id="9" name="Inhaltsplatzhalter 1">
            <a:extLst>
              <a:ext uri="{FF2B5EF4-FFF2-40B4-BE49-F238E27FC236}">
                <a16:creationId xmlns:a16="http://schemas.microsoft.com/office/drawing/2014/main" id="{CFA7AECD-613C-4AA3-ABBB-CABB4FBA348C}"/>
              </a:ext>
            </a:extLst>
          </p:cNvPr>
          <p:cNvSpPr>
            <a:spLocks noGrp="1"/>
          </p:cNvSpPr>
          <p:nvPr>
            <p:ph idx="1"/>
          </p:nvPr>
        </p:nvSpPr>
        <p:spPr bwMode="auto">
          <a:xfrm>
            <a:off x="495300" y="1417638"/>
            <a:ext cx="3665612" cy="4665117"/>
          </a:xfrm>
        </p:spPr>
        <p:txBody>
          <a:bodyPr>
            <a:normAutofit/>
          </a:bodyPr>
          <a:lstStyle/>
          <a:p>
            <a:pPr>
              <a:spcAft>
                <a:spcPts val="1200"/>
              </a:spcAft>
            </a:pPr>
            <a:r>
              <a:rPr lang="de-DE" sz="2200" dirty="0" err="1"/>
              <a:t>Phenotypic</a:t>
            </a:r>
            <a:r>
              <a:rPr lang="de-DE" sz="2200" dirty="0"/>
              <a:t> </a:t>
            </a:r>
            <a:r>
              <a:rPr lang="de-DE" sz="2200" dirty="0" err="1"/>
              <a:t>within</a:t>
            </a:r>
            <a:r>
              <a:rPr lang="de-DE" sz="2200" dirty="0"/>
              <a:t>-pair </a:t>
            </a:r>
            <a:r>
              <a:rPr lang="de-DE" sz="2200" dirty="0" err="1"/>
              <a:t>differentiation</a:t>
            </a:r>
            <a:r>
              <a:rPr lang="de-DE" sz="2200" dirty="0"/>
              <a:t> </a:t>
            </a:r>
            <a:r>
              <a:rPr lang="de-DE" sz="2200" dirty="0" err="1"/>
              <a:t>over</a:t>
            </a:r>
            <a:r>
              <a:rPr lang="de-DE" sz="2200" dirty="0"/>
              <a:t> time: </a:t>
            </a:r>
            <a:r>
              <a:rPr lang="de-DE" sz="2000" b="1" i="1" dirty="0" err="1"/>
              <a:t>effect</a:t>
            </a:r>
            <a:r>
              <a:rPr lang="de-DE" sz="2000" b="1" i="1" dirty="0"/>
              <a:t> </a:t>
            </a:r>
            <a:r>
              <a:rPr lang="de-DE" sz="2000" b="1" i="1" dirty="0" err="1"/>
              <a:t>of</a:t>
            </a:r>
            <a:r>
              <a:rPr lang="de-DE" sz="2000" b="1" i="1" dirty="0"/>
              <a:t> </a:t>
            </a:r>
            <a:r>
              <a:rPr lang="de-DE" sz="2000" b="1" i="1" dirty="0" err="1"/>
              <a:t>unmodeled</a:t>
            </a:r>
            <a:r>
              <a:rPr lang="de-DE" sz="2000" b="1" i="1" dirty="0"/>
              <a:t> </a:t>
            </a:r>
            <a:r>
              <a:rPr lang="de-DE" sz="2000" b="1" i="1" dirty="0" err="1"/>
              <a:t>rGE</a:t>
            </a:r>
            <a:r>
              <a:rPr lang="de-DE" sz="2000" b="1" i="1" dirty="0"/>
              <a:t> </a:t>
            </a:r>
          </a:p>
          <a:p>
            <a:pPr>
              <a:spcAft>
                <a:spcPts val="1200"/>
              </a:spcAft>
            </a:pPr>
            <a:endParaRPr lang="de-DE" sz="2200" dirty="0"/>
          </a:p>
        </p:txBody>
      </p:sp>
      <p:sp>
        <p:nvSpPr>
          <p:cNvPr id="5" name="Rechteck: abgerundete Ecken 4">
            <a:extLst>
              <a:ext uri="{FF2B5EF4-FFF2-40B4-BE49-F238E27FC236}">
                <a16:creationId xmlns:a16="http://schemas.microsoft.com/office/drawing/2014/main" id="{9D52AA44-B881-4A7A-8E32-39A5E147ED00}"/>
              </a:ext>
            </a:extLst>
          </p:cNvPr>
          <p:cNvSpPr/>
          <p:nvPr/>
        </p:nvSpPr>
        <p:spPr>
          <a:xfrm>
            <a:off x="871126" y="2564904"/>
            <a:ext cx="2889250"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white"/>
                </a:solidFill>
                <a:effectLst/>
                <a:uLnTx/>
                <a:uFillTx/>
                <a:latin typeface="Calibri"/>
                <a:cs typeface="Arial"/>
              </a:rPr>
              <a:t>MZ ICCs </a:t>
            </a:r>
            <a:r>
              <a:rPr kumimoji="0" lang="de-DE" sz="2200" b="0" i="0" u="none" strike="noStrike" kern="0" cap="none" spc="0" normalizeH="0" baseline="0" noProof="0" dirty="0" err="1">
                <a:ln>
                  <a:noFill/>
                </a:ln>
                <a:solidFill>
                  <a:prstClr val="white"/>
                </a:solidFill>
                <a:effectLst/>
                <a:uLnTx/>
                <a:uFillTx/>
                <a:latin typeface="Calibri"/>
                <a:cs typeface="Arial"/>
              </a:rPr>
              <a:t>remain</a:t>
            </a:r>
            <a:r>
              <a:rPr kumimoji="0" lang="de-DE" sz="2200" b="0" i="0" u="none" strike="noStrike" kern="0" cap="none" spc="0" normalizeH="0" baseline="0" noProof="0" dirty="0">
                <a:ln>
                  <a:noFill/>
                </a:ln>
                <a:solidFill>
                  <a:prstClr val="white"/>
                </a:solidFill>
                <a:effectLst/>
                <a:uLnTx/>
                <a:uFillTx/>
                <a:latin typeface="Calibri"/>
                <a:cs typeface="Arial"/>
              </a:rPr>
              <a:t> </a:t>
            </a:r>
            <a:r>
              <a:rPr kumimoji="0" lang="de-DE" sz="2200" b="0" i="0" u="none" strike="noStrike" kern="0" cap="none" spc="0" normalizeH="0" baseline="0" noProof="0" dirty="0" err="1">
                <a:ln>
                  <a:noFill/>
                </a:ln>
                <a:solidFill>
                  <a:prstClr val="white"/>
                </a:solidFill>
                <a:effectLst/>
                <a:uLnTx/>
                <a:uFillTx/>
                <a:latin typeface="Calibri"/>
                <a:cs typeface="Arial"/>
              </a:rPr>
              <a:t>constant</a:t>
            </a:r>
            <a:r>
              <a:rPr kumimoji="0" lang="de-DE" sz="2200" b="0" i="0" u="none" strike="noStrike" kern="0" cap="none" spc="0" normalizeH="0" baseline="0" noProof="0" dirty="0">
                <a:ln>
                  <a:noFill/>
                </a:ln>
                <a:solidFill>
                  <a:prstClr val="white"/>
                </a:solidFill>
                <a:effectLst/>
                <a:uLnTx/>
                <a:uFillTx/>
                <a:latin typeface="Calibri"/>
                <a:cs typeface="Arial"/>
              </a:rPr>
              <a:t> </a:t>
            </a:r>
            <a:r>
              <a:rPr kumimoji="0" lang="de-DE" sz="2200" b="0" i="0" u="none" strike="noStrike" kern="0" cap="none" spc="0" normalizeH="0" baseline="0" noProof="0" dirty="0" err="1">
                <a:ln>
                  <a:noFill/>
                </a:ln>
                <a:solidFill>
                  <a:prstClr val="white"/>
                </a:solidFill>
                <a:effectLst/>
                <a:uLnTx/>
                <a:uFillTx/>
                <a:latin typeface="Calibri"/>
                <a:cs typeface="Arial"/>
              </a:rPr>
              <a:t>over</a:t>
            </a:r>
            <a:r>
              <a:rPr kumimoji="0" lang="de-DE" sz="2200" b="0" i="0" u="none" strike="noStrike" kern="0" cap="none" spc="0" normalizeH="0" baseline="0" noProof="0" dirty="0">
                <a:ln>
                  <a:noFill/>
                </a:ln>
                <a:solidFill>
                  <a:prstClr val="white"/>
                </a:solidFill>
                <a:effectLst/>
                <a:uLnTx/>
                <a:uFillTx/>
                <a:latin typeface="Calibri"/>
                <a:cs typeface="Arial"/>
              </a:rPr>
              <a:t> time</a:t>
            </a:r>
          </a:p>
        </p:txBody>
      </p:sp>
      <p:sp>
        <p:nvSpPr>
          <p:cNvPr id="10" name="Rechteck: abgerundete Ecken 9">
            <a:extLst>
              <a:ext uri="{FF2B5EF4-FFF2-40B4-BE49-F238E27FC236}">
                <a16:creationId xmlns:a16="http://schemas.microsoft.com/office/drawing/2014/main" id="{797E0864-F34F-476E-8C53-4E3A7BA9C841}"/>
              </a:ext>
            </a:extLst>
          </p:cNvPr>
          <p:cNvSpPr/>
          <p:nvPr/>
        </p:nvSpPr>
        <p:spPr bwMode="auto">
          <a:xfrm>
            <a:off x="848544" y="3429000"/>
            <a:ext cx="2889250"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white"/>
                </a:solidFill>
                <a:effectLst/>
                <a:uLnTx/>
                <a:uFillTx/>
                <a:latin typeface="Calibri"/>
                <a:cs typeface="Arial"/>
              </a:rPr>
              <a:t>DZ ICCs </a:t>
            </a:r>
            <a:r>
              <a:rPr kumimoji="0" lang="de-DE" sz="2200" b="0" i="0" u="none" strike="noStrike" kern="0" cap="none" spc="0" normalizeH="0" baseline="0" noProof="0" dirty="0" err="1">
                <a:ln>
                  <a:noFill/>
                </a:ln>
                <a:solidFill>
                  <a:prstClr val="white"/>
                </a:solidFill>
                <a:effectLst/>
                <a:uLnTx/>
                <a:uFillTx/>
                <a:latin typeface="Calibri"/>
                <a:cs typeface="Arial"/>
              </a:rPr>
              <a:t>decrease</a:t>
            </a:r>
            <a:r>
              <a:rPr kumimoji="0" lang="de-DE" sz="2200" b="0" i="0" u="none" strike="noStrike" kern="0" cap="none" spc="0" normalizeH="0" baseline="0" noProof="0" dirty="0">
                <a:ln>
                  <a:noFill/>
                </a:ln>
                <a:solidFill>
                  <a:prstClr val="white"/>
                </a:solidFill>
                <a:effectLst/>
                <a:uLnTx/>
                <a:uFillTx/>
                <a:latin typeface="Calibri"/>
                <a:cs typeface="Arial"/>
              </a:rPr>
              <a:t> </a:t>
            </a:r>
            <a:r>
              <a:rPr kumimoji="0" lang="de-DE" sz="2200" b="0" i="0" u="none" strike="noStrike" kern="0" cap="none" spc="0" normalizeH="0" baseline="0" noProof="0" dirty="0" err="1">
                <a:ln>
                  <a:noFill/>
                </a:ln>
                <a:solidFill>
                  <a:prstClr val="white"/>
                </a:solidFill>
                <a:effectLst/>
                <a:uLnTx/>
                <a:uFillTx/>
                <a:latin typeface="Calibri"/>
                <a:cs typeface="Arial"/>
              </a:rPr>
              <a:t>over</a:t>
            </a:r>
            <a:r>
              <a:rPr kumimoji="0" lang="de-DE" sz="2200" b="0" i="0" u="none" strike="noStrike" kern="0" cap="none" spc="0" normalizeH="0" baseline="0" noProof="0" dirty="0">
                <a:ln>
                  <a:noFill/>
                </a:ln>
                <a:solidFill>
                  <a:prstClr val="white"/>
                </a:solidFill>
                <a:effectLst/>
                <a:uLnTx/>
                <a:uFillTx/>
                <a:latin typeface="Calibri"/>
                <a:cs typeface="Arial"/>
              </a:rPr>
              <a:t> time</a:t>
            </a:r>
          </a:p>
        </p:txBody>
      </p:sp>
      <p:cxnSp>
        <p:nvCxnSpPr>
          <p:cNvPr id="11" name="Gerade Verbindung mit Pfeil 10">
            <a:extLst>
              <a:ext uri="{FF2B5EF4-FFF2-40B4-BE49-F238E27FC236}">
                <a16:creationId xmlns:a16="http://schemas.microsoft.com/office/drawing/2014/main" id="{649CBC39-37C1-4575-98A3-6AC5081CFD33}"/>
              </a:ext>
            </a:extLst>
          </p:cNvPr>
          <p:cNvCxnSpPr>
            <a:cxnSpLocks/>
            <a:stCxn id="5" idx="3"/>
          </p:cNvCxnSpPr>
          <p:nvPr/>
        </p:nvCxnSpPr>
        <p:spPr>
          <a:xfrm flipV="1">
            <a:off x="3760376" y="2492896"/>
            <a:ext cx="1264632" cy="3960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a:extLst>
              <a:ext uri="{FF2B5EF4-FFF2-40B4-BE49-F238E27FC236}">
                <a16:creationId xmlns:a16="http://schemas.microsoft.com/office/drawing/2014/main" id="{C80077B6-8460-46DD-9FB1-5D4C432CDEE5}"/>
              </a:ext>
            </a:extLst>
          </p:cNvPr>
          <p:cNvCxnSpPr>
            <a:cxnSpLocks/>
            <a:stCxn id="10" idx="3"/>
          </p:cNvCxnSpPr>
          <p:nvPr/>
        </p:nvCxnSpPr>
        <p:spPr bwMode="auto">
          <a:xfrm>
            <a:off x="3737794" y="3753036"/>
            <a:ext cx="1287214" cy="3240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feld 12">
            <a:extLst>
              <a:ext uri="{FF2B5EF4-FFF2-40B4-BE49-F238E27FC236}">
                <a16:creationId xmlns:a16="http://schemas.microsoft.com/office/drawing/2014/main" id="{DB87E5A9-7FF5-4B08-AEF9-2DAF783730A5}"/>
              </a:ext>
            </a:extLst>
          </p:cNvPr>
          <p:cNvSpPr txBox="1"/>
          <p:nvPr/>
        </p:nvSpPr>
        <p:spPr bwMode="auto">
          <a:xfrm>
            <a:off x="1208584" y="4175209"/>
            <a:ext cx="2448272" cy="2062103"/>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de-DE" sz="2200" b="0" i="0" u="none" strike="noStrike" kern="0" cap="none" spc="0" normalizeH="0" baseline="0" noProof="0" dirty="0">
                <a:ln>
                  <a:noFill/>
                </a:ln>
                <a:solidFill>
                  <a:prstClr val="black"/>
                </a:solidFill>
                <a:effectLst/>
                <a:uLnTx/>
                <a:uFillTx/>
                <a:latin typeface="Calibri"/>
                <a:cs typeface="Arial"/>
              </a:rPr>
              <a:t>Potential </a:t>
            </a:r>
            <a:r>
              <a:rPr kumimoji="0" lang="de-DE" sz="2200" b="0" i="0" u="none" strike="noStrike" kern="0" cap="none" spc="0" normalizeH="0" baseline="0" noProof="0" dirty="0" err="1">
                <a:ln>
                  <a:noFill/>
                </a:ln>
                <a:solidFill>
                  <a:prstClr val="black"/>
                </a:solidFill>
                <a:effectLst/>
                <a:uLnTx/>
                <a:uFillTx/>
                <a:latin typeface="Calibri"/>
                <a:cs typeface="Arial"/>
              </a:rPr>
              <a:t>to</a:t>
            </a:r>
            <a:r>
              <a:rPr kumimoji="0" lang="de-DE" sz="2200" b="0" i="0" u="none" strike="noStrike" kern="0" cap="none" spc="0" normalizeH="0" baseline="0" noProof="0" dirty="0">
                <a:ln>
                  <a:noFill/>
                </a:ln>
                <a:solidFill>
                  <a:prstClr val="black"/>
                </a:solidFill>
                <a:effectLst/>
                <a:uLnTx/>
                <a:uFillTx/>
                <a:latin typeface="Calibri"/>
                <a:cs typeface="Arial"/>
              </a:rPr>
              <a:t> </a:t>
            </a:r>
            <a:r>
              <a:rPr kumimoji="0" lang="de-DE" sz="2200" b="0" i="0" u="none" strike="noStrike" kern="0" cap="none" spc="0" normalizeH="0" baseline="0" noProof="0" dirty="0" err="1">
                <a:ln>
                  <a:noFill/>
                </a:ln>
                <a:solidFill>
                  <a:prstClr val="black"/>
                </a:solidFill>
                <a:effectLst/>
                <a:uLnTx/>
                <a:uFillTx/>
                <a:latin typeface="Calibri"/>
                <a:cs typeface="Arial"/>
              </a:rPr>
              <a:t>produce</a:t>
            </a:r>
            <a:r>
              <a:rPr kumimoji="0" lang="de-DE" sz="2200" b="0" i="0" u="none" strike="noStrike" kern="0" cap="none" spc="0" normalizeH="0" baseline="0" noProof="0" dirty="0">
                <a:ln>
                  <a:noFill/>
                </a:ln>
                <a:solidFill>
                  <a:prstClr val="black"/>
                </a:solidFill>
                <a:effectLst/>
                <a:uLnTx/>
                <a:uFillTx/>
                <a:latin typeface="Calibri"/>
                <a:cs typeface="Arial"/>
              </a:rPr>
              <a:t> </a:t>
            </a:r>
            <a:r>
              <a:rPr kumimoji="0" lang="de-DE" sz="2200" b="0" i="0" u="none" strike="noStrike" kern="0" cap="none" spc="0" normalizeH="0" baseline="0" noProof="0" dirty="0" err="1">
                <a:ln>
                  <a:noFill/>
                </a:ln>
                <a:solidFill>
                  <a:prstClr val="black"/>
                </a:solidFill>
                <a:effectLst/>
                <a:uLnTx/>
                <a:uFillTx/>
                <a:latin typeface="Calibri"/>
                <a:cs typeface="Arial"/>
              </a:rPr>
              <a:t>misleading</a:t>
            </a:r>
            <a:r>
              <a:rPr kumimoji="0" lang="de-DE" sz="2200" b="0" i="0" u="none" strike="noStrike" kern="0" cap="none" spc="0" normalizeH="0" baseline="0" noProof="0" dirty="0">
                <a:ln>
                  <a:noFill/>
                </a:ln>
                <a:solidFill>
                  <a:prstClr val="black"/>
                </a:solidFill>
                <a:effectLst/>
                <a:uLnTx/>
                <a:uFillTx/>
                <a:latin typeface="Calibri"/>
                <a:cs typeface="Arial"/>
              </a:rPr>
              <a:t> </a:t>
            </a:r>
            <a:r>
              <a:rPr kumimoji="0" lang="de-DE" sz="2200" b="0" i="0" u="none" strike="noStrike" kern="0" cap="none" spc="0" normalizeH="0" baseline="0" noProof="0" dirty="0" err="1">
                <a:ln>
                  <a:noFill/>
                </a:ln>
                <a:solidFill>
                  <a:prstClr val="black"/>
                </a:solidFill>
                <a:effectLst/>
                <a:uLnTx/>
                <a:uFillTx/>
                <a:latin typeface="Calibri"/>
                <a:cs typeface="Arial"/>
              </a:rPr>
              <a:t>findings</a:t>
            </a:r>
            <a:r>
              <a:rPr kumimoji="0" lang="de-DE" sz="2200" b="0" i="0" u="none" strike="noStrike" kern="0" cap="none" spc="0" normalizeH="0" baseline="0" noProof="0" dirty="0">
                <a:ln>
                  <a:noFill/>
                </a:ln>
                <a:solidFill>
                  <a:prstClr val="black"/>
                </a:solidFill>
                <a:effectLst/>
                <a:uLnTx/>
                <a:uFillTx/>
                <a:latin typeface="Calibri"/>
                <a:cs typeface="Arial"/>
              </a:rPr>
              <a:t> in longitudinal </a:t>
            </a:r>
            <a:r>
              <a:rPr kumimoji="0" lang="de-DE" sz="2200" b="0" i="0" u="none" strike="noStrike" kern="0" cap="none" spc="0" normalizeH="0" baseline="0" noProof="0" dirty="0" err="1">
                <a:ln>
                  <a:noFill/>
                </a:ln>
                <a:solidFill>
                  <a:prstClr val="black"/>
                </a:solidFill>
                <a:effectLst/>
                <a:uLnTx/>
                <a:uFillTx/>
                <a:latin typeface="Calibri"/>
                <a:cs typeface="Arial"/>
              </a:rPr>
              <a:t>beha-vioural</a:t>
            </a:r>
            <a:r>
              <a:rPr kumimoji="0" lang="de-DE" sz="2200" b="0" i="0" u="none" strike="noStrike" kern="0" cap="none" spc="0" normalizeH="0" baseline="0" noProof="0" dirty="0">
                <a:ln>
                  <a:noFill/>
                </a:ln>
                <a:solidFill>
                  <a:prstClr val="black"/>
                </a:solidFill>
                <a:effectLst/>
                <a:uLnTx/>
                <a:uFillTx/>
                <a:latin typeface="Calibri"/>
                <a:cs typeface="Arial"/>
              </a:rPr>
              <a:t> </a:t>
            </a:r>
            <a:r>
              <a:rPr kumimoji="0" lang="de-DE" sz="2200" b="0" i="0" u="none" strike="noStrike" kern="0" cap="none" spc="0" normalizeH="0" baseline="0" noProof="0" dirty="0" err="1">
                <a:ln>
                  <a:noFill/>
                </a:ln>
                <a:solidFill>
                  <a:prstClr val="black"/>
                </a:solidFill>
                <a:effectLst/>
                <a:uLnTx/>
                <a:uFillTx/>
                <a:latin typeface="Calibri"/>
                <a:cs typeface="Arial"/>
              </a:rPr>
              <a:t>genetics</a:t>
            </a:r>
            <a:r>
              <a:rPr kumimoji="0" lang="de-DE" sz="2200" b="0" i="0" u="none" strike="noStrike" kern="0" cap="none" spc="0" normalizeH="0" baseline="0" noProof="0" dirty="0">
                <a:ln>
                  <a:noFill/>
                </a:ln>
                <a:solidFill>
                  <a:prstClr val="black"/>
                </a:solidFill>
                <a:effectLst/>
                <a:uLnTx/>
                <a:uFillTx/>
                <a:latin typeface="Calibri"/>
                <a:cs typeface="Arial"/>
              </a:rPr>
              <a:t>!</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prstClr val="black"/>
              </a:solidFill>
              <a:effectLst/>
              <a:uLnTx/>
              <a:uFillTx/>
              <a:latin typeface="Calibri"/>
              <a:cs typeface="Arial"/>
            </a:endParaRPr>
          </a:p>
        </p:txBody>
      </p:sp>
      <p:sp>
        <p:nvSpPr>
          <p:cNvPr id="14" name="Gewitterblitz 13">
            <a:extLst>
              <a:ext uri="{FF2B5EF4-FFF2-40B4-BE49-F238E27FC236}">
                <a16:creationId xmlns:a16="http://schemas.microsoft.com/office/drawing/2014/main" id="{179ED972-65A8-45BD-A0E9-4967266A828C}"/>
              </a:ext>
            </a:extLst>
          </p:cNvPr>
          <p:cNvSpPr/>
          <p:nvPr/>
        </p:nvSpPr>
        <p:spPr bwMode="auto">
          <a:xfrm>
            <a:off x="344488" y="4247217"/>
            <a:ext cx="760576" cy="1075258"/>
          </a:xfrm>
          <a:prstGeom prst="lightningBol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a:cs typeface="Arial"/>
            </a:endParaRPr>
          </a:p>
        </p:txBody>
      </p:sp>
      <p:sp>
        <p:nvSpPr>
          <p:cNvPr id="15" name="Textfeld 14">
            <a:extLst>
              <a:ext uri="{FF2B5EF4-FFF2-40B4-BE49-F238E27FC236}">
                <a16:creationId xmlns:a16="http://schemas.microsoft.com/office/drawing/2014/main" id="{A9028E48-A2CA-4CE3-9992-9362792D83EA}"/>
              </a:ext>
            </a:extLst>
          </p:cNvPr>
          <p:cNvSpPr txBox="1"/>
          <p:nvPr/>
        </p:nvSpPr>
        <p:spPr bwMode="auto">
          <a:xfrm>
            <a:off x="4822608" y="2809344"/>
            <a:ext cx="4234848" cy="112371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000" b="0" i="0" u="none" strike="noStrike" kern="0" cap="none" spc="0" normalizeH="0" baseline="0" noProof="0" dirty="0" err="1">
                <a:ln>
                  <a:noFill/>
                </a:ln>
                <a:solidFill>
                  <a:prstClr val="white"/>
                </a:solidFill>
                <a:effectLst/>
                <a:uLnTx/>
                <a:uFillTx/>
                <a:latin typeface="Calibri"/>
                <a:cs typeface="Arial"/>
              </a:rPr>
              <a:t>Observed</a:t>
            </a:r>
            <a:r>
              <a:rPr kumimoji="0" lang="de-DE" sz="2000" b="0" i="0" u="none" strike="noStrike" kern="0" cap="none" spc="0" normalizeH="0" baseline="0" noProof="0" dirty="0">
                <a:ln>
                  <a:noFill/>
                </a:ln>
                <a:solidFill>
                  <a:prstClr val="white"/>
                </a:solidFill>
                <a:effectLst/>
                <a:uLnTx/>
                <a:uFillTx/>
                <a:latin typeface="Calibri"/>
                <a:cs typeface="Arial"/>
              </a:rPr>
              <a:t> </a:t>
            </a:r>
            <a:r>
              <a:rPr kumimoji="0" lang="de-DE" sz="2000" b="0" i="0" u="none" strike="noStrike" kern="0" cap="none" spc="0" normalizeH="0" baseline="0" noProof="0" dirty="0" err="1">
                <a:ln>
                  <a:noFill/>
                </a:ln>
                <a:solidFill>
                  <a:prstClr val="white"/>
                </a:solidFill>
                <a:effectLst/>
                <a:uLnTx/>
                <a:uFillTx/>
                <a:latin typeface="Calibri"/>
                <a:cs typeface="Arial"/>
              </a:rPr>
              <a:t>increase</a:t>
            </a:r>
            <a:r>
              <a:rPr kumimoji="0" lang="de-DE" sz="2000" b="0" i="0" u="none" strike="noStrike" kern="0" cap="none" spc="0" normalizeH="0" baseline="0" noProof="0" dirty="0">
                <a:ln>
                  <a:noFill/>
                </a:ln>
                <a:solidFill>
                  <a:prstClr val="white"/>
                </a:solidFill>
                <a:effectLst/>
                <a:uLnTx/>
                <a:uFillTx/>
                <a:latin typeface="Calibri"/>
                <a:cs typeface="Arial"/>
              </a:rPr>
              <a:t> in </a:t>
            </a:r>
            <a:r>
              <a:rPr kumimoji="0" lang="de-DE" sz="2000" b="0" i="0" u="none" strike="noStrike" kern="0" cap="none" spc="0" normalizeH="0" baseline="0" noProof="0" dirty="0" err="1">
                <a:ln>
                  <a:noFill/>
                </a:ln>
                <a:solidFill>
                  <a:prstClr val="white"/>
                </a:solidFill>
                <a:effectLst/>
                <a:uLnTx/>
                <a:uFillTx/>
                <a:latin typeface="Calibri"/>
                <a:cs typeface="Arial"/>
              </a:rPr>
              <a:t>genetic</a:t>
            </a:r>
            <a:r>
              <a:rPr kumimoji="0" lang="de-DE" sz="2000" b="0" i="0" u="none" strike="noStrike" kern="0" cap="none" spc="0" normalizeH="0" baseline="0" noProof="0" dirty="0">
                <a:ln>
                  <a:noFill/>
                </a:ln>
                <a:solidFill>
                  <a:prstClr val="white"/>
                </a:solidFill>
                <a:effectLst/>
                <a:uLnTx/>
                <a:uFillTx/>
                <a:latin typeface="Calibri"/>
                <a:cs typeface="Arial"/>
              </a:rPr>
              <a:t> </a:t>
            </a:r>
            <a:r>
              <a:rPr kumimoji="0" lang="de-DE" sz="2000" b="0" i="0" u="none" strike="noStrike" kern="0" cap="none" spc="0" normalizeH="0" baseline="0" noProof="0" dirty="0" err="1">
                <a:ln>
                  <a:noFill/>
                </a:ln>
                <a:solidFill>
                  <a:prstClr val="white"/>
                </a:solidFill>
                <a:effectLst/>
                <a:uLnTx/>
                <a:uFillTx/>
                <a:latin typeface="Calibri"/>
                <a:cs typeface="Arial"/>
              </a:rPr>
              <a:t>variance</a:t>
            </a:r>
            <a:r>
              <a:rPr kumimoji="0" lang="de-DE" sz="2000" b="0" i="0" u="none" strike="noStrike" kern="0" cap="none" spc="0" normalizeH="0" baseline="0" noProof="0" dirty="0">
                <a:ln>
                  <a:noFill/>
                </a:ln>
                <a:solidFill>
                  <a:prstClr val="white"/>
                </a:solidFill>
                <a:effectLst/>
                <a:uLnTx/>
                <a:uFillTx/>
                <a:latin typeface="Calibri"/>
                <a:cs typeface="Arial"/>
              </a:rPr>
              <a:t> </a:t>
            </a:r>
            <a:r>
              <a:rPr kumimoji="0" lang="de-DE" sz="2000" b="0" i="0" u="none" strike="noStrike" kern="0" cap="none" spc="0" normalizeH="0" baseline="0" noProof="0" dirty="0" err="1">
                <a:ln>
                  <a:noFill/>
                </a:ln>
                <a:solidFill>
                  <a:prstClr val="white"/>
                </a:solidFill>
                <a:effectLst/>
                <a:uLnTx/>
                <a:uFillTx/>
                <a:latin typeface="Calibri"/>
                <a:cs typeface="Arial"/>
              </a:rPr>
              <a:t>over</a:t>
            </a:r>
            <a:r>
              <a:rPr kumimoji="0" lang="de-DE" sz="2000" b="0" i="0" u="none" strike="noStrike" kern="0" cap="none" spc="0" normalizeH="0" baseline="0" noProof="0" dirty="0">
                <a:ln>
                  <a:noFill/>
                </a:ln>
                <a:solidFill>
                  <a:prstClr val="white"/>
                </a:solidFill>
                <a:effectLst/>
                <a:uLnTx/>
                <a:uFillTx/>
                <a:latin typeface="Calibri"/>
                <a:cs typeface="Arial"/>
              </a:rPr>
              <a:t> time </a:t>
            </a:r>
            <a:r>
              <a:rPr kumimoji="0" lang="de-DE" sz="2000" b="0" i="0" u="none" strike="noStrike" kern="0" cap="none" spc="0" normalizeH="0" baseline="0" noProof="0" dirty="0" err="1">
                <a:ln>
                  <a:noFill/>
                </a:ln>
                <a:solidFill>
                  <a:prstClr val="white"/>
                </a:solidFill>
                <a:effectLst/>
                <a:uLnTx/>
                <a:uFillTx/>
                <a:latin typeface="Calibri"/>
                <a:cs typeface="Arial"/>
              </a:rPr>
              <a:t>might</a:t>
            </a:r>
            <a:r>
              <a:rPr kumimoji="0" lang="de-DE" sz="2000" b="0" i="0" u="none" strike="noStrike" kern="0" cap="none" spc="0" normalizeH="0" baseline="0" noProof="0" dirty="0">
                <a:ln>
                  <a:noFill/>
                </a:ln>
                <a:solidFill>
                  <a:prstClr val="white"/>
                </a:solidFill>
                <a:effectLst/>
                <a:uLnTx/>
                <a:uFillTx/>
                <a:latin typeface="Calibri"/>
                <a:cs typeface="Arial"/>
              </a:rPr>
              <a:t> </a:t>
            </a:r>
            <a:r>
              <a:rPr kumimoji="0" lang="de-DE" sz="2000" b="0" i="0" u="none" strike="noStrike" kern="0" cap="none" spc="0" normalizeH="0" baseline="0" noProof="0" dirty="0" err="1">
                <a:ln>
                  <a:noFill/>
                </a:ln>
                <a:solidFill>
                  <a:prstClr val="white"/>
                </a:solidFill>
                <a:effectLst/>
                <a:uLnTx/>
                <a:uFillTx/>
                <a:latin typeface="Calibri"/>
                <a:cs typeface="Arial"/>
              </a:rPr>
              <a:t>actually</a:t>
            </a:r>
            <a:r>
              <a:rPr kumimoji="0" lang="de-DE" sz="2000" b="0" i="0" u="none" strike="noStrike" kern="0" cap="none" spc="0" normalizeH="0" baseline="0" noProof="0" dirty="0">
                <a:ln>
                  <a:noFill/>
                </a:ln>
                <a:solidFill>
                  <a:prstClr val="white"/>
                </a:solidFill>
                <a:effectLst/>
                <a:uLnTx/>
                <a:uFillTx/>
                <a:latin typeface="Calibri"/>
                <a:cs typeface="Arial"/>
              </a:rPr>
              <a:t> </a:t>
            </a:r>
            <a:r>
              <a:rPr kumimoji="0" lang="de-DE" sz="2000" b="0" i="0" u="none" strike="noStrike" kern="0" cap="none" spc="0" normalizeH="0" baseline="0" noProof="0" dirty="0" err="1">
                <a:ln>
                  <a:noFill/>
                </a:ln>
                <a:solidFill>
                  <a:prstClr val="white"/>
                </a:solidFill>
                <a:effectLst/>
                <a:uLnTx/>
                <a:uFillTx/>
                <a:latin typeface="Calibri"/>
                <a:cs typeface="Arial"/>
              </a:rPr>
              <a:t>be</a:t>
            </a:r>
            <a:r>
              <a:rPr kumimoji="0" lang="de-DE" sz="2000" b="0" i="0" u="none" strike="noStrike" kern="0" cap="none" spc="0" normalizeH="0" baseline="0" noProof="0" dirty="0">
                <a:ln>
                  <a:noFill/>
                </a:ln>
                <a:solidFill>
                  <a:prstClr val="white"/>
                </a:solidFill>
                <a:effectLst/>
                <a:uLnTx/>
                <a:uFillTx/>
                <a:latin typeface="Calibri"/>
                <a:cs typeface="Arial"/>
              </a:rPr>
              <a:t> due </a:t>
            </a:r>
            <a:r>
              <a:rPr kumimoji="0" lang="de-DE" sz="2000" b="0" i="0" u="none" strike="noStrike" kern="0" cap="none" spc="0" normalizeH="0" baseline="0" noProof="0" dirty="0" err="1">
                <a:ln>
                  <a:noFill/>
                </a:ln>
                <a:solidFill>
                  <a:prstClr val="white"/>
                </a:solidFill>
                <a:effectLst/>
                <a:uLnTx/>
                <a:uFillTx/>
                <a:latin typeface="Calibri"/>
                <a:cs typeface="Arial"/>
              </a:rPr>
              <a:t>to</a:t>
            </a:r>
            <a:r>
              <a:rPr kumimoji="0" lang="de-DE" sz="2000" b="0" i="0" u="none" strike="noStrike" kern="0" cap="none" spc="0" normalizeH="0" baseline="0" noProof="0" dirty="0">
                <a:ln>
                  <a:noFill/>
                </a:ln>
                <a:solidFill>
                  <a:prstClr val="white"/>
                </a:solidFill>
                <a:effectLst/>
                <a:uLnTx/>
                <a:uFillTx/>
                <a:latin typeface="Calibri"/>
                <a:cs typeface="Arial"/>
              </a:rPr>
              <a:t> </a:t>
            </a:r>
            <a:r>
              <a:rPr kumimoji="0" lang="de-DE" sz="2000" b="0" i="0" u="none" strike="noStrike" kern="0" cap="none" spc="0" normalizeH="0" baseline="0" noProof="0" dirty="0" err="1">
                <a:ln>
                  <a:noFill/>
                </a:ln>
                <a:solidFill>
                  <a:prstClr val="white"/>
                </a:solidFill>
                <a:effectLst/>
                <a:uLnTx/>
                <a:uFillTx/>
                <a:latin typeface="Calibri"/>
                <a:cs typeface="Arial"/>
              </a:rPr>
              <a:t>misspecified</a:t>
            </a:r>
            <a:r>
              <a:rPr kumimoji="0" lang="de-DE" sz="2000" b="0" i="0" u="none" strike="noStrike" kern="0" cap="none" spc="0" normalizeH="0" baseline="0" noProof="0" dirty="0">
                <a:ln>
                  <a:noFill/>
                </a:ln>
                <a:solidFill>
                  <a:prstClr val="white"/>
                </a:solidFill>
                <a:effectLst/>
                <a:uLnTx/>
                <a:uFillTx/>
                <a:latin typeface="Calibri"/>
                <a:cs typeface="Arial"/>
              </a:rPr>
              <a:t> </a:t>
            </a:r>
            <a:r>
              <a:rPr kumimoji="0" lang="de-DE" sz="2000" b="0" i="0" u="none" strike="noStrike" kern="0" cap="none" spc="0" normalizeH="0" baseline="0" noProof="0" dirty="0" err="1">
                <a:ln>
                  <a:noFill/>
                </a:ln>
                <a:solidFill>
                  <a:prstClr val="white"/>
                </a:solidFill>
                <a:effectLst/>
                <a:uLnTx/>
                <a:uFillTx/>
                <a:latin typeface="Calibri"/>
                <a:cs typeface="Arial"/>
              </a:rPr>
              <a:t>genetic</a:t>
            </a:r>
            <a:r>
              <a:rPr kumimoji="0" lang="de-DE" sz="2000" b="0" i="0" u="none" strike="noStrike" kern="0" cap="none" spc="0" normalizeH="0" baseline="0" noProof="0" dirty="0">
                <a:ln>
                  <a:noFill/>
                </a:ln>
                <a:solidFill>
                  <a:prstClr val="white"/>
                </a:solidFill>
                <a:effectLst/>
                <a:uLnTx/>
                <a:uFillTx/>
                <a:latin typeface="Calibri"/>
                <a:cs typeface="Arial"/>
              </a:rPr>
              <a:t> </a:t>
            </a:r>
            <a:r>
              <a:rPr kumimoji="0" lang="de-DE" sz="2000" b="0" i="0" u="none" strike="noStrike" kern="0" cap="none" spc="0" normalizeH="0" baseline="0" noProof="0" dirty="0" err="1">
                <a:ln>
                  <a:noFill/>
                </a:ln>
                <a:solidFill>
                  <a:prstClr val="white"/>
                </a:solidFill>
                <a:effectLst/>
                <a:uLnTx/>
                <a:uFillTx/>
                <a:latin typeface="Calibri"/>
                <a:cs typeface="Arial"/>
              </a:rPr>
              <a:t>variances</a:t>
            </a:r>
            <a:endParaRPr kumimoji="0" lang="de-DE" sz="2000" b="0" i="0" u="none" strike="noStrike" kern="0" cap="none" spc="0" normalizeH="0" baseline="0" noProof="0" dirty="0">
              <a:ln>
                <a:noFill/>
              </a:ln>
              <a:solidFill>
                <a:prstClr val="white"/>
              </a:solidFill>
              <a:effectLst/>
              <a:uLnTx/>
              <a:uFillTx/>
              <a:latin typeface="Calibri"/>
              <a:cs typeface="Arial"/>
            </a:endParaRPr>
          </a:p>
        </p:txBody>
      </p:sp>
    </p:spTree>
    <p:extLst>
      <p:ext uri="{BB962C8B-B14F-4D97-AF65-F5344CB8AC3E}">
        <p14:creationId xmlns:p14="http://schemas.microsoft.com/office/powerpoint/2010/main" val="676368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r>
              <a:rPr lang="en-US" dirty="0"/>
              <a:t>3. Example </a:t>
            </a:r>
            <a:r>
              <a:rPr lang="en-US" dirty="0" err="1"/>
              <a:t>rGE</a:t>
            </a:r>
            <a:endParaRPr lang="en-US" dirty="0"/>
          </a:p>
        </p:txBody>
      </p:sp>
      <p:sp>
        <p:nvSpPr>
          <p:cNvPr id="6" name="Foliennummernplatzhalter 4"/>
          <p:cNvSpPr>
            <a:spLocks noGrp="1"/>
          </p:cNvSpPr>
          <p:nvPr>
            <p:ph type="sldNum" sz="quarter" idx="12"/>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48636807-FCB6-440E-1FA2-58B80B7AD58B}" type="slidenum">
              <a:rPr kumimoji="0" lang="de-DE" sz="1200" b="0" i="0" u="none" strike="noStrike" kern="0" cap="none" spc="0" normalizeH="0" baseline="0" noProof="0">
                <a:ln>
                  <a:noFill/>
                </a:ln>
                <a:solidFill>
                  <a:prstClr val="black">
                    <a:tint val="75000"/>
                  </a:prstClr>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14</a:t>
            </a:fld>
            <a:endParaRPr kumimoji="0" lang="de-DE" sz="1200" b="0" i="0" u="none" strike="noStrike" kern="0" cap="none" spc="0" normalizeH="0" baseline="0" noProof="0">
              <a:ln>
                <a:noFill/>
              </a:ln>
              <a:solidFill>
                <a:prstClr val="black">
                  <a:tint val="75000"/>
                </a:prstClr>
              </a:solidFill>
              <a:effectLst/>
              <a:uLnTx/>
              <a:uFillTx/>
              <a:latin typeface="Calibri"/>
              <a:cs typeface="Arial"/>
            </a:endParaRPr>
          </a:p>
        </p:txBody>
      </p:sp>
      <p:sp>
        <p:nvSpPr>
          <p:cNvPr id="2" name="Fußzeilenplatzhalter 3">
            <a:extLst>
              <a:ext uri="{FF2B5EF4-FFF2-40B4-BE49-F238E27FC236}">
                <a16:creationId xmlns:a16="http://schemas.microsoft.com/office/drawing/2014/main" id="{9C44B8FE-9D8F-9C8C-B751-D60B40AD3A8D}"/>
              </a:ext>
            </a:extLst>
          </p:cNvPr>
          <p:cNvSpPr>
            <a:spLocks noGrp="1"/>
          </p:cNvSpPr>
          <p:nvPr>
            <p:ph type="ftr" sz="quarter" idx="11"/>
          </p:nvPr>
        </p:nvSpPr>
        <p:spPr bwMode="auto">
          <a:xfrm>
            <a:off x="3384550" y="6356352"/>
            <a:ext cx="3136899" cy="365124"/>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TwinLife</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workshop on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behavioral</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genetics</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endParaRPr kumimoji="0" lang="en-US" sz="1200" b="0" i="0" u="none" strike="noStrike" kern="0" cap="none" spc="0" normalizeH="0" baseline="0" noProof="0" dirty="0">
              <a:ln>
                <a:noFill/>
              </a:ln>
              <a:solidFill>
                <a:prstClr val="white">
                  <a:lumMod val="50000"/>
                </a:prstClr>
              </a:solidFill>
              <a:effectLst/>
              <a:uLnTx/>
              <a:uFillTx/>
              <a:latin typeface="Calibri"/>
              <a:cs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lumMod val="50000"/>
                  </a:prstClr>
                </a:solidFill>
                <a:effectLst/>
                <a:uLnTx/>
                <a:uFillTx/>
                <a:latin typeface="Calibri"/>
                <a:cs typeface="Arial"/>
              </a:rPr>
              <a:t>September 22</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nd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and 23</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rd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2022</a:t>
            </a:r>
            <a:endParaRPr kumimoji="0" sz="1200" b="0" i="0" u="none" strike="noStrike" kern="0" cap="none" spc="0" normalizeH="0" baseline="0" noProof="0" dirty="0">
              <a:ln>
                <a:noFill/>
              </a:ln>
              <a:solidFill>
                <a:prstClr val="black">
                  <a:tint val="75000"/>
                </a:prstClr>
              </a:solidFill>
              <a:effectLst/>
              <a:uLnTx/>
              <a:uFillTx/>
              <a:latin typeface="Calibri"/>
              <a:cs typeface="Arial"/>
            </a:endParaRPr>
          </a:p>
        </p:txBody>
      </p:sp>
      <p:sp>
        <p:nvSpPr>
          <p:cNvPr id="9" name="Inhaltsplatzhalter 1">
            <a:extLst>
              <a:ext uri="{FF2B5EF4-FFF2-40B4-BE49-F238E27FC236}">
                <a16:creationId xmlns:a16="http://schemas.microsoft.com/office/drawing/2014/main" id="{CFA7AECD-613C-4AA3-ABBB-CABB4FBA348C}"/>
              </a:ext>
            </a:extLst>
          </p:cNvPr>
          <p:cNvSpPr>
            <a:spLocks noGrp="1"/>
          </p:cNvSpPr>
          <p:nvPr>
            <p:ph idx="1"/>
          </p:nvPr>
        </p:nvSpPr>
        <p:spPr bwMode="auto">
          <a:xfrm>
            <a:off x="495300" y="1556792"/>
            <a:ext cx="8915400" cy="4525963"/>
          </a:xfrm>
        </p:spPr>
        <p:txBody>
          <a:bodyPr>
            <a:normAutofit/>
          </a:bodyPr>
          <a:lstStyle/>
          <a:p>
            <a:pPr>
              <a:spcAft>
                <a:spcPts val="1200"/>
              </a:spcAft>
            </a:pPr>
            <a:r>
              <a:rPr lang="de-DE" sz="2400" dirty="0"/>
              <a:t>Problem </a:t>
            </a:r>
            <a:r>
              <a:rPr lang="de-DE" sz="2400" dirty="0" err="1"/>
              <a:t>discussed</a:t>
            </a:r>
            <a:r>
              <a:rPr lang="de-DE" sz="2400" dirty="0"/>
              <a:t> </a:t>
            </a:r>
            <a:r>
              <a:rPr lang="de-DE" sz="2400" dirty="0" err="1"/>
              <a:t>by</a:t>
            </a:r>
            <a:r>
              <a:rPr lang="de-DE" sz="2400" dirty="0"/>
              <a:t> Beam and </a:t>
            </a:r>
            <a:r>
              <a:rPr lang="de-DE" sz="2400" dirty="0" err="1"/>
              <a:t>Turkheimer</a:t>
            </a:r>
            <a:r>
              <a:rPr lang="de-DE" sz="2400" dirty="0"/>
              <a:t> (2013) </a:t>
            </a:r>
            <a:r>
              <a:rPr lang="de-DE" sz="2400" dirty="0" err="1"/>
              <a:t>is</a:t>
            </a:r>
            <a:r>
              <a:rPr lang="de-DE" sz="2400" dirty="0"/>
              <a:t> </a:t>
            </a:r>
            <a:r>
              <a:rPr lang="de-DE" sz="2400" dirty="0" err="1"/>
              <a:t>the</a:t>
            </a:r>
            <a:r>
              <a:rPr lang="de-DE" sz="2400" dirty="0"/>
              <a:t> </a:t>
            </a:r>
            <a:r>
              <a:rPr lang="de-DE" sz="2400" dirty="0" err="1"/>
              <a:t>choice</a:t>
            </a:r>
            <a:r>
              <a:rPr lang="de-DE" sz="2400" dirty="0"/>
              <a:t> </a:t>
            </a:r>
            <a:r>
              <a:rPr lang="de-DE" sz="2400" dirty="0" err="1"/>
              <a:t>of</a:t>
            </a:r>
            <a:r>
              <a:rPr lang="de-DE" sz="2400" dirty="0"/>
              <a:t> longitudinal </a:t>
            </a:r>
            <a:r>
              <a:rPr lang="de-DE" sz="2400" dirty="0" err="1"/>
              <a:t>model</a:t>
            </a:r>
            <a:r>
              <a:rPr lang="de-DE" sz="2400" dirty="0"/>
              <a:t> (e.g., </a:t>
            </a:r>
            <a:r>
              <a:rPr lang="de-DE" sz="2400" dirty="0" err="1"/>
              <a:t>simplex</a:t>
            </a:r>
            <a:r>
              <a:rPr lang="de-DE" sz="2400" dirty="0"/>
              <a:t>, autoregressive, </a:t>
            </a:r>
            <a:r>
              <a:rPr lang="de-DE" sz="2400" dirty="0" err="1"/>
              <a:t>growth</a:t>
            </a:r>
            <a:r>
              <a:rPr lang="de-DE" sz="2400" dirty="0"/>
              <a:t> </a:t>
            </a:r>
            <a:r>
              <a:rPr lang="de-DE" sz="2400" dirty="0" err="1"/>
              <a:t>models</a:t>
            </a:r>
            <a:r>
              <a:rPr lang="de-DE" sz="2400" dirty="0"/>
              <a:t>)</a:t>
            </a:r>
          </a:p>
          <a:p>
            <a:pPr lvl="1">
              <a:spcAft>
                <a:spcPts val="1200"/>
              </a:spcAft>
              <a:buFont typeface="Wingdings" panose="05000000000000000000" pitchFamily="2" charset="2"/>
              <a:buChar char="Ø"/>
            </a:pPr>
            <a:r>
              <a:rPr lang="de-DE" sz="2400" dirty="0"/>
              <a:t>All fit </a:t>
            </a:r>
            <a:r>
              <a:rPr lang="de-DE" sz="2400" dirty="0" err="1"/>
              <a:t>the</a:t>
            </a:r>
            <a:r>
              <a:rPr lang="de-DE" sz="2400" dirty="0"/>
              <a:t> longitudinal </a:t>
            </a:r>
            <a:r>
              <a:rPr lang="de-DE" sz="2400" dirty="0" err="1"/>
              <a:t>data</a:t>
            </a:r>
            <a:r>
              <a:rPr lang="de-DE" sz="2400" dirty="0"/>
              <a:t> </a:t>
            </a:r>
            <a:r>
              <a:rPr lang="de-DE" sz="2400" dirty="0" err="1"/>
              <a:t>equally</a:t>
            </a:r>
            <a:r>
              <a:rPr lang="de-DE" sz="2400" dirty="0"/>
              <a:t> </a:t>
            </a:r>
            <a:r>
              <a:rPr lang="de-DE" sz="2400" dirty="0" err="1"/>
              <a:t>well</a:t>
            </a:r>
            <a:r>
              <a:rPr lang="de-DE" sz="2400" dirty="0"/>
              <a:t> and </a:t>
            </a:r>
            <a:r>
              <a:rPr lang="de-DE" sz="2400" dirty="0" err="1"/>
              <a:t>represent</a:t>
            </a:r>
            <a:r>
              <a:rPr lang="de-DE" sz="2400" dirty="0"/>
              <a:t> </a:t>
            </a:r>
            <a:r>
              <a:rPr lang="de-DE" sz="2400" dirty="0" err="1"/>
              <a:t>the</a:t>
            </a:r>
            <a:r>
              <a:rPr lang="de-DE" sz="2400" dirty="0"/>
              <a:t> </a:t>
            </a:r>
            <a:r>
              <a:rPr lang="de-DE" sz="2400" dirty="0" err="1"/>
              <a:t>structure</a:t>
            </a:r>
            <a:r>
              <a:rPr lang="de-DE" sz="2400" dirty="0"/>
              <a:t> </a:t>
            </a:r>
            <a:r>
              <a:rPr lang="de-DE" sz="2400" dirty="0" err="1"/>
              <a:t>of</a:t>
            </a:r>
            <a:r>
              <a:rPr lang="de-DE" sz="2400" dirty="0"/>
              <a:t> longitudinal </a:t>
            </a:r>
            <a:r>
              <a:rPr lang="de-DE" sz="2400" dirty="0" err="1"/>
              <a:t>data</a:t>
            </a:r>
            <a:r>
              <a:rPr lang="de-DE" sz="2400" dirty="0"/>
              <a:t> in different </a:t>
            </a:r>
            <a:r>
              <a:rPr lang="de-DE" sz="2400" dirty="0" err="1"/>
              <a:t>ways</a:t>
            </a:r>
            <a:endParaRPr lang="de-DE" sz="2400" dirty="0"/>
          </a:p>
          <a:p>
            <a:pPr lvl="1">
              <a:spcAft>
                <a:spcPts val="1200"/>
              </a:spcAft>
              <a:buFont typeface="Wingdings" panose="05000000000000000000" pitchFamily="2" charset="2"/>
              <a:buChar char="Ø"/>
            </a:pPr>
            <a:r>
              <a:rPr lang="de-DE" sz="2400" dirty="0"/>
              <a:t>But different longitudinal </a:t>
            </a:r>
            <a:r>
              <a:rPr lang="de-DE" sz="2400" dirty="0" err="1"/>
              <a:t>models</a:t>
            </a:r>
            <a:r>
              <a:rPr lang="de-DE" sz="2400" dirty="0"/>
              <a:t> </a:t>
            </a:r>
            <a:r>
              <a:rPr lang="de-DE" sz="2400" dirty="0" err="1"/>
              <a:t>are</a:t>
            </a:r>
            <a:r>
              <a:rPr lang="de-DE" sz="2400" dirty="0"/>
              <a:t> not </a:t>
            </a:r>
            <a:r>
              <a:rPr lang="de-DE" sz="2400" dirty="0" err="1"/>
              <a:t>nested</a:t>
            </a:r>
            <a:r>
              <a:rPr lang="de-DE" sz="2400" dirty="0"/>
              <a:t>: </a:t>
            </a:r>
            <a:r>
              <a:rPr lang="de-DE" sz="2400" dirty="0" err="1"/>
              <a:t>difficulty</a:t>
            </a:r>
            <a:r>
              <a:rPr lang="de-DE" sz="2400" dirty="0"/>
              <a:t> in </a:t>
            </a:r>
            <a:r>
              <a:rPr lang="de-DE" sz="2400" dirty="0" err="1"/>
              <a:t>model</a:t>
            </a:r>
            <a:r>
              <a:rPr lang="de-DE" sz="2400" dirty="0"/>
              <a:t> </a:t>
            </a:r>
            <a:r>
              <a:rPr lang="de-DE" sz="2400" dirty="0" err="1"/>
              <a:t>comparison</a:t>
            </a:r>
            <a:r>
              <a:rPr lang="de-DE" sz="2400" dirty="0"/>
              <a:t>, </a:t>
            </a:r>
            <a:r>
              <a:rPr lang="de-DE" sz="2400" dirty="0" err="1"/>
              <a:t>especially</a:t>
            </a:r>
            <a:r>
              <a:rPr lang="de-DE" sz="2400" dirty="0"/>
              <a:t> </a:t>
            </a:r>
            <a:r>
              <a:rPr lang="de-DE" sz="2400" dirty="0" err="1"/>
              <a:t>when</a:t>
            </a:r>
            <a:r>
              <a:rPr lang="de-DE" sz="2400" dirty="0"/>
              <a:t> </a:t>
            </a:r>
            <a:r>
              <a:rPr lang="de-DE" sz="2400" dirty="0" err="1"/>
              <a:t>comparing</a:t>
            </a:r>
            <a:r>
              <a:rPr lang="de-DE" sz="2400" dirty="0"/>
              <a:t> </a:t>
            </a:r>
            <a:r>
              <a:rPr lang="de-DE" sz="2400" dirty="0" err="1"/>
              <a:t>utility</a:t>
            </a:r>
            <a:r>
              <a:rPr lang="de-DE" sz="2400" dirty="0"/>
              <a:t> </a:t>
            </a:r>
            <a:r>
              <a:rPr lang="de-DE" sz="2400" dirty="0" err="1"/>
              <a:t>of</a:t>
            </a:r>
            <a:r>
              <a:rPr lang="de-DE" sz="2400" dirty="0"/>
              <a:t> </a:t>
            </a:r>
            <a:r>
              <a:rPr lang="de-DE" sz="2400" dirty="0" err="1"/>
              <a:t>models</a:t>
            </a:r>
            <a:r>
              <a:rPr lang="de-DE" sz="2400" dirty="0"/>
              <a:t> </a:t>
            </a:r>
            <a:r>
              <a:rPr lang="de-DE" sz="2400" dirty="0" err="1"/>
              <a:t>to</a:t>
            </a:r>
            <a:r>
              <a:rPr lang="de-DE" sz="2400" dirty="0"/>
              <a:t> </a:t>
            </a:r>
            <a:r>
              <a:rPr lang="de-DE" sz="2400" dirty="0" err="1"/>
              <a:t>recover</a:t>
            </a:r>
            <a:r>
              <a:rPr lang="de-DE" sz="2400" dirty="0"/>
              <a:t> </a:t>
            </a:r>
            <a:r>
              <a:rPr lang="de-DE" sz="2400" dirty="0" err="1"/>
              <a:t>observed</a:t>
            </a:r>
            <a:r>
              <a:rPr lang="de-DE" sz="2400" dirty="0"/>
              <a:t> </a:t>
            </a:r>
            <a:r>
              <a:rPr lang="de-DE" sz="2400" dirty="0" err="1"/>
              <a:t>correlations</a:t>
            </a:r>
            <a:r>
              <a:rPr lang="de-DE" sz="2400" dirty="0"/>
              <a:t> </a:t>
            </a:r>
            <a:r>
              <a:rPr lang="de-DE" sz="2400" dirty="0" err="1"/>
              <a:t>among</a:t>
            </a:r>
            <a:r>
              <a:rPr lang="de-DE" sz="2400" dirty="0"/>
              <a:t> </a:t>
            </a:r>
            <a:r>
              <a:rPr lang="de-DE" sz="2400" dirty="0" err="1"/>
              <a:t>behavior</a:t>
            </a:r>
            <a:r>
              <a:rPr lang="de-DE" sz="2400" dirty="0"/>
              <a:t> </a:t>
            </a:r>
            <a:r>
              <a:rPr lang="de-DE" sz="2400" dirty="0" err="1"/>
              <a:t>over</a:t>
            </a:r>
            <a:r>
              <a:rPr lang="de-DE" sz="2400" dirty="0"/>
              <a:t> time</a:t>
            </a:r>
          </a:p>
          <a:p>
            <a:pPr lvl="1">
              <a:buFont typeface="Wingdings" panose="05000000000000000000" pitchFamily="2" charset="2"/>
              <a:buChar char="à"/>
            </a:pPr>
            <a:r>
              <a:rPr lang="de-DE" sz="2400" dirty="0">
                <a:sym typeface="Wingdings" panose="05000000000000000000" pitchFamily="2" charset="2"/>
              </a:rPr>
              <a:t>Models </a:t>
            </a:r>
            <a:r>
              <a:rPr lang="de-DE" sz="2400" dirty="0" err="1">
                <a:sym typeface="Wingdings" panose="05000000000000000000" pitchFamily="2" charset="2"/>
              </a:rPr>
              <a:t>including</a:t>
            </a:r>
            <a:r>
              <a:rPr lang="de-DE" sz="2400" dirty="0">
                <a:sym typeface="Wingdings" panose="05000000000000000000" pitchFamily="2" charset="2"/>
              </a:rPr>
              <a:t> </a:t>
            </a:r>
            <a:r>
              <a:rPr lang="de-DE" sz="2400" dirty="0" err="1">
                <a:sym typeface="Wingdings" panose="05000000000000000000" pitchFamily="2" charset="2"/>
              </a:rPr>
              <a:t>rGE</a:t>
            </a:r>
            <a:r>
              <a:rPr lang="de-DE" sz="2400" dirty="0">
                <a:sym typeface="Wingdings" panose="05000000000000000000" pitchFamily="2" charset="2"/>
              </a:rPr>
              <a:t> </a:t>
            </a:r>
            <a:r>
              <a:rPr lang="de-DE" sz="2400" dirty="0" err="1">
                <a:sym typeface="Wingdings" panose="05000000000000000000" pitchFamily="2" charset="2"/>
              </a:rPr>
              <a:t>cannot</a:t>
            </a:r>
            <a:r>
              <a:rPr lang="de-DE" sz="2400" dirty="0">
                <a:sym typeface="Wingdings" panose="05000000000000000000" pitchFamily="2" charset="2"/>
              </a:rPr>
              <a:t> </a:t>
            </a:r>
            <a:r>
              <a:rPr lang="de-DE" sz="2400" dirty="0" err="1">
                <a:sym typeface="Wingdings" panose="05000000000000000000" pitchFamily="2" charset="2"/>
              </a:rPr>
              <a:t>be</a:t>
            </a:r>
            <a:r>
              <a:rPr lang="de-DE" sz="2400" dirty="0">
                <a:sym typeface="Wingdings" panose="05000000000000000000" pitchFamily="2" charset="2"/>
              </a:rPr>
              <a:t> </a:t>
            </a:r>
            <a:r>
              <a:rPr lang="de-DE" sz="2400" dirty="0" err="1">
                <a:sym typeface="Wingdings" panose="05000000000000000000" pitchFamily="2" charset="2"/>
              </a:rPr>
              <a:t>compared</a:t>
            </a:r>
            <a:r>
              <a:rPr lang="de-DE" sz="2400" dirty="0">
                <a:sym typeface="Wingdings" panose="05000000000000000000" pitchFamily="2" charset="2"/>
              </a:rPr>
              <a:t> </a:t>
            </a:r>
            <a:r>
              <a:rPr lang="de-DE" sz="2400" dirty="0" err="1">
                <a:sym typeface="Wingdings" panose="05000000000000000000" pitchFamily="2" charset="2"/>
              </a:rPr>
              <a:t>statistically</a:t>
            </a:r>
            <a:r>
              <a:rPr lang="de-DE" sz="2400" dirty="0">
                <a:sym typeface="Wingdings" panose="05000000000000000000" pitchFamily="2" charset="2"/>
              </a:rPr>
              <a:t> </a:t>
            </a:r>
            <a:r>
              <a:rPr lang="de-DE" sz="2400" dirty="0" err="1">
                <a:sym typeface="Wingdings" panose="05000000000000000000" pitchFamily="2" charset="2"/>
              </a:rPr>
              <a:t>to</a:t>
            </a:r>
            <a:r>
              <a:rPr lang="de-DE" sz="2400" dirty="0">
                <a:sym typeface="Wingdings" panose="05000000000000000000" pitchFamily="2" charset="2"/>
              </a:rPr>
              <a:t> </a:t>
            </a:r>
          </a:p>
          <a:p>
            <a:pPr marL="457200" lvl="1" indent="0">
              <a:buNone/>
            </a:pPr>
            <a:r>
              <a:rPr lang="de-DE" sz="2400" dirty="0">
                <a:sym typeface="Wingdings" panose="05000000000000000000" pitchFamily="2" charset="2"/>
              </a:rPr>
              <a:t>    </a:t>
            </a:r>
            <a:r>
              <a:rPr lang="de-DE" sz="2400" dirty="0" err="1">
                <a:sym typeface="Wingdings" panose="05000000000000000000" pitchFamily="2" charset="2"/>
              </a:rPr>
              <a:t>models</a:t>
            </a:r>
            <a:r>
              <a:rPr lang="de-DE" sz="2400" dirty="0">
                <a:sym typeface="Wingdings" panose="05000000000000000000" pitchFamily="2" charset="2"/>
              </a:rPr>
              <a:t> </a:t>
            </a:r>
            <a:r>
              <a:rPr lang="de-DE" sz="2400" dirty="0" err="1">
                <a:sym typeface="Wingdings" panose="05000000000000000000" pitchFamily="2" charset="2"/>
              </a:rPr>
              <a:t>ignoring</a:t>
            </a:r>
            <a:r>
              <a:rPr lang="de-DE" sz="2400" dirty="0">
                <a:sym typeface="Wingdings" panose="05000000000000000000" pitchFamily="2" charset="2"/>
              </a:rPr>
              <a:t> </a:t>
            </a:r>
            <a:r>
              <a:rPr lang="de-DE" sz="2400" dirty="0" err="1">
                <a:sym typeface="Wingdings" panose="05000000000000000000" pitchFamily="2" charset="2"/>
              </a:rPr>
              <a:t>rGE</a:t>
            </a:r>
            <a:endParaRPr lang="de-DE" sz="2400" dirty="0"/>
          </a:p>
        </p:txBody>
      </p:sp>
    </p:spTree>
    <p:extLst>
      <p:ext uri="{BB962C8B-B14F-4D97-AF65-F5344CB8AC3E}">
        <p14:creationId xmlns:p14="http://schemas.microsoft.com/office/powerpoint/2010/main" val="3696839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fontScale="90000"/>
          </a:bodyPr>
          <a:lstStyle/>
          <a:p>
            <a:pPr marL="0" indent="0">
              <a:buNone/>
            </a:pPr>
            <a:r>
              <a:rPr lang="en-US" sz="4400" dirty="0"/>
              <a:t>4. Gene-Environment Interaction (</a:t>
            </a:r>
            <a:r>
              <a:rPr lang="en-US" sz="4400" dirty="0" err="1"/>
              <a:t>GxE</a:t>
            </a:r>
            <a:r>
              <a:rPr lang="en-US" sz="4400" dirty="0"/>
              <a:t>)</a:t>
            </a:r>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15</a:t>
            </a:fld>
            <a:endParaRPr lang="de-DE"/>
          </a:p>
        </p:txBody>
      </p:sp>
      <p:sp>
        <p:nvSpPr>
          <p:cNvPr id="5" name="Textfeld 4">
            <a:extLst>
              <a:ext uri="{FF2B5EF4-FFF2-40B4-BE49-F238E27FC236}">
                <a16:creationId xmlns:a16="http://schemas.microsoft.com/office/drawing/2014/main" id="{C3FB6E5F-0A2E-8A8B-3438-D83CEEC2E472}"/>
              </a:ext>
            </a:extLst>
          </p:cNvPr>
          <p:cNvSpPr txBox="1"/>
          <p:nvPr/>
        </p:nvSpPr>
        <p:spPr>
          <a:xfrm>
            <a:off x="495300" y="1417638"/>
            <a:ext cx="8915399" cy="4339650"/>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400" dirty="0"/>
              <a:t>Genetic effects can for example vary across social groups</a:t>
            </a:r>
          </a:p>
          <a:p>
            <a:pPr marL="285750" indent="-285750">
              <a:spcAft>
                <a:spcPts val="1200"/>
              </a:spcAft>
              <a:buFont typeface="Arial" panose="020B0604020202020204" pitchFamily="34" charset="0"/>
              <a:buChar char="•"/>
            </a:pPr>
            <a:r>
              <a:rPr lang="en-US" sz="2400" dirty="0"/>
              <a:t>Gene-environment interaction is a processes by which genes alter an individuals’ actions towards specific features of the environment (Shanahan and Hofer, 2005)</a:t>
            </a:r>
          </a:p>
          <a:p>
            <a:pPr marL="285750" indent="-285750">
              <a:spcAft>
                <a:spcPts val="1200"/>
              </a:spcAft>
              <a:buFont typeface="Arial" panose="020B0604020202020204" pitchFamily="34" charset="0"/>
              <a:buChar char="•"/>
            </a:pPr>
            <a:r>
              <a:rPr lang="en-US" sz="2400" dirty="0"/>
              <a:t>Four ideal types of G × E Interactions: </a:t>
            </a:r>
          </a:p>
          <a:p>
            <a:pPr marL="800100" lvl="1" indent="-342900">
              <a:spcAft>
                <a:spcPts val="1200"/>
              </a:spcAft>
              <a:buFont typeface="Wingdings" panose="05000000000000000000" pitchFamily="2" charset="2"/>
              <a:buChar char="Ø"/>
            </a:pPr>
            <a:r>
              <a:rPr lang="en-US" sz="2400" dirty="0"/>
              <a:t>Triggering</a:t>
            </a:r>
          </a:p>
          <a:p>
            <a:pPr marL="800100" lvl="1" indent="-342900">
              <a:spcAft>
                <a:spcPts val="1200"/>
              </a:spcAft>
              <a:buFont typeface="Wingdings" panose="05000000000000000000" pitchFamily="2" charset="2"/>
              <a:buChar char="Ø"/>
            </a:pPr>
            <a:r>
              <a:rPr lang="en-US" sz="2400" dirty="0"/>
              <a:t>Compensation</a:t>
            </a:r>
          </a:p>
          <a:p>
            <a:pPr marL="800100" lvl="1" indent="-342900">
              <a:spcAft>
                <a:spcPts val="1200"/>
              </a:spcAft>
              <a:buFont typeface="Wingdings" panose="05000000000000000000" pitchFamily="2" charset="2"/>
              <a:buChar char="Ø"/>
            </a:pPr>
            <a:r>
              <a:rPr lang="en-US" sz="2400" dirty="0"/>
              <a:t>Social control</a:t>
            </a:r>
          </a:p>
          <a:p>
            <a:pPr marL="800100" lvl="1" indent="-342900">
              <a:spcAft>
                <a:spcPts val="1200"/>
              </a:spcAft>
              <a:buFont typeface="Wingdings" panose="05000000000000000000" pitchFamily="2" charset="2"/>
              <a:buChar char="Ø"/>
            </a:pPr>
            <a:r>
              <a:rPr lang="en-US" sz="2400" dirty="0"/>
              <a:t>Enhancement</a:t>
            </a:r>
          </a:p>
        </p:txBody>
      </p:sp>
      <p:sp>
        <p:nvSpPr>
          <p:cNvPr id="3" name="Fußzeilenplatzhalter 3">
            <a:extLst>
              <a:ext uri="{FF2B5EF4-FFF2-40B4-BE49-F238E27FC236}">
                <a16:creationId xmlns:a16="http://schemas.microsoft.com/office/drawing/2014/main" id="{F87911C7-C2C0-1519-ECA9-1F4734B29C1D}"/>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477219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fontScale="90000"/>
          </a:bodyPr>
          <a:lstStyle/>
          <a:p>
            <a:pPr marL="0" indent="0">
              <a:buNone/>
            </a:pPr>
            <a:r>
              <a:rPr lang="en-US" sz="4400" dirty="0"/>
              <a:t>4. Gene-Environment Interaction (</a:t>
            </a:r>
            <a:r>
              <a:rPr lang="en-US" sz="4400" dirty="0" err="1"/>
              <a:t>GxE</a:t>
            </a:r>
            <a:r>
              <a:rPr lang="en-US" sz="4400" dirty="0"/>
              <a:t>)</a:t>
            </a:r>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16</a:t>
            </a:fld>
            <a:endParaRPr lang="de-DE"/>
          </a:p>
        </p:txBody>
      </p:sp>
      <p:sp>
        <p:nvSpPr>
          <p:cNvPr id="5" name="Textfeld 4">
            <a:extLst>
              <a:ext uri="{FF2B5EF4-FFF2-40B4-BE49-F238E27FC236}">
                <a16:creationId xmlns:a16="http://schemas.microsoft.com/office/drawing/2014/main" id="{C3FB6E5F-0A2E-8A8B-3438-D83CEEC2E472}"/>
              </a:ext>
            </a:extLst>
          </p:cNvPr>
          <p:cNvSpPr txBox="1"/>
          <p:nvPr/>
        </p:nvSpPr>
        <p:spPr>
          <a:xfrm>
            <a:off x="495300" y="1417638"/>
            <a:ext cx="8915399" cy="4708981"/>
          </a:xfrm>
          <a:prstGeom prst="rect">
            <a:avLst/>
          </a:prstGeom>
          <a:noFill/>
        </p:spPr>
        <p:txBody>
          <a:bodyPr wrap="square" rtlCol="0">
            <a:spAutoFit/>
          </a:bodyPr>
          <a:lstStyle/>
          <a:p>
            <a:pPr marL="342900" indent="-342900">
              <a:spcAft>
                <a:spcPts val="1200"/>
              </a:spcAft>
              <a:buFont typeface="Wingdings" panose="05000000000000000000" pitchFamily="2" charset="2"/>
              <a:buChar char="Ø"/>
            </a:pPr>
            <a:r>
              <a:rPr lang="en-US" sz="2000" b="1" dirty="0"/>
              <a:t>Triggering</a:t>
            </a:r>
            <a:r>
              <a:rPr lang="en-US" sz="2000" dirty="0"/>
              <a:t>: Person has a genetic vulnerability that is expressed only in specific social contexts</a:t>
            </a:r>
          </a:p>
          <a:p>
            <a:pPr marL="342900" indent="-342900">
              <a:spcAft>
                <a:spcPts val="1200"/>
              </a:spcAft>
              <a:buFont typeface="Wingdings" panose="05000000000000000000" pitchFamily="2" charset="2"/>
              <a:buChar char="Ø"/>
            </a:pPr>
            <a:r>
              <a:rPr lang="en-US" sz="2000" b="1" dirty="0"/>
              <a:t>Compensation</a:t>
            </a:r>
            <a:r>
              <a:rPr lang="en-US" sz="2000" dirty="0"/>
              <a:t>: Social context is enriched and positively impacts individual functioning, e.g. hindering the expression of a genetic risk</a:t>
            </a:r>
          </a:p>
          <a:p>
            <a:pPr marL="342900" indent="-342900">
              <a:spcAft>
                <a:spcPts val="1200"/>
              </a:spcAft>
              <a:buFont typeface="Wingdings" panose="05000000000000000000" pitchFamily="2" charset="2"/>
              <a:buChar char="Ø"/>
            </a:pPr>
            <a:r>
              <a:rPr lang="en-US" sz="2000" dirty="0"/>
              <a:t>Environment serves as a mode of </a:t>
            </a:r>
            <a:r>
              <a:rPr lang="en-US" sz="2000" b="1" dirty="0"/>
              <a:t>social control</a:t>
            </a:r>
            <a:r>
              <a:rPr lang="en-US" sz="2000" dirty="0"/>
              <a:t>: Refers to (institutionalized) belief systems (i.e., norms) that are embedded in the social context. Individual behavior is restricted by the inherent rules of the system. Prevent the realization of a genetic predisposition.</a:t>
            </a:r>
          </a:p>
          <a:p>
            <a:pPr marL="342900" indent="-342900">
              <a:spcAft>
                <a:spcPts val="1200"/>
              </a:spcAft>
              <a:buFont typeface="Wingdings" panose="05000000000000000000" pitchFamily="2" charset="2"/>
              <a:buChar char="Ø"/>
            </a:pPr>
            <a:r>
              <a:rPr lang="en-US" sz="2000" b="1" dirty="0"/>
              <a:t>Enhancement:</a:t>
            </a:r>
            <a:r>
              <a:rPr lang="en-US" sz="2000" dirty="0"/>
              <a:t> A social context that increases the genetic predisposition towards socially valued or accepted characteristics or behaviors. Refers to processes and interactions which increase positive functioning. The effect of genetic predisposition is accentuate.</a:t>
            </a:r>
            <a:endParaRPr lang="en-US" sz="2000" b="1" dirty="0"/>
          </a:p>
          <a:p>
            <a:pPr>
              <a:spcAft>
                <a:spcPts val="1200"/>
              </a:spcAft>
            </a:pPr>
            <a:r>
              <a:rPr lang="de-DE" sz="2000" dirty="0"/>
              <a:t>(</a:t>
            </a:r>
            <a:r>
              <a:rPr lang="de-DE" sz="2000" dirty="0" err="1"/>
              <a:t>see</a:t>
            </a:r>
            <a:r>
              <a:rPr lang="de-DE" sz="2000" dirty="0"/>
              <a:t> Diewald et al., 2015: 380)</a:t>
            </a:r>
          </a:p>
        </p:txBody>
      </p:sp>
      <p:sp>
        <p:nvSpPr>
          <p:cNvPr id="3" name="Fußzeilenplatzhalter 3">
            <a:extLst>
              <a:ext uri="{FF2B5EF4-FFF2-40B4-BE49-F238E27FC236}">
                <a16:creationId xmlns:a16="http://schemas.microsoft.com/office/drawing/2014/main" id="{F87911C7-C2C0-1519-ECA9-1F4734B29C1D}"/>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3454737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pPr marL="0" indent="0">
              <a:buNone/>
            </a:pPr>
            <a:r>
              <a:rPr lang="en-US" dirty="0"/>
              <a:t>5</a:t>
            </a:r>
            <a:r>
              <a:rPr lang="en-US" sz="4400" dirty="0"/>
              <a:t>. </a:t>
            </a:r>
            <a:r>
              <a:rPr lang="en-US" dirty="0"/>
              <a:t>Example: Separate Analysis</a:t>
            </a:r>
            <a:endParaRPr lang="en-US" sz="44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17</a:t>
            </a:fld>
            <a:endParaRPr lang="de-DE"/>
          </a:p>
        </p:txBody>
      </p:sp>
      <p:sp>
        <p:nvSpPr>
          <p:cNvPr id="8" name="Textfeld 7">
            <a:extLst>
              <a:ext uri="{FF2B5EF4-FFF2-40B4-BE49-F238E27FC236}">
                <a16:creationId xmlns:a16="http://schemas.microsoft.com/office/drawing/2014/main" id="{37A330EC-67AC-8CA1-ED54-2C54BA3C1F72}"/>
              </a:ext>
            </a:extLst>
          </p:cNvPr>
          <p:cNvSpPr txBox="1"/>
          <p:nvPr/>
        </p:nvSpPr>
        <p:spPr>
          <a:xfrm>
            <a:off x="2021533" y="4085778"/>
            <a:ext cx="1363017" cy="1631216"/>
          </a:xfrm>
          <a:prstGeom prst="rect">
            <a:avLst/>
          </a:prstGeom>
          <a:noFill/>
        </p:spPr>
        <p:txBody>
          <a:bodyPr wrap="square" rtlCol="0">
            <a:spAutoFit/>
          </a:bodyPr>
          <a:lstStyle/>
          <a:p>
            <a:pPr algn="ctr"/>
            <a:r>
              <a:rPr lang="de-DE" sz="2000" b="1" dirty="0"/>
              <a:t>GROUP A:</a:t>
            </a:r>
            <a:br>
              <a:rPr lang="de-DE" sz="2000" b="1" dirty="0"/>
            </a:br>
            <a:r>
              <a:rPr lang="de-DE" sz="2000" b="1" dirty="0"/>
              <a:t/>
            </a:r>
            <a:br>
              <a:rPr lang="de-DE" sz="2000" b="1" dirty="0"/>
            </a:br>
            <a:r>
              <a:rPr lang="de-DE" sz="2000" b="1" dirty="0"/>
              <a:t>A: 40%</a:t>
            </a:r>
            <a:br>
              <a:rPr lang="de-DE" sz="2000" b="1" dirty="0"/>
            </a:br>
            <a:r>
              <a:rPr lang="de-DE" sz="2000" b="1" dirty="0"/>
              <a:t>C: 30%</a:t>
            </a:r>
          </a:p>
          <a:p>
            <a:pPr algn="ctr"/>
            <a:r>
              <a:rPr lang="de-DE" sz="2000" b="1" dirty="0"/>
              <a:t>E: 30%</a:t>
            </a:r>
            <a:endParaRPr lang="en-US" sz="2000" b="1" dirty="0"/>
          </a:p>
        </p:txBody>
      </p:sp>
      <p:sp>
        <p:nvSpPr>
          <p:cNvPr id="9" name="Textfeld 8">
            <a:extLst>
              <a:ext uri="{FF2B5EF4-FFF2-40B4-BE49-F238E27FC236}">
                <a16:creationId xmlns:a16="http://schemas.microsoft.com/office/drawing/2014/main" id="{7634D27C-21A4-BC86-87E0-D0B9AF7740FF}"/>
              </a:ext>
            </a:extLst>
          </p:cNvPr>
          <p:cNvSpPr txBox="1"/>
          <p:nvPr/>
        </p:nvSpPr>
        <p:spPr>
          <a:xfrm>
            <a:off x="6557325" y="4077072"/>
            <a:ext cx="1363017" cy="1631216"/>
          </a:xfrm>
          <a:prstGeom prst="rect">
            <a:avLst/>
          </a:prstGeom>
          <a:noFill/>
        </p:spPr>
        <p:txBody>
          <a:bodyPr wrap="square" rtlCol="0">
            <a:spAutoFit/>
          </a:bodyPr>
          <a:lstStyle/>
          <a:p>
            <a:pPr algn="ctr"/>
            <a:r>
              <a:rPr lang="de-DE" sz="2000" b="1" dirty="0"/>
              <a:t>GROUP B:</a:t>
            </a:r>
            <a:br>
              <a:rPr lang="de-DE" sz="2000" b="1" dirty="0"/>
            </a:br>
            <a:r>
              <a:rPr lang="de-DE" sz="2000" b="1" dirty="0"/>
              <a:t/>
            </a:r>
            <a:br>
              <a:rPr lang="de-DE" sz="2000" b="1" dirty="0"/>
            </a:br>
            <a:r>
              <a:rPr lang="de-DE" sz="2000" b="1" dirty="0"/>
              <a:t>A: 20%</a:t>
            </a:r>
            <a:br>
              <a:rPr lang="de-DE" sz="2000" b="1" dirty="0"/>
            </a:br>
            <a:r>
              <a:rPr lang="de-DE" sz="2000" b="1" dirty="0"/>
              <a:t>C: 60%</a:t>
            </a:r>
          </a:p>
          <a:p>
            <a:pPr algn="ctr"/>
            <a:r>
              <a:rPr lang="de-DE" sz="2000" b="1" dirty="0"/>
              <a:t>E: 20%</a:t>
            </a:r>
            <a:endParaRPr lang="en-US" sz="2000" b="1" dirty="0"/>
          </a:p>
        </p:txBody>
      </p:sp>
      <p:sp>
        <p:nvSpPr>
          <p:cNvPr id="10" name="Rechteck 9">
            <a:extLst>
              <a:ext uri="{FF2B5EF4-FFF2-40B4-BE49-F238E27FC236}">
                <a16:creationId xmlns:a16="http://schemas.microsoft.com/office/drawing/2014/main" id="{ADC03FE1-F2DF-4E6B-384C-2CCFDFB1A877}"/>
              </a:ext>
            </a:extLst>
          </p:cNvPr>
          <p:cNvSpPr/>
          <p:nvPr/>
        </p:nvSpPr>
        <p:spPr>
          <a:xfrm>
            <a:off x="4046246" y="4064847"/>
            <a:ext cx="1813506" cy="369332"/>
          </a:xfrm>
          <a:prstGeom prst="rect">
            <a:avLst/>
          </a:prstGeom>
        </p:spPr>
        <p:txBody>
          <a:bodyPr wrap="square">
            <a:spAutoFit/>
          </a:bodyPr>
          <a:lstStyle/>
          <a:p>
            <a:r>
              <a:rPr lang="en-US" i="1" dirty="0"/>
              <a:t>Fictive example</a:t>
            </a:r>
          </a:p>
        </p:txBody>
      </p:sp>
      <p:sp>
        <p:nvSpPr>
          <p:cNvPr id="11" name="Textfeld 10">
            <a:extLst>
              <a:ext uri="{FF2B5EF4-FFF2-40B4-BE49-F238E27FC236}">
                <a16:creationId xmlns:a16="http://schemas.microsoft.com/office/drawing/2014/main" id="{C8C5B26F-2B8C-DEB1-647A-5D288A86B4C8}"/>
              </a:ext>
            </a:extLst>
          </p:cNvPr>
          <p:cNvSpPr txBox="1"/>
          <p:nvPr/>
        </p:nvSpPr>
        <p:spPr bwMode="auto">
          <a:xfrm>
            <a:off x="495300" y="1417638"/>
            <a:ext cx="8915399" cy="461665"/>
          </a:xfrm>
          <a:prstGeom prst="rect">
            <a:avLst/>
          </a:prstGeom>
          <a:noFill/>
        </p:spPr>
        <p:txBody>
          <a:bodyPr wrap="square" rtlCol="0">
            <a:spAutoFit/>
          </a:bodyPr>
          <a:lstStyle/>
          <a:p>
            <a:pPr algn="ctr"/>
            <a:r>
              <a:rPr lang="de-DE" sz="2400" dirty="0"/>
              <a:t>Are </a:t>
            </a:r>
            <a:r>
              <a:rPr lang="de-DE" sz="2400" dirty="0" err="1"/>
              <a:t>there</a:t>
            </a:r>
            <a:r>
              <a:rPr lang="de-DE" sz="2400" dirty="0"/>
              <a:t> </a:t>
            </a:r>
            <a:r>
              <a:rPr lang="de-DE" sz="2400" dirty="0" err="1"/>
              <a:t>differences</a:t>
            </a:r>
            <a:r>
              <a:rPr lang="de-DE" sz="2400" dirty="0"/>
              <a:t> </a:t>
            </a:r>
            <a:r>
              <a:rPr lang="de-DE" sz="2400" dirty="0" err="1"/>
              <a:t>between</a:t>
            </a:r>
            <a:r>
              <a:rPr lang="de-DE" sz="2400" dirty="0"/>
              <a:t> </a:t>
            </a:r>
            <a:r>
              <a:rPr lang="de-DE" sz="2400" dirty="0" err="1"/>
              <a:t>groups</a:t>
            </a:r>
            <a:r>
              <a:rPr lang="de-DE" sz="2400" dirty="0"/>
              <a:t>? </a:t>
            </a:r>
          </a:p>
        </p:txBody>
      </p:sp>
      <p:sp>
        <p:nvSpPr>
          <p:cNvPr id="5" name="Fußzeilenplatzhalter 3">
            <a:extLst>
              <a:ext uri="{FF2B5EF4-FFF2-40B4-BE49-F238E27FC236}">
                <a16:creationId xmlns:a16="http://schemas.microsoft.com/office/drawing/2014/main" id="{A58F02A1-B594-614E-9BDD-4D131C0E169D}"/>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pic>
        <p:nvPicPr>
          <p:cNvPr id="12" name="Grafik 11" descr="Kinder">
            <a:extLst>
              <a:ext uri="{FF2B5EF4-FFF2-40B4-BE49-F238E27FC236}">
                <a16:creationId xmlns:a16="http://schemas.microsoft.com/office/drawing/2014/main" id="{47CF004F-97E8-4A16-BBC3-7D7D9BDC2FAB}"/>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1478905" y="1851583"/>
            <a:ext cx="2448272" cy="2448272"/>
          </a:xfrm>
          <a:prstGeom prst="rect">
            <a:avLst/>
          </a:prstGeom>
        </p:spPr>
      </p:pic>
      <p:pic>
        <p:nvPicPr>
          <p:cNvPr id="13" name="Grafik 12" descr="Kinder">
            <a:extLst>
              <a:ext uri="{FF2B5EF4-FFF2-40B4-BE49-F238E27FC236}">
                <a16:creationId xmlns:a16="http://schemas.microsoft.com/office/drawing/2014/main" id="{9279D92A-909F-4DB5-87F6-F425C9184602}"/>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bwMode="auto">
          <a:xfrm>
            <a:off x="5978823" y="1851583"/>
            <a:ext cx="2448272" cy="2448272"/>
          </a:xfrm>
          <a:prstGeom prst="rect">
            <a:avLst/>
          </a:prstGeom>
        </p:spPr>
      </p:pic>
    </p:spTree>
    <p:extLst>
      <p:ext uri="{BB962C8B-B14F-4D97-AF65-F5344CB8AC3E}">
        <p14:creationId xmlns:p14="http://schemas.microsoft.com/office/powerpoint/2010/main" val="131443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pPr marL="0" indent="0">
              <a:buNone/>
            </a:pPr>
            <a:r>
              <a:rPr lang="en-US" dirty="0"/>
              <a:t>5</a:t>
            </a:r>
            <a:r>
              <a:rPr lang="en-US" sz="4400" dirty="0"/>
              <a:t>. </a:t>
            </a:r>
            <a:r>
              <a:rPr lang="en-US" dirty="0"/>
              <a:t>Example: Separate Analysis</a:t>
            </a:r>
            <a:r>
              <a:rPr lang="en-US" sz="4400" dirty="0"/>
              <a:t> </a:t>
            </a:r>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18</a:t>
            </a:fld>
            <a:endParaRPr lang="de-DE"/>
          </a:p>
        </p:txBody>
      </p:sp>
      <p:sp>
        <p:nvSpPr>
          <p:cNvPr id="5" name="Textfeld 4">
            <a:extLst>
              <a:ext uri="{FF2B5EF4-FFF2-40B4-BE49-F238E27FC236}">
                <a16:creationId xmlns:a16="http://schemas.microsoft.com/office/drawing/2014/main" id="{C3FB6E5F-0A2E-8A8B-3438-D83CEEC2E472}"/>
              </a:ext>
            </a:extLst>
          </p:cNvPr>
          <p:cNvSpPr txBox="1"/>
          <p:nvPr/>
        </p:nvSpPr>
        <p:spPr>
          <a:xfrm>
            <a:off x="495300" y="1417638"/>
            <a:ext cx="8915399" cy="707886"/>
          </a:xfrm>
          <a:prstGeom prst="rect">
            <a:avLst/>
          </a:prstGeom>
          <a:noFill/>
        </p:spPr>
        <p:txBody>
          <a:bodyPr wrap="square" rtlCol="0">
            <a:spAutoFit/>
          </a:bodyPr>
          <a:lstStyle/>
          <a:p>
            <a:pPr algn="ctr"/>
            <a:r>
              <a:rPr lang="de-DE" sz="2000" dirty="0"/>
              <a:t>Are </a:t>
            </a:r>
            <a:r>
              <a:rPr lang="de-DE" sz="2000" dirty="0" err="1"/>
              <a:t>there</a:t>
            </a:r>
            <a:r>
              <a:rPr lang="de-DE" sz="2000" dirty="0"/>
              <a:t> </a:t>
            </a:r>
            <a:r>
              <a:rPr lang="de-DE" sz="2000" dirty="0" err="1"/>
              <a:t>differences</a:t>
            </a:r>
            <a:r>
              <a:rPr lang="de-DE" sz="2000" dirty="0"/>
              <a:t> in </a:t>
            </a:r>
            <a:r>
              <a:rPr lang="de-DE" sz="2000" dirty="0" err="1"/>
              <a:t>cognitive</a:t>
            </a:r>
            <a:r>
              <a:rPr lang="de-DE" sz="2000" dirty="0"/>
              <a:t> </a:t>
            </a:r>
            <a:r>
              <a:rPr lang="de-DE" sz="2000" dirty="0" err="1"/>
              <a:t>ability</a:t>
            </a:r>
            <a:r>
              <a:rPr lang="de-DE" sz="2000" dirty="0"/>
              <a:t> </a:t>
            </a:r>
            <a:r>
              <a:rPr lang="de-DE" sz="2000" dirty="0" err="1"/>
              <a:t>between</a:t>
            </a:r>
            <a:r>
              <a:rPr lang="de-DE" sz="2000" dirty="0"/>
              <a:t> </a:t>
            </a:r>
            <a:r>
              <a:rPr lang="de-DE" sz="2000" dirty="0" err="1"/>
              <a:t>groups</a:t>
            </a:r>
            <a:r>
              <a:rPr lang="de-DE" sz="2000" dirty="0"/>
              <a:t> </a:t>
            </a:r>
            <a:r>
              <a:rPr lang="de-DE" sz="2000" dirty="0" err="1"/>
              <a:t>with</a:t>
            </a:r>
            <a:r>
              <a:rPr lang="de-DE" sz="2000" dirty="0"/>
              <a:t> different </a:t>
            </a:r>
            <a:r>
              <a:rPr lang="de-DE" sz="2000" dirty="0" err="1"/>
              <a:t>parent</a:t>
            </a:r>
            <a:r>
              <a:rPr lang="de-DE" sz="2000" dirty="0"/>
              <a:t> </a:t>
            </a:r>
            <a:r>
              <a:rPr lang="de-DE" sz="2000" dirty="0" err="1"/>
              <a:t>education</a:t>
            </a:r>
            <a:r>
              <a:rPr lang="de-DE" sz="2000" dirty="0"/>
              <a:t> </a:t>
            </a:r>
            <a:r>
              <a:rPr lang="de-DE" sz="2000" dirty="0" err="1"/>
              <a:t>levels</a:t>
            </a:r>
            <a:r>
              <a:rPr lang="de-DE" sz="2000" dirty="0"/>
              <a:t>? </a:t>
            </a:r>
          </a:p>
        </p:txBody>
      </p:sp>
      <p:sp>
        <p:nvSpPr>
          <p:cNvPr id="11" name="Textfeld 10">
            <a:extLst>
              <a:ext uri="{FF2B5EF4-FFF2-40B4-BE49-F238E27FC236}">
                <a16:creationId xmlns:a16="http://schemas.microsoft.com/office/drawing/2014/main" id="{11EC32ED-9977-3FBD-F663-AB63877D42AC}"/>
              </a:ext>
            </a:extLst>
          </p:cNvPr>
          <p:cNvSpPr txBox="1"/>
          <p:nvPr/>
        </p:nvSpPr>
        <p:spPr>
          <a:xfrm>
            <a:off x="920552" y="2255961"/>
            <a:ext cx="7992888" cy="3970318"/>
          </a:xfrm>
          <a:prstGeom prst="rect">
            <a:avLst/>
          </a:prstGeom>
          <a:noFill/>
        </p:spPr>
        <p:txBody>
          <a:bodyPr wrap="square" rtlCol="0">
            <a:spAutoFit/>
          </a:bodyPr>
          <a:lstStyle/>
          <a:p>
            <a:r>
              <a:rPr lang="de-DE" dirty="0"/>
              <a:t>Study </a:t>
            </a:r>
            <a:r>
              <a:rPr lang="de-DE" dirty="0" err="1"/>
              <a:t>of</a:t>
            </a:r>
            <a:r>
              <a:rPr lang="de-DE" dirty="0"/>
              <a:t> Baier (2019):</a:t>
            </a:r>
            <a:r>
              <a:rPr lang="en-US" dirty="0"/>
              <a:t> </a:t>
            </a:r>
            <a:r>
              <a:rPr lang="en-US" b="1" dirty="0"/>
              <a:t>Does sibling and twin similarity in cognitive ability differ by parents' education?</a:t>
            </a:r>
          </a:p>
          <a:p>
            <a:endParaRPr lang="de-DE" b="1" dirty="0"/>
          </a:p>
          <a:p>
            <a:pPr marL="285750" indent="-285750">
              <a:buFont typeface="Arial" panose="020B0604020202020204" pitchFamily="34" charset="0"/>
              <a:buChar char="•"/>
            </a:pPr>
            <a:r>
              <a:rPr lang="en-US" dirty="0"/>
              <a:t>Differences among children from the same family</a:t>
            </a:r>
          </a:p>
          <a:p>
            <a:pPr marL="285750" indent="-285750">
              <a:buFont typeface="Arial" panose="020B0604020202020204" pitchFamily="34" charset="0"/>
              <a:buChar char="•"/>
            </a:pPr>
            <a:r>
              <a:rPr lang="en-US" dirty="0"/>
              <a:t>Investigation of sibling similarity in cognitive ability and examination if similarity varies by parents’ education</a:t>
            </a:r>
          </a:p>
          <a:p>
            <a:pPr marL="285750" indent="-285750">
              <a:buFont typeface="Arial" panose="020B0604020202020204" pitchFamily="34" charset="0"/>
              <a:buChar char="•"/>
            </a:pPr>
            <a:r>
              <a:rPr lang="en-US" dirty="0"/>
              <a:t>Assumption that disadvantaged parents reinforce differences while advantaged parents compensate for differences vs. assumption that parents make equal investments</a:t>
            </a:r>
          </a:p>
          <a:p>
            <a:pPr marL="285750" indent="-285750">
              <a:buFont typeface="Arial" panose="020B0604020202020204" pitchFamily="34" charset="0"/>
              <a:buChar char="•"/>
            </a:pPr>
            <a:r>
              <a:rPr lang="en-US" dirty="0"/>
              <a:t>Hypothesis: advantaged parents foster children’s talents more individually, compared to disadvantaged parents and therefore sibling similarity is lower in advantaged than in disadvantaged families</a:t>
            </a:r>
          </a:p>
          <a:p>
            <a:pPr marL="285750" indent="-285750">
              <a:buFont typeface="Arial" panose="020B0604020202020204" pitchFamily="34" charset="0"/>
              <a:buChar char="•"/>
            </a:pPr>
            <a:r>
              <a:rPr lang="en-US" dirty="0"/>
              <a:t>Use of </a:t>
            </a:r>
            <a:r>
              <a:rPr lang="en-US" dirty="0" err="1"/>
              <a:t>TwinLife</a:t>
            </a:r>
            <a:r>
              <a:rPr lang="en-US" dirty="0"/>
              <a:t> cohorts 3 and 4</a:t>
            </a:r>
          </a:p>
          <a:p>
            <a:pPr marL="285750" indent="-285750">
              <a:buFont typeface="Arial" panose="020B0604020202020204" pitchFamily="34" charset="0"/>
              <a:buChar char="•"/>
            </a:pPr>
            <a:endParaRPr lang="en-US" dirty="0"/>
          </a:p>
        </p:txBody>
      </p:sp>
      <p:sp>
        <p:nvSpPr>
          <p:cNvPr id="2" name="Fußzeilenplatzhalter 3">
            <a:extLst>
              <a:ext uri="{FF2B5EF4-FFF2-40B4-BE49-F238E27FC236}">
                <a16:creationId xmlns:a16="http://schemas.microsoft.com/office/drawing/2014/main" id="{CEA8610B-7194-0421-945D-6D5F58E8CF88}"/>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1084011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pPr marL="0" indent="0">
              <a:buNone/>
            </a:pPr>
            <a:r>
              <a:rPr lang="en-US" dirty="0"/>
              <a:t>5</a:t>
            </a:r>
            <a:r>
              <a:rPr lang="en-US" sz="4400" dirty="0"/>
              <a:t>. </a:t>
            </a:r>
            <a:r>
              <a:rPr lang="en-US" dirty="0"/>
              <a:t>Example: Separate Analysis</a:t>
            </a:r>
            <a:r>
              <a:rPr lang="en-US" sz="4400" dirty="0"/>
              <a:t> </a:t>
            </a:r>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19</a:t>
            </a:fld>
            <a:endParaRPr lang="de-DE"/>
          </a:p>
        </p:txBody>
      </p:sp>
      <p:pic>
        <p:nvPicPr>
          <p:cNvPr id="12" name="Grafik 11">
            <a:extLst>
              <a:ext uri="{FF2B5EF4-FFF2-40B4-BE49-F238E27FC236}">
                <a16:creationId xmlns:a16="http://schemas.microsoft.com/office/drawing/2014/main" id="{FD7A09E3-DE7F-6ABA-C6C3-2723D0D45739}"/>
              </a:ext>
            </a:extLst>
          </p:cNvPr>
          <p:cNvPicPr>
            <a:picLocks noChangeAspect="1"/>
          </p:cNvPicPr>
          <p:nvPr/>
        </p:nvPicPr>
        <p:blipFill>
          <a:blip r:embed="rId3"/>
          <a:stretch>
            <a:fillRect/>
          </a:stretch>
        </p:blipFill>
        <p:spPr>
          <a:xfrm>
            <a:off x="3080792" y="1417638"/>
            <a:ext cx="6142252" cy="4595258"/>
          </a:xfrm>
          <a:prstGeom prst="rect">
            <a:avLst/>
          </a:prstGeom>
        </p:spPr>
      </p:pic>
      <p:sp>
        <p:nvSpPr>
          <p:cNvPr id="13" name="Textfeld 12">
            <a:extLst>
              <a:ext uri="{FF2B5EF4-FFF2-40B4-BE49-F238E27FC236}">
                <a16:creationId xmlns:a16="http://schemas.microsoft.com/office/drawing/2014/main" id="{8A404556-DDC9-A7B1-58C1-B1702BCFA99D}"/>
              </a:ext>
            </a:extLst>
          </p:cNvPr>
          <p:cNvSpPr txBox="1"/>
          <p:nvPr/>
        </p:nvSpPr>
        <p:spPr>
          <a:xfrm>
            <a:off x="406922" y="1255546"/>
            <a:ext cx="2376264" cy="1754326"/>
          </a:xfrm>
          <a:prstGeom prst="rect">
            <a:avLst/>
          </a:prstGeom>
          <a:noFill/>
        </p:spPr>
        <p:txBody>
          <a:bodyPr wrap="square" rtlCol="0">
            <a:spAutoFit/>
          </a:bodyPr>
          <a:lstStyle/>
          <a:p>
            <a:r>
              <a:rPr lang="de-DE" dirty="0"/>
              <a:t>Study </a:t>
            </a:r>
            <a:r>
              <a:rPr lang="de-DE" dirty="0" err="1"/>
              <a:t>of</a:t>
            </a:r>
            <a:r>
              <a:rPr lang="de-DE" dirty="0"/>
              <a:t> Baier (2019):</a:t>
            </a:r>
            <a:r>
              <a:rPr lang="en-US" dirty="0"/>
              <a:t> </a:t>
            </a:r>
            <a:r>
              <a:rPr lang="en-US" b="1" dirty="0"/>
              <a:t>Does sibling and twin similarity in cognitive ability differ by parents' education?</a:t>
            </a:r>
          </a:p>
          <a:p>
            <a:endParaRPr lang="de-DE" dirty="0"/>
          </a:p>
        </p:txBody>
      </p:sp>
      <p:sp>
        <p:nvSpPr>
          <p:cNvPr id="14" name="Pfeil: nach rechts 13">
            <a:extLst>
              <a:ext uri="{FF2B5EF4-FFF2-40B4-BE49-F238E27FC236}">
                <a16:creationId xmlns:a16="http://schemas.microsoft.com/office/drawing/2014/main" id="{EC2D15C1-CAEF-69BD-58B0-607FA1171587}"/>
              </a:ext>
            </a:extLst>
          </p:cNvPr>
          <p:cNvSpPr/>
          <p:nvPr/>
        </p:nvSpPr>
        <p:spPr bwMode="auto">
          <a:xfrm>
            <a:off x="495300" y="2817028"/>
            <a:ext cx="2585492" cy="38884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Finding: Cognitive ability scores are more different in more highly educated families than in less educated families!</a:t>
            </a:r>
            <a:endParaRPr lang="de-DE" dirty="0"/>
          </a:p>
        </p:txBody>
      </p:sp>
      <p:sp>
        <p:nvSpPr>
          <p:cNvPr id="2" name="Fußzeilenplatzhalter 3">
            <a:extLst>
              <a:ext uri="{FF2B5EF4-FFF2-40B4-BE49-F238E27FC236}">
                <a16:creationId xmlns:a16="http://schemas.microsoft.com/office/drawing/2014/main" id="{85DC3DE9-770D-572D-EC18-7652EDC663E3}"/>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976167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Content</a:t>
            </a:r>
            <a:endParaRPr/>
          </a:p>
        </p:txBody>
      </p:sp>
      <p:sp>
        <p:nvSpPr>
          <p:cNvPr id="5" name="Inhaltsplatzhalter 2"/>
          <p:cNvSpPr>
            <a:spLocks noGrp="1"/>
          </p:cNvSpPr>
          <p:nvPr>
            <p:ph idx="1"/>
          </p:nvPr>
        </p:nvSpPr>
        <p:spPr bwMode="auto"/>
        <p:txBody>
          <a:bodyPr vertOverflow="overflow" horzOverflow="clip" vert="horz" wrap="square" lIns="91440" tIns="45720" rIns="91440" bIns="45720" numCol="1" spcCol="0" rtlCol="0" fromWordArt="0" anchor="t" anchorCtr="0" forceAA="0" compatLnSpc="0">
            <a:normAutofit fontScale="92500" lnSpcReduction="20000"/>
          </a:bodyPr>
          <a:lstStyle/>
          <a:p>
            <a:pPr marL="514350" indent="-514350">
              <a:lnSpc>
                <a:spcPct val="150000"/>
              </a:lnSpc>
              <a:buFont typeface="+mj-lt"/>
              <a:buAutoNum type="arabicPeriod"/>
              <a:defRPr/>
            </a:pPr>
            <a:r>
              <a:rPr lang="de-DE" dirty="0" err="1"/>
              <a:t>Introduction</a:t>
            </a:r>
            <a:r>
              <a:rPr lang="de-DE" dirty="0"/>
              <a:t>: </a:t>
            </a:r>
            <a:r>
              <a:rPr lang="de-DE" dirty="0" err="1"/>
              <a:t>Relevance</a:t>
            </a:r>
            <a:r>
              <a:rPr lang="de-DE" dirty="0"/>
              <a:t> </a:t>
            </a:r>
            <a:r>
              <a:rPr lang="de-DE" dirty="0" err="1"/>
              <a:t>of</a:t>
            </a:r>
            <a:r>
              <a:rPr lang="de-DE" dirty="0"/>
              <a:t> </a:t>
            </a:r>
            <a:r>
              <a:rPr lang="de-DE" dirty="0" err="1"/>
              <a:t>environments</a:t>
            </a:r>
            <a:endParaRPr lang="de-DE" dirty="0"/>
          </a:p>
          <a:p>
            <a:pPr marL="514350" indent="-514350">
              <a:lnSpc>
                <a:spcPct val="150000"/>
              </a:lnSpc>
              <a:buFont typeface="+mj-lt"/>
              <a:buAutoNum type="arabicPeriod"/>
            </a:pPr>
            <a:r>
              <a:rPr lang="en-US" sz="3200" dirty="0"/>
              <a:t>Gene-Environment Correlation (</a:t>
            </a:r>
            <a:r>
              <a:rPr lang="en-US" sz="3200" dirty="0" err="1"/>
              <a:t>rGE</a:t>
            </a:r>
            <a:r>
              <a:rPr lang="en-US" sz="3200" dirty="0"/>
              <a:t>) </a:t>
            </a:r>
          </a:p>
          <a:p>
            <a:pPr marL="514350" indent="-514350">
              <a:lnSpc>
                <a:spcPct val="150000"/>
              </a:lnSpc>
              <a:buFont typeface="+mj-lt"/>
              <a:buAutoNum type="arabicPeriod"/>
            </a:pPr>
            <a:r>
              <a:rPr lang="en-US" dirty="0"/>
              <a:t>Example </a:t>
            </a:r>
            <a:r>
              <a:rPr lang="en-US" dirty="0" err="1"/>
              <a:t>rGE</a:t>
            </a:r>
            <a:endParaRPr lang="en-US" sz="3200" dirty="0"/>
          </a:p>
          <a:p>
            <a:pPr marL="514350" indent="-514350">
              <a:lnSpc>
                <a:spcPct val="150000"/>
              </a:lnSpc>
              <a:buFont typeface="+mj-lt"/>
              <a:buAutoNum type="arabicPeriod"/>
            </a:pPr>
            <a:r>
              <a:rPr lang="en-US" sz="3200" dirty="0"/>
              <a:t>Gene-Environment Interaction (</a:t>
            </a:r>
            <a:r>
              <a:rPr lang="en-US" sz="3200" dirty="0" err="1"/>
              <a:t>GxE</a:t>
            </a:r>
            <a:r>
              <a:rPr lang="en-US" sz="3200" dirty="0"/>
              <a:t>)</a:t>
            </a:r>
          </a:p>
          <a:p>
            <a:pPr marL="514350" indent="-514350">
              <a:lnSpc>
                <a:spcPct val="150000"/>
              </a:lnSpc>
              <a:buFont typeface="+mj-lt"/>
              <a:buAutoNum type="arabicPeriod"/>
            </a:pPr>
            <a:r>
              <a:rPr lang="en-US" sz="3200" dirty="0"/>
              <a:t>Example </a:t>
            </a:r>
            <a:r>
              <a:rPr lang="en-US" sz="3200" dirty="0" err="1"/>
              <a:t>GxE</a:t>
            </a:r>
            <a:endParaRPr lang="en-US" sz="3200" dirty="0"/>
          </a:p>
          <a:p>
            <a:pPr marL="514350" indent="-514350">
              <a:lnSpc>
                <a:spcPct val="150000"/>
              </a:lnSpc>
              <a:buFont typeface="+mj-lt"/>
              <a:buAutoNum type="arabicPeriod"/>
            </a:pPr>
            <a:r>
              <a:rPr lang="en-US" dirty="0"/>
              <a:t>Variance Components Models for </a:t>
            </a:r>
            <a:r>
              <a:rPr lang="en-US" dirty="0" err="1"/>
              <a:t>GxE</a:t>
            </a:r>
            <a:endParaRPr lang="en-US" dirty="0"/>
          </a:p>
          <a:p>
            <a:pPr marL="514350" indent="-514350">
              <a:lnSpc>
                <a:spcPct val="150000"/>
              </a:lnSpc>
              <a:buFont typeface="+mj-lt"/>
              <a:buAutoNum type="arabicPeriod"/>
            </a:pPr>
            <a:r>
              <a:rPr lang="en-US" sz="3200" dirty="0"/>
              <a:t>UMX: Implementation of Purcell Model</a:t>
            </a:r>
            <a:endParaRPr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2</a:t>
            </a:fld>
            <a:endParaRPr lang="de-DE"/>
          </a:p>
        </p:txBody>
      </p:sp>
      <p:sp>
        <p:nvSpPr>
          <p:cNvPr id="7" name="Fußzeilenplatzhalter 3"/>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274571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pPr marL="0" indent="0">
              <a:buNone/>
            </a:pPr>
            <a:r>
              <a:rPr lang="en-US" dirty="0"/>
              <a:t>5</a:t>
            </a:r>
            <a:r>
              <a:rPr lang="en-US" sz="4400" dirty="0"/>
              <a:t>. </a:t>
            </a:r>
            <a:r>
              <a:rPr lang="en-US" dirty="0"/>
              <a:t>Example: Separate Analysis</a:t>
            </a:r>
            <a:endParaRPr lang="en-US" sz="44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20</a:t>
            </a:fld>
            <a:endParaRPr lang="de-DE"/>
          </a:p>
        </p:txBody>
      </p:sp>
      <p:pic>
        <p:nvPicPr>
          <p:cNvPr id="12" name="Grafik 11">
            <a:extLst>
              <a:ext uri="{FF2B5EF4-FFF2-40B4-BE49-F238E27FC236}">
                <a16:creationId xmlns:a16="http://schemas.microsoft.com/office/drawing/2014/main" id="{FD7A09E3-DE7F-6ABA-C6C3-2723D0D45739}"/>
              </a:ext>
            </a:extLst>
          </p:cNvPr>
          <p:cNvPicPr>
            <a:picLocks noChangeAspect="1"/>
          </p:cNvPicPr>
          <p:nvPr/>
        </p:nvPicPr>
        <p:blipFill>
          <a:blip r:embed="rId3"/>
          <a:stretch>
            <a:fillRect/>
          </a:stretch>
        </p:blipFill>
        <p:spPr>
          <a:xfrm>
            <a:off x="3080792" y="1417638"/>
            <a:ext cx="6142252" cy="4595258"/>
          </a:xfrm>
          <a:prstGeom prst="rect">
            <a:avLst/>
          </a:prstGeom>
        </p:spPr>
      </p:pic>
      <p:sp>
        <p:nvSpPr>
          <p:cNvPr id="13" name="Textfeld 12">
            <a:extLst>
              <a:ext uri="{FF2B5EF4-FFF2-40B4-BE49-F238E27FC236}">
                <a16:creationId xmlns:a16="http://schemas.microsoft.com/office/drawing/2014/main" id="{8A404556-DDC9-A7B1-58C1-B1702BCFA99D}"/>
              </a:ext>
            </a:extLst>
          </p:cNvPr>
          <p:cNvSpPr txBox="1"/>
          <p:nvPr/>
        </p:nvSpPr>
        <p:spPr>
          <a:xfrm>
            <a:off x="495300" y="1417678"/>
            <a:ext cx="2376264" cy="1754326"/>
          </a:xfrm>
          <a:prstGeom prst="rect">
            <a:avLst/>
          </a:prstGeom>
          <a:noFill/>
        </p:spPr>
        <p:txBody>
          <a:bodyPr wrap="square" rtlCol="0">
            <a:spAutoFit/>
          </a:bodyPr>
          <a:lstStyle/>
          <a:p>
            <a:r>
              <a:rPr lang="de-DE" dirty="0"/>
              <a:t>Study </a:t>
            </a:r>
            <a:r>
              <a:rPr lang="de-DE" dirty="0" err="1"/>
              <a:t>of</a:t>
            </a:r>
            <a:r>
              <a:rPr lang="de-DE" dirty="0"/>
              <a:t> Baier (2019):</a:t>
            </a:r>
            <a:r>
              <a:rPr lang="en-US" dirty="0"/>
              <a:t> </a:t>
            </a:r>
            <a:r>
              <a:rPr lang="en-US" b="1" dirty="0"/>
              <a:t>Does sibling and twin similarity in cognitive ability differ by parents' education?</a:t>
            </a:r>
          </a:p>
          <a:p>
            <a:endParaRPr lang="de-DE" dirty="0"/>
          </a:p>
        </p:txBody>
      </p:sp>
      <p:sp>
        <p:nvSpPr>
          <p:cNvPr id="3" name="Explosion: 8 Zacken 2">
            <a:extLst>
              <a:ext uri="{FF2B5EF4-FFF2-40B4-BE49-F238E27FC236}">
                <a16:creationId xmlns:a16="http://schemas.microsoft.com/office/drawing/2014/main" id="{45EDF6A9-0EB1-9EB5-72C6-2B2103D12E78}"/>
              </a:ext>
            </a:extLst>
          </p:cNvPr>
          <p:cNvSpPr/>
          <p:nvPr/>
        </p:nvSpPr>
        <p:spPr>
          <a:xfrm>
            <a:off x="412258" y="3115992"/>
            <a:ext cx="2867678" cy="324036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i="1" dirty="0" err="1"/>
              <a:t>B</a:t>
            </a:r>
            <a:r>
              <a:rPr lang="de-DE" sz="1800" b="1" i="1" dirty="0" err="1"/>
              <a:t>ased</a:t>
            </a:r>
            <a:r>
              <a:rPr lang="de-DE" sz="1800" i="1" dirty="0"/>
              <a:t> on </a:t>
            </a:r>
            <a:r>
              <a:rPr lang="de-DE" sz="1800" i="1" dirty="0" err="1"/>
              <a:t>twin</a:t>
            </a:r>
            <a:r>
              <a:rPr lang="de-DE" sz="1800" i="1" dirty="0"/>
              <a:t> </a:t>
            </a:r>
            <a:r>
              <a:rPr lang="de-DE" sz="1800" i="1" dirty="0" err="1"/>
              <a:t>correlations</a:t>
            </a:r>
            <a:r>
              <a:rPr lang="de-DE" sz="1800" i="1" dirty="0"/>
              <a:t> </a:t>
            </a:r>
            <a:r>
              <a:rPr lang="de-DE" i="1" dirty="0" err="1"/>
              <a:t>of</a:t>
            </a:r>
            <a:r>
              <a:rPr lang="de-DE" sz="1800" i="1" dirty="0"/>
              <a:t> different </a:t>
            </a:r>
            <a:r>
              <a:rPr lang="de-DE" sz="1800" i="1" dirty="0" err="1"/>
              <a:t>samples</a:t>
            </a:r>
            <a:r>
              <a:rPr lang="de-DE" sz="1800" i="1" dirty="0"/>
              <a:t> (!)</a:t>
            </a:r>
            <a:endParaRPr lang="de-DE" dirty="0"/>
          </a:p>
        </p:txBody>
      </p:sp>
      <p:sp>
        <p:nvSpPr>
          <p:cNvPr id="2" name="Fußzeilenplatzhalter 3">
            <a:extLst>
              <a:ext uri="{FF2B5EF4-FFF2-40B4-BE49-F238E27FC236}">
                <a16:creationId xmlns:a16="http://schemas.microsoft.com/office/drawing/2014/main" id="{E4F96211-17F3-249A-89A6-F2C48C04A1D0}"/>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3155349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pPr marL="0" indent="0">
              <a:buNone/>
            </a:pPr>
            <a:r>
              <a:rPr lang="en-US" sz="4400" dirty="0"/>
              <a:t>5. </a:t>
            </a:r>
            <a:r>
              <a:rPr lang="en-US" dirty="0"/>
              <a:t>Example: Separate Analysis</a:t>
            </a:r>
            <a:endParaRPr lang="en-US" sz="44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21</a:t>
            </a:fld>
            <a:endParaRPr lang="de-DE"/>
          </a:p>
        </p:txBody>
      </p:sp>
      <p:sp>
        <p:nvSpPr>
          <p:cNvPr id="11" name="Textfeld 10">
            <a:extLst>
              <a:ext uri="{FF2B5EF4-FFF2-40B4-BE49-F238E27FC236}">
                <a16:creationId xmlns:a16="http://schemas.microsoft.com/office/drawing/2014/main" id="{C8C5B26F-2B8C-DEB1-647A-5D288A86B4C8}"/>
              </a:ext>
            </a:extLst>
          </p:cNvPr>
          <p:cNvSpPr txBox="1"/>
          <p:nvPr/>
        </p:nvSpPr>
        <p:spPr bwMode="auto">
          <a:xfrm>
            <a:off x="495300" y="1417638"/>
            <a:ext cx="8915399" cy="461665"/>
          </a:xfrm>
          <a:prstGeom prst="rect">
            <a:avLst/>
          </a:prstGeom>
          <a:noFill/>
        </p:spPr>
        <p:txBody>
          <a:bodyPr wrap="square" rtlCol="0">
            <a:spAutoFit/>
          </a:bodyPr>
          <a:lstStyle/>
          <a:p>
            <a:pPr algn="ctr"/>
            <a:r>
              <a:rPr lang="de-DE" sz="2400" dirty="0"/>
              <a:t>Are </a:t>
            </a:r>
            <a:r>
              <a:rPr lang="de-DE" sz="2400" dirty="0" err="1"/>
              <a:t>there</a:t>
            </a:r>
            <a:r>
              <a:rPr lang="de-DE" sz="2400" dirty="0"/>
              <a:t> </a:t>
            </a:r>
            <a:r>
              <a:rPr lang="de-DE" sz="2400" dirty="0" err="1"/>
              <a:t>differences</a:t>
            </a:r>
            <a:r>
              <a:rPr lang="de-DE" sz="2400" dirty="0"/>
              <a:t> </a:t>
            </a:r>
            <a:r>
              <a:rPr lang="de-DE" sz="2400" dirty="0" err="1"/>
              <a:t>between</a:t>
            </a:r>
            <a:r>
              <a:rPr lang="de-DE" sz="2400" dirty="0"/>
              <a:t> </a:t>
            </a:r>
            <a:r>
              <a:rPr lang="de-DE" sz="2400" dirty="0" err="1"/>
              <a:t>groups</a:t>
            </a:r>
            <a:r>
              <a:rPr lang="de-DE" sz="2400" dirty="0"/>
              <a:t>? </a:t>
            </a:r>
          </a:p>
        </p:txBody>
      </p:sp>
      <p:sp>
        <p:nvSpPr>
          <p:cNvPr id="5" name="Textfeld 4">
            <a:extLst>
              <a:ext uri="{FF2B5EF4-FFF2-40B4-BE49-F238E27FC236}">
                <a16:creationId xmlns:a16="http://schemas.microsoft.com/office/drawing/2014/main" id="{7E702C05-0622-1A26-6179-D5D4B534D95F}"/>
              </a:ext>
            </a:extLst>
          </p:cNvPr>
          <p:cNvSpPr txBox="1"/>
          <p:nvPr/>
        </p:nvSpPr>
        <p:spPr>
          <a:xfrm>
            <a:off x="1520064" y="4193868"/>
            <a:ext cx="2856872" cy="1569660"/>
          </a:xfrm>
          <a:prstGeom prst="rect">
            <a:avLst/>
          </a:prstGeom>
          <a:noFill/>
        </p:spPr>
        <p:txBody>
          <a:bodyPr wrap="none" rtlCol="0">
            <a:spAutoFit/>
          </a:bodyPr>
          <a:lstStyle/>
          <a:p>
            <a:r>
              <a:rPr lang="de-DE" sz="2400" b="1" dirty="0">
                <a:solidFill>
                  <a:prstClr val="black"/>
                </a:solidFill>
              </a:rPr>
              <a:t>Advantages:</a:t>
            </a:r>
          </a:p>
          <a:p>
            <a:pPr marL="342900" indent="-342900">
              <a:buFont typeface="Arial" panose="020B0604020202020204" pitchFamily="34" charset="0"/>
              <a:buChar char="•"/>
            </a:pPr>
            <a:r>
              <a:rPr lang="de-DE" sz="2400" dirty="0">
                <a:solidFill>
                  <a:prstClr val="black"/>
                </a:solidFill>
              </a:rPr>
              <a:t>Easy </a:t>
            </a:r>
            <a:r>
              <a:rPr lang="de-DE" sz="2400" dirty="0" err="1">
                <a:solidFill>
                  <a:prstClr val="black"/>
                </a:solidFill>
              </a:rPr>
              <a:t>to</a:t>
            </a:r>
            <a:r>
              <a:rPr lang="de-DE" sz="2400" dirty="0">
                <a:solidFill>
                  <a:prstClr val="black"/>
                </a:solidFill>
              </a:rPr>
              <a:t> </a:t>
            </a:r>
            <a:r>
              <a:rPr lang="de-DE" sz="2400" dirty="0" err="1">
                <a:solidFill>
                  <a:prstClr val="black"/>
                </a:solidFill>
              </a:rPr>
              <a:t>implement</a:t>
            </a:r>
            <a:endParaRPr lang="de-DE" sz="2400" dirty="0">
              <a:solidFill>
                <a:prstClr val="black"/>
              </a:solidFill>
            </a:endParaRPr>
          </a:p>
          <a:p>
            <a:pPr marL="342900" indent="-342900">
              <a:buFont typeface="Arial" panose="020B0604020202020204" pitchFamily="34" charset="0"/>
              <a:buChar char="•"/>
            </a:pPr>
            <a:r>
              <a:rPr lang="de-DE" sz="2400" dirty="0">
                <a:solidFill>
                  <a:prstClr val="black"/>
                </a:solidFill>
              </a:rPr>
              <a:t>Easy </a:t>
            </a:r>
            <a:r>
              <a:rPr lang="de-DE" sz="2400" dirty="0" err="1">
                <a:solidFill>
                  <a:prstClr val="black"/>
                </a:solidFill>
              </a:rPr>
              <a:t>to</a:t>
            </a:r>
            <a:r>
              <a:rPr lang="de-DE" sz="2400" dirty="0">
                <a:solidFill>
                  <a:prstClr val="black"/>
                </a:solidFill>
              </a:rPr>
              <a:t> </a:t>
            </a:r>
            <a:r>
              <a:rPr lang="de-DE" sz="2400" dirty="0" err="1">
                <a:solidFill>
                  <a:prstClr val="black"/>
                </a:solidFill>
              </a:rPr>
              <a:t>interpret</a:t>
            </a:r>
            <a:r>
              <a:rPr lang="de-DE" sz="2400" dirty="0">
                <a:solidFill>
                  <a:prstClr val="black"/>
                </a:solidFill>
              </a:rPr>
              <a:t>?</a:t>
            </a:r>
            <a:r>
              <a:rPr lang="de-DE" sz="2400" b="1" dirty="0">
                <a:solidFill>
                  <a:prstClr val="black"/>
                </a:solidFill>
              </a:rPr>
              <a:t/>
            </a:r>
            <a:br>
              <a:rPr lang="de-DE" sz="2400" b="1" dirty="0">
                <a:solidFill>
                  <a:prstClr val="black"/>
                </a:solidFill>
              </a:rPr>
            </a:br>
            <a:endParaRPr lang="en-US" sz="2400" b="1" dirty="0">
              <a:solidFill>
                <a:prstClr val="black"/>
              </a:solidFill>
            </a:endParaRPr>
          </a:p>
        </p:txBody>
      </p:sp>
      <p:sp>
        <p:nvSpPr>
          <p:cNvPr id="12" name="Textfeld 11">
            <a:extLst>
              <a:ext uri="{FF2B5EF4-FFF2-40B4-BE49-F238E27FC236}">
                <a16:creationId xmlns:a16="http://schemas.microsoft.com/office/drawing/2014/main" id="{A08713DC-6AA5-4064-DB0C-43FDB33E993D}"/>
              </a:ext>
            </a:extLst>
          </p:cNvPr>
          <p:cNvSpPr txBox="1"/>
          <p:nvPr/>
        </p:nvSpPr>
        <p:spPr>
          <a:xfrm>
            <a:off x="5169024" y="4193868"/>
            <a:ext cx="3672408" cy="1938992"/>
          </a:xfrm>
          <a:prstGeom prst="rect">
            <a:avLst/>
          </a:prstGeom>
          <a:noFill/>
        </p:spPr>
        <p:txBody>
          <a:bodyPr wrap="square" rtlCol="0">
            <a:spAutoFit/>
          </a:bodyPr>
          <a:lstStyle/>
          <a:p>
            <a:r>
              <a:rPr lang="de-DE" sz="2400" b="1" dirty="0" err="1">
                <a:solidFill>
                  <a:prstClr val="black"/>
                </a:solidFill>
              </a:rPr>
              <a:t>Disadvantages</a:t>
            </a:r>
            <a:r>
              <a:rPr lang="de-DE" sz="2400" b="1" dirty="0">
                <a:solidFill>
                  <a:prstClr val="black"/>
                </a:solidFill>
              </a:rPr>
              <a:t>:</a:t>
            </a:r>
          </a:p>
          <a:p>
            <a:pPr marL="342900" indent="-342900">
              <a:buFont typeface="Arial" panose="020B0604020202020204" pitchFamily="34" charset="0"/>
              <a:buChar char="•"/>
            </a:pPr>
            <a:r>
              <a:rPr lang="de-DE" sz="2400" dirty="0" err="1">
                <a:solidFill>
                  <a:prstClr val="black"/>
                </a:solidFill>
              </a:rPr>
              <a:t>No</a:t>
            </a:r>
            <a:r>
              <a:rPr lang="de-DE" sz="2400" dirty="0">
                <a:solidFill>
                  <a:prstClr val="black"/>
                </a:solidFill>
              </a:rPr>
              <a:t> </a:t>
            </a:r>
            <a:r>
              <a:rPr lang="de-DE" sz="2400" dirty="0" err="1">
                <a:solidFill>
                  <a:prstClr val="black"/>
                </a:solidFill>
              </a:rPr>
              <a:t>statistical</a:t>
            </a:r>
            <a:r>
              <a:rPr lang="de-DE" sz="2400" dirty="0">
                <a:solidFill>
                  <a:prstClr val="black"/>
                </a:solidFill>
              </a:rPr>
              <a:t> </a:t>
            </a:r>
            <a:r>
              <a:rPr lang="de-DE" sz="2400" dirty="0" err="1">
                <a:solidFill>
                  <a:prstClr val="black"/>
                </a:solidFill>
              </a:rPr>
              <a:t>test</a:t>
            </a:r>
            <a:r>
              <a:rPr lang="de-DE" sz="2400" dirty="0">
                <a:solidFill>
                  <a:prstClr val="black"/>
                </a:solidFill>
              </a:rPr>
              <a:t> </a:t>
            </a:r>
            <a:r>
              <a:rPr lang="de-DE" sz="2400" dirty="0" err="1">
                <a:solidFill>
                  <a:prstClr val="black"/>
                </a:solidFill>
              </a:rPr>
              <a:t>is</a:t>
            </a:r>
            <a:r>
              <a:rPr lang="de-DE" sz="2400" dirty="0">
                <a:solidFill>
                  <a:prstClr val="black"/>
                </a:solidFill>
              </a:rPr>
              <a:t> </a:t>
            </a:r>
            <a:r>
              <a:rPr lang="de-DE" sz="2400" dirty="0" err="1">
                <a:solidFill>
                  <a:prstClr val="black"/>
                </a:solidFill>
              </a:rPr>
              <a:t>performed</a:t>
            </a:r>
            <a:endParaRPr lang="de-DE" sz="2400" dirty="0">
              <a:solidFill>
                <a:prstClr val="black"/>
              </a:solidFill>
            </a:endParaRPr>
          </a:p>
          <a:p>
            <a:pPr marL="342900" indent="-342900">
              <a:buFont typeface="Arial" panose="020B0604020202020204" pitchFamily="34" charset="0"/>
              <a:buChar char="•"/>
            </a:pPr>
            <a:r>
              <a:rPr lang="de-DE" sz="2400" dirty="0" err="1">
                <a:solidFill>
                  <a:prstClr val="black"/>
                </a:solidFill>
              </a:rPr>
              <a:t>Cannot</a:t>
            </a:r>
            <a:r>
              <a:rPr lang="de-DE" sz="2400" dirty="0">
                <a:solidFill>
                  <a:prstClr val="black"/>
                </a:solidFill>
              </a:rPr>
              <a:t> </a:t>
            </a:r>
            <a:r>
              <a:rPr lang="de-DE" sz="2400" dirty="0" err="1">
                <a:solidFill>
                  <a:prstClr val="black"/>
                </a:solidFill>
              </a:rPr>
              <a:t>differentiate</a:t>
            </a:r>
            <a:r>
              <a:rPr lang="de-DE" sz="2400" dirty="0">
                <a:solidFill>
                  <a:prstClr val="black"/>
                </a:solidFill>
              </a:rPr>
              <a:t> </a:t>
            </a:r>
            <a:r>
              <a:rPr lang="de-DE" sz="2400" dirty="0" err="1">
                <a:solidFill>
                  <a:prstClr val="black"/>
                </a:solidFill>
              </a:rPr>
              <a:t>between</a:t>
            </a:r>
            <a:r>
              <a:rPr lang="de-DE" sz="2400" dirty="0">
                <a:solidFill>
                  <a:prstClr val="black"/>
                </a:solidFill>
              </a:rPr>
              <a:t> </a:t>
            </a:r>
            <a:r>
              <a:rPr lang="de-DE" sz="2400" dirty="0" err="1">
                <a:solidFill>
                  <a:prstClr val="black"/>
                </a:solidFill>
              </a:rPr>
              <a:t>rGE</a:t>
            </a:r>
            <a:r>
              <a:rPr lang="de-DE" sz="2400" dirty="0">
                <a:solidFill>
                  <a:prstClr val="black"/>
                </a:solidFill>
              </a:rPr>
              <a:t> and </a:t>
            </a:r>
            <a:r>
              <a:rPr lang="de-DE" sz="2400" dirty="0" err="1">
                <a:solidFill>
                  <a:prstClr val="black"/>
                </a:solidFill>
              </a:rPr>
              <a:t>GxE</a:t>
            </a:r>
            <a:endParaRPr lang="en-US" sz="2400" dirty="0">
              <a:solidFill>
                <a:prstClr val="black"/>
              </a:solidFill>
            </a:endParaRPr>
          </a:p>
        </p:txBody>
      </p:sp>
      <p:sp>
        <p:nvSpPr>
          <p:cNvPr id="8" name="Fußzeilenplatzhalter 3">
            <a:extLst>
              <a:ext uri="{FF2B5EF4-FFF2-40B4-BE49-F238E27FC236}">
                <a16:creationId xmlns:a16="http://schemas.microsoft.com/office/drawing/2014/main" id="{918E4AC6-A670-CABA-804B-182B589DE205}"/>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pic>
        <p:nvPicPr>
          <p:cNvPr id="10" name="Grafik 9" descr="Kinder">
            <a:extLst>
              <a:ext uri="{FF2B5EF4-FFF2-40B4-BE49-F238E27FC236}">
                <a16:creationId xmlns:a16="http://schemas.microsoft.com/office/drawing/2014/main" id="{A2AE0F80-62E4-4037-8407-A4D77D143441}"/>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bwMode="auto">
          <a:xfrm>
            <a:off x="1289236" y="1834708"/>
            <a:ext cx="2448272" cy="2448272"/>
          </a:xfrm>
          <a:prstGeom prst="rect">
            <a:avLst/>
          </a:prstGeom>
        </p:spPr>
      </p:pic>
      <p:pic>
        <p:nvPicPr>
          <p:cNvPr id="13" name="Grafik 12" descr="Kinder">
            <a:extLst>
              <a:ext uri="{FF2B5EF4-FFF2-40B4-BE49-F238E27FC236}">
                <a16:creationId xmlns:a16="http://schemas.microsoft.com/office/drawing/2014/main" id="{CAC3C8A8-2895-4749-A473-A1E0975EF4BB}"/>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bwMode="auto">
          <a:xfrm>
            <a:off x="5134228" y="1834708"/>
            <a:ext cx="2448272" cy="2448272"/>
          </a:xfrm>
          <a:prstGeom prst="rect">
            <a:avLst/>
          </a:prstGeom>
        </p:spPr>
      </p:pic>
    </p:spTree>
    <p:extLst>
      <p:ext uri="{BB962C8B-B14F-4D97-AF65-F5344CB8AC3E}">
        <p14:creationId xmlns:p14="http://schemas.microsoft.com/office/powerpoint/2010/main" val="996109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pPr marL="0" indent="0">
              <a:buNone/>
            </a:pPr>
            <a:r>
              <a:rPr lang="en-US" dirty="0"/>
              <a:t>5</a:t>
            </a:r>
            <a:r>
              <a:rPr lang="en-US" sz="4400" dirty="0"/>
              <a:t>. Example </a:t>
            </a:r>
            <a:r>
              <a:rPr lang="en-US" sz="4400" dirty="0" err="1"/>
              <a:t>GxE</a:t>
            </a:r>
            <a:r>
              <a:rPr lang="en-US" sz="4400" dirty="0"/>
              <a:t> </a:t>
            </a:r>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22</a:t>
            </a:fld>
            <a:endParaRPr lang="de-DE"/>
          </a:p>
        </p:txBody>
      </p:sp>
      <p:sp>
        <p:nvSpPr>
          <p:cNvPr id="10" name="Textfeld 9">
            <a:extLst>
              <a:ext uri="{FF2B5EF4-FFF2-40B4-BE49-F238E27FC236}">
                <a16:creationId xmlns:a16="http://schemas.microsoft.com/office/drawing/2014/main" id="{00E0EA1D-C7C9-1042-FF67-69B9BB66B2BD}"/>
              </a:ext>
            </a:extLst>
          </p:cNvPr>
          <p:cNvSpPr txBox="1"/>
          <p:nvPr/>
        </p:nvSpPr>
        <p:spPr>
          <a:xfrm>
            <a:off x="3583558" y="4797152"/>
            <a:ext cx="2521570" cy="461665"/>
          </a:xfrm>
          <a:prstGeom prst="rect">
            <a:avLst/>
          </a:prstGeom>
          <a:noFill/>
        </p:spPr>
        <p:txBody>
          <a:bodyPr wrap="square" rtlCol="0">
            <a:spAutoFit/>
          </a:bodyPr>
          <a:lstStyle/>
          <a:p>
            <a:r>
              <a:rPr lang="en-US" sz="2400" dirty="0"/>
              <a:t>Etiology</a:t>
            </a:r>
            <a:r>
              <a:rPr lang="de-DE" sz="2400" dirty="0"/>
              <a:t> </a:t>
            </a:r>
            <a:r>
              <a:rPr lang="de-DE" sz="2400" dirty="0" err="1"/>
              <a:t>of</a:t>
            </a:r>
            <a:r>
              <a:rPr lang="de-DE" sz="2400" dirty="0"/>
              <a:t> </a:t>
            </a:r>
            <a:r>
              <a:rPr lang="de-DE" sz="2400" dirty="0" err="1"/>
              <a:t>reading</a:t>
            </a:r>
            <a:endParaRPr lang="en-US" sz="2400" dirty="0"/>
          </a:p>
        </p:txBody>
      </p:sp>
      <p:sp>
        <p:nvSpPr>
          <p:cNvPr id="11" name="Fußzeilenplatzhalter 3">
            <a:extLst>
              <a:ext uri="{FF2B5EF4-FFF2-40B4-BE49-F238E27FC236}">
                <a16:creationId xmlns:a16="http://schemas.microsoft.com/office/drawing/2014/main" id="{ADADA5B7-B812-C959-88AE-5BD7C9DFB4B5}"/>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
        <p:nvSpPr>
          <p:cNvPr id="12" name="Textfeld 11">
            <a:extLst>
              <a:ext uri="{FF2B5EF4-FFF2-40B4-BE49-F238E27FC236}">
                <a16:creationId xmlns:a16="http://schemas.microsoft.com/office/drawing/2014/main" id="{FF28A0D1-F5BA-10CE-77CC-7282D1DD9DD2}"/>
              </a:ext>
            </a:extLst>
          </p:cNvPr>
          <p:cNvSpPr txBox="1"/>
          <p:nvPr/>
        </p:nvSpPr>
        <p:spPr bwMode="auto">
          <a:xfrm>
            <a:off x="495300" y="1417638"/>
            <a:ext cx="8915399" cy="461665"/>
          </a:xfrm>
          <a:prstGeom prst="rect">
            <a:avLst/>
          </a:prstGeom>
          <a:noFill/>
        </p:spPr>
        <p:txBody>
          <a:bodyPr wrap="square" rtlCol="0">
            <a:spAutoFit/>
          </a:bodyPr>
          <a:lstStyle/>
          <a:p>
            <a:pPr algn="ctr"/>
            <a:r>
              <a:rPr lang="de-DE" sz="2400" dirty="0"/>
              <a:t>Are </a:t>
            </a:r>
            <a:r>
              <a:rPr lang="de-DE" sz="2400" dirty="0" err="1"/>
              <a:t>there</a:t>
            </a:r>
            <a:r>
              <a:rPr lang="de-DE" sz="2400" dirty="0"/>
              <a:t> </a:t>
            </a:r>
            <a:r>
              <a:rPr lang="de-DE" sz="2400" dirty="0" err="1"/>
              <a:t>differences</a:t>
            </a:r>
            <a:r>
              <a:rPr lang="de-DE" sz="2400" dirty="0"/>
              <a:t> </a:t>
            </a:r>
            <a:r>
              <a:rPr lang="de-DE" sz="2400" dirty="0" err="1"/>
              <a:t>between</a:t>
            </a:r>
            <a:r>
              <a:rPr lang="de-DE" sz="2400" dirty="0"/>
              <a:t> </a:t>
            </a:r>
            <a:r>
              <a:rPr lang="de-DE" sz="2400" dirty="0" err="1"/>
              <a:t>groups</a:t>
            </a:r>
            <a:r>
              <a:rPr lang="de-DE" sz="2400" dirty="0"/>
              <a:t>? </a:t>
            </a:r>
          </a:p>
        </p:txBody>
      </p:sp>
      <p:pic>
        <p:nvPicPr>
          <p:cNvPr id="13" name="Grafik 12" descr="Kinder">
            <a:extLst>
              <a:ext uri="{FF2B5EF4-FFF2-40B4-BE49-F238E27FC236}">
                <a16:creationId xmlns:a16="http://schemas.microsoft.com/office/drawing/2014/main" id="{7FC70789-B742-4AF4-9B83-257A85774988}"/>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bwMode="auto">
          <a:xfrm>
            <a:off x="1478905" y="1851583"/>
            <a:ext cx="2448272" cy="2448272"/>
          </a:xfrm>
          <a:prstGeom prst="rect">
            <a:avLst/>
          </a:prstGeom>
        </p:spPr>
      </p:pic>
      <p:pic>
        <p:nvPicPr>
          <p:cNvPr id="14" name="Grafik 13" descr="Kinder">
            <a:extLst>
              <a:ext uri="{FF2B5EF4-FFF2-40B4-BE49-F238E27FC236}">
                <a16:creationId xmlns:a16="http://schemas.microsoft.com/office/drawing/2014/main" id="{03D5699A-2ADA-4D99-B3FC-4A84D051F98D}"/>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bwMode="auto">
          <a:xfrm>
            <a:off x="5978823" y="1851583"/>
            <a:ext cx="2448272" cy="2448272"/>
          </a:xfrm>
          <a:prstGeom prst="rect">
            <a:avLst/>
          </a:prstGeom>
        </p:spPr>
      </p:pic>
      <p:pic>
        <p:nvPicPr>
          <p:cNvPr id="7" name="Grafik 6" descr="Bücher">
            <a:extLst>
              <a:ext uri="{FF2B5EF4-FFF2-40B4-BE49-F238E27FC236}">
                <a16:creationId xmlns:a16="http://schemas.microsoft.com/office/drawing/2014/main" id="{DDF7237D-879D-4704-A8B2-5F9E0BE19960}"/>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1479965" y="4797152"/>
            <a:ext cx="914400" cy="914400"/>
          </a:xfrm>
          <a:prstGeom prst="rect">
            <a:avLst/>
          </a:prstGeom>
        </p:spPr>
      </p:pic>
      <p:pic>
        <p:nvPicPr>
          <p:cNvPr id="16" name="Grafik 15" descr="Bücherregal">
            <a:extLst>
              <a:ext uri="{FF2B5EF4-FFF2-40B4-BE49-F238E27FC236}">
                <a16:creationId xmlns:a16="http://schemas.microsoft.com/office/drawing/2014/main" id="{3C081A24-AD4B-40C1-A88B-F001053187AA}"/>
              </a:ext>
            </a:extLst>
          </p:cNvPr>
          <p:cNvPicPr>
            <a:picLocks noChangeAspect="1"/>
          </p:cNvPicPr>
          <p:nvPr/>
        </p:nvPicPr>
        <p:blipFill>
          <a:blip r:embed="rId6">
            <a:extLst>
              <a:ext uri="{96DAC541-7B7A-43D3-8B79-37D633B846F1}">
                <asvg:svgBlip xmlns:asvg="http://schemas.microsoft.com/office/drawing/2016/SVG/main" xmlns="" r:embed="rId7"/>
              </a:ext>
            </a:extLst>
          </a:blip>
          <a:stretch>
            <a:fillRect/>
          </a:stretch>
        </p:blipFill>
        <p:spPr>
          <a:xfrm>
            <a:off x="1352600" y="4064298"/>
            <a:ext cx="914400" cy="914400"/>
          </a:xfrm>
          <a:prstGeom prst="rect">
            <a:avLst/>
          </a:prstGeom>
        </p:spPr>
      </p:pic>
      <p:pic>
        <p:nvPicPr>
          <p:cNvPr id="17" name="Grafik 16" descr="Bücher">
            <a:extLst>
              <a:ext uri="{FF2B5EF4-FFF2-40B4-BE49-F238E27FC236}">
                <a16:creationId xmlns:a16="http://schemas.microsoft.com/office/drawing/2014/main" id="{31BAEED2-A7D2-4229-A90C-C676257E7CF3}"/>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bwMode="auto">
          <a:xfrm>
            <a:off x="6745759" y="4413703"/>
            <a:ext cx="914400" cy="914400"/>
          </a:xfrm>
          <a:prstGeom prst="rect">
            <a:avLst/>
          </a:prstGeom>
        </p:spPr>
      </p:pic>
      <p:pic>
        <p:nvPicPr>
          <p:cNvPr id="18" name="Grafik 17" descr="Bücherregal">
            <a:extLst>
              <a:ext uri="{FF2B5EF4-FFF2-40B4-BE49-F238E27FC236}">
                <a16:creationId xmlns:a16="http://schemas.microsoft.com/office/drawing/2014/main" id="{060908A0-F9B7-4481-91C6-DFDEBA0233FE}"/>
              </a:ext>
            </a:extLst>
          </p:cNvPr>
          <p:cNvPicPr>
            <a:picLocks noChangeAspect="1"/>
          </p:cNvPicPr>
          <p:nvPr/>
        </p:nvPicPr>
        <p:blipFill>
          <a:blip r:embed="rId6">
            <a:extLst>
              <a:ext uri="{96DAC541-7B7A-43D3-8B79-37D633B846F1}">
                <asvg:svgBlip xmlns:asvg="http://schemas.microsoft.com/office/drawing/2016/SVG/main" xmlns="" r:embed="rId7"/>
              </a:ext>
            </a:extLst>
          </a:blip>
          <a:stretch>
            <a:fillRect/>
          </a:stretch>
        </p:blipFill>
        <p:spPr bwMode="auto">
          <a:xfrm flipH="1">
            <a:off x="2703571" y="4059657"/>
            <a:ext cx="914400" cy="914400"/>
          </a:xfrm>
          <a:prstGeom prst="rect">
            <a:avLst/>
          </a:prstGeom>
        </p:spPr>
      </p:pic>
      <p:pic>
        <p:nvPicPr>
          <p:cNvPr id="19" name="Grafik 18" descr="Bücherregal">
            <a:extLst>
              <a:ext uri="{FF2B5EF4-FFF2-40B4-BE49-F238E27FC236}">
                <a16:creationId xmlns:a16="http://schemas.microsoft.com/office/drawing/2014/main" id="{2EC07BE0-2858-4B58-B5BB-30B5E7C86E4F}"/>
              </a:ext>
            </a:extLst>
          </p:cNvPr>
          <p:cNvPicPr>
            <a:picLocks noChangeAspect="1"/>
          </p:cNvPicPr>
          <p:nvPr/>
        </p:nvPicPr>
        <p:blipFill>
          <a:blip r:embed="rId6">
            <a:extLst>
              <a:ext uri="{96DAC541-7B7A-43D3-8B79-37D633B846F1}">
                <asvg:svgBlip xmlns:asvg="http://schemas.microsoft.com/office/drawing/2016/SVG/main" xmlns="" r:embed="rId7"/>
              </a:ext>
            </a:extLst>
          </a:blip>
          <a:stretch>
            <a:fillRect/>
          </a:stretch>
        </p:blipFill>
        <p:spPr bwMode="auto">
          <a:xfrm>
            <a:off x="2024055" y="4064298"/>
            <a:ext cx="914400" cy="914400"/>
          </a:xfrm>
          <a:prstGeom prst="rect">
            <a:avLst/>
          </a:prstGeom>
        </p:spPr>
      </p:pic>
      <p:pic>
        <p:nvPicPr>
          <p:cNvPr id="22" name="Grafik 21" descr="Geöffnetes Buch">
            <a:extLst>
              <a:ext uri="{FF2B5EF4-FFF2-40B4-BE49-F238E27FC236}">
                <a16:creationId xmlns:a16="http://schemas.microsoft.com/office/drawing/2014/main" id="{4EB32751-FE73-4592-AE02-E6E23921B006}"/>
              </a:ext>
            </a:extLst>
          </p:cNvPr>
          <p:cNvPicPr>
            <a:picLocks noChangeAspect="1"/>
          </p:cNvPicPr>
          <p:nvPr/>
        </p:nvPicPr>
        <p:blipFill>
          <a:blip r:embed="rId8">
            <a:extLst>
              <a:ext uri="{96DAC541-7B7A-43D3-8B79-37D633B846F1}">
                <asvg:svgBlip xmlns:asvg="http://schemas.microsoft.com/office/drawing/2016/SVG/main" xmlns="" r:embed="rId9"/>
              </a:ext>
            </a:extLst>
          </a:blip>
          <a:stretch>
            <a:fillRect/>
          </a:stretch>
        </p:blipFill>
        <p:spPr>
          <a:xfrm>
            <a:off x="2478678" y="4797152"/>
            <a:ext cx="914400" cy="914400"/>
          </a:xfrm>
          <a:prstGeom prst="rect">
            <a:avLst/>
          </a:prstGeom>
        </p:spPr>
      </p:pic>
    </p:spTree>
    <p:extLst>
      <p:ext uri="{BB962C8B-B14F-4D97-AF65-F5344CB8AC3E}">
        <p14:creationId xmlns:p14="http://schemas.microsoft.com/office/powerpoint/2010/main" val="4058123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pPr marL="0" indent="0">
              <a:buNone/>
            </a:pPr>
            <a:r>
              <a:rPr lang="en-US" dirty="0"/>
              <a:t>5</a:t>
            </a:r>
            <a:r>
              <a:rPr lang="en-US" sz="4400" dirty="0"/>
              <a:t>. Example </a:t>
            </a:r>
            <a:r>
              <a:rPr lang="en-US" sz="4400" dirty="0" err="1"/>
              <a:t>GxE</a:t>
            </a:r>
            <a:r>
              <a:rPr lang="en-US" sz="4400" dirty="0"/>
              <a:t> </a:t>
            </a:r>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23</a:t>
            </a:fld>
            <a:endParaRPr lang="de-DE"/>
          </a:p>
        </p:txBody>
      </p:sp>
      <p:sp>
        <p:nvSpPr>
          <p:cNvPr id="11" name="Textfeld 10">
            <a:extLst>
              <a:ext uri="{FF2B5EF4-FFF2-40B4-BE49-F238E27FC236}">
                <a16:creationId xmlns:a16="http://schemas.microsoft.com/office/drawing/2014/main" id="{11EC32ED-9977-3FBD-F663-AB63877D42AC}"/>
              </a:ext>
            </a:extLst>
          </p:cNvPr>
          <p:cNvSpPr txBox="1"/>
          <p:nvPr/>
        </p:nvSpPr>
        <p:spPr>
          <a:xfrm>
            <a:off x="956555" y="1417638"/>
            <a:ext cx="7992888" cy="4524315"/>
          </a:xfrm>
          <a:prstGeom prst="rect">
            <a:avLst/>
          </a:prstGeom>
          <a:noFill/>
        </p:spPr>
        <p:txBody>
          <a:bodyPr wrap="square" rtlCol="0">
            <a:spAutoFit/>
          </a:bodyPr>
          <a:lstStyle/>
          <a:p>
            <a:pPr>
              <a:spcAft>
                <a:spcPts val="1200"/>
              </a:spcAft>
            </a:pPr>
            <a:r>
              <a:rPr lang="de-DE" sz="2000" dirty="0"/>
              <a:t>Study </a:t>
            </a:r>
            <a:r>
              <a:rPr lang="de-DE" sz="2000" dirty="0" err="1"/>
              <a:t>of</a:t>
            </a:r>
            <a:r>
              <a:rPr lang="de-DE" sz="2000" dirty="0"/>
              <a:t> Taylor et al. (2010): </a:t>
            </a:r>
            <a:r>
              <a:rPr lang="en-US" sz="2000" b="1" dirty="0"/>
              <a:t>Teacher Quality Moderates the Genetic Effects on Early Reading</a:t>
            </a:r>
            <a:endParaRPr lang="de-DE" dirty="0"/>
          </a:p>
          <a:p>
            <a:pPr marL="285750" indent="-285750">
              <a:spcAft>
                <a:spcPts val="1200"/>
              </a:spcAft>
              <a:buFont typeface="Arial" panose="020B0604020202020204" pitchFamily="34" charset="0"/>
              <a:buChar char="•"/>
            </a:pPr>
            <a:r>
              <a:rPr lang="en-US" sz="2000" dirty="0"/>
              <a:t>Children’s reading achievement is assumed to be influenced by genetics, as well as by family and school environments</a:t>
            </a:r>
          </a:p>
          <a:p>
            <a:pPr marL="285750" indent="-285750">
              <a:spcAft>
                <a:spcPts val="1200"/>
              </a:spcAft>
              <a:buFont typeface="Arial" panose="020B0604020202020204" pitchFamily="34" charset="0"/>
              <a:buChar char="•"/>
            </a:pPr>
            <a:r>
              <a:rPr lang="en-US" sz="2000" dirty="0"/>
              <a:t>Teacher quality was investigated as a specific school environmental influence on reading achievement</a:t>
            </a:r>
          </a:p>
          <a:p>
            <a:pPr marL="285750" indent="-285750">
              <a:spcAft>
                <a:spcPts val="1200"/>
              </a:spcAft>
              <a:buFont typeface="Arial" panose="020B0604020202020204" pitchFamily="34" charset="0"/>
              <a:buChar char="•"/>
            </a:pPr>
            <a:r>
              <a:rPr lang="en-US" sz="2000" dirty="0"/>
              <a:t>Teacher quality was measured by how much reading gain the non-twin classmates achieved</a:t>
            </a:r>
          </a:p>
          <a:p>
            <a:pPr marL="285750" indent="-285750">
              <a:spcAft>
                <a:spcPts val="1200"/>
              </a:spcAft>
              <a:buFont typeface="Arial" panose="020B0604020202020204" pitchFamily="34" charset="0"/>
              <a:buChar char="•"/>
            </a:pPr>
            <a:r>
              <a:rPr lang="en-US" sz="2000" dirty="0"/>
              <a:t>Sample consisted of first- and second-grade students; 280 MZ (143 female; 137 male) and 526 DZ (130 same-sex female; 128 same-sex male; 268 opposite-sex) twin pairs from Florida Twin Project on Reading</a:t>
            </a:r>
          </a:p>
          <a:p>
            <a:pPr marL="285750" indent="-285750">
              <a:spcAft>
                <a:spcPts val="1200"/>
              </a:spcAft>
              <a:buFont typeface="Arial" panose="020B0604020202020204" pitchFamily="34" charset="0"/>
              <a:buChar char="•"/>
            </a:pPr>
            <a:endParaRPr lang="en-US" dirty="0"/>
          </a:p>
        </p:txBody>
      </p:sp>
      <p:sp>
        <p:nvSpPr>
          <p:cNvPr id="2" name="Fußzeilenplatzhalter 3">
            <a:extLst>
              <a:ext uri="{FF2B5EF4-FFF2-40B4-BE49-F238E27FC236}">
                <a16:creationId xmlns:a16="http://schemas.microsoft.com/office/drawing/2014/main" id="{C98751FD-718B-A726-3C4D-FDA7890FA234}"/>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810883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11" name="Picture 2">
            <a:extLst>
              <a:ext uri="{FF2B5EF4-FFF2-40B4-BE49-F238E27FC236}">
                <a16:creationId xmlns:a16="http://schemas.microsoft.com/office/drawing/2014/main" id="{FC408E56-C325-677E-5A25-6802DBCC438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92960" y="1417638"/>
            <a:ext cx="4384182" cy="42906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el 1"/>
          <p:cNvSpPr>
            <a:spLocks noGrp="1"/>
          </p:cNvSpPr>
          <p:nvPr>
            <p:ph type="title"/>
          </p:nvPr>
        </p:nvSpPr>
        <p:spPr bwMode="auto"/>
        <p:txBody>
          <a:bodyPr>
            <a:normAutofit/>
          </a:bodyPr>
          <a:lstStyle/>
          <a:p>
            <a:pPr marL="0" indent="0">
              <a:buNone/>
            </a:pPr>
            <a:r>
              <a:rPr lang="en-US" dirty="0"/>
              <a:t>5</a:t>
            </a:r>
            <a:r>
              <a:rPr lang="en-US" sz="4400" dirty="0"/>
              <a:t>. Example </a:t>
            </a:r>
            <a:r>
              <a:rPr lang="en-US" sz="4400" dirty="0" err="1"/>
              <a:t>GxE</a:t>
            </a:r>
            <a:r>
              <a:rPr lang="en-US" sz="4400" dirty="0"/>
              <a:t> </a:t>
            </a:r>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24</a:t>
            </a:fld>
            <a:endParaRPr lang="de-DE"/>
          </a:p>
        </p:txBody>
      </p:sp>
      <p:sp>
        <p:nvSpPr>
          <p:cNvPr id="2" name="Pfeil: nach rechts 1">
            <a:extLst>
              <a:ext uri="{FF2B5EF4-FFF2-40B4-BE49-F238E27FC236}">
                <a16:creationId xmlns:a16="http://schemas.microsoft.com/office/drawing/2014/main" id="{78716A3F-F19E-AE42-F920-B33B86E5F50C}"/>
              </a:ext>
            </a:extLst>
          </p:cNvPr>
          <p:cNvSpPr/>
          <p:nvPr/>
        </p:nvSpPr>
        <p:spPr>
          <a:xfrm>
            <a:off x="984254" y="1891894"/>
            <a:ext cx="3608706" cy="22322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Finding: Poor teaching impedes the ability of children to reach their potential!</a:t>
            </a:r>
            <a:endParaRPr lang="de-DE" dirty="0"/>
          </a:p>
        </p:txBody>
      </p:sp>
      <p:sp>
        <p:nvSpPr>
          <p:cNvPr id="3" name="Fußzeilenplatzhalter 3">
            <a:extLst>
              <a:ext uri="{FF2B5EF4-FFF2-40B4-BE49-F238E27FC236}">
                <a16:creationId xmlns:a16="http://schemas.microsoft.com/office/drawing/2014/main" id="{64714D13-EF33-5AAB-A929-5555C8354A25}"/>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
        <p:nvSpPr>
          <p:cNvPr id="7" name="Textfeld 6">
            <a:extLst>
              <a:ext uri="{FF2B5EF4-FFF2-40B4-BE49-F238E27FC236}">
                <a16:creationId xmlns:a16="http://schemas.microsoft.com/office/drawing/2014/main" id="{A59EF2A1-A39A-4DEB-ACDB-ED0110A57DC4}"/>
              </a:ext>
            </a:extLst>
          </p:cNvPr>
          <p:cNvSpPr txBox="1"/>
          <p:nvPr/>
        </p:nvSpPr>
        <p:spPr bwMode="auto">
          <a:xfrm>
            <a:off x="928858" y="4251651"/>
            <a:ext cx="3368883" cy="1200329"/>
          </a:xfrm>
          <a:prstGeom prst="rect">
            <a:avLst/>
          </a:prstGeom>
          <a:noFill/>
        </p:spPr>
        <p:txBody>
          <a:bodyPr wrap="square" rtlCol="0">
            <a:spAutoFit/>
          </a:bodyPr>
          <a:lstStyle/>
          <a:p>
            <a:r>
              <a:rPr lang="de-DE" dirty="0"/>
              <a:t>Teacher </a:t>
            </a:r>
            <a:r>
              <a:rPr lang="de-DE" dirty="0" err="1"/>
              <a:t>quality</a:t>
            </a:r>
            <a:r>
              <a:rPr lang="de-DE" dirty="0"/>
              <a:t> </a:t>
            </a:r>
            <a:r>
              <a:rPr lang="de-DE" dirty="0" err="1"/>
              <a:t>as</a:t>
            </a:r>
            <a:r>
              <a:rPr lang="de-DE" dirty="0"/>
              <a:t> </a:t>
            </a:r>
            <a:r>
              <a:rPr lang="de-DE" dirty="0" err="1"/>
              <a:t>moderating</a:t>
            </a:r>
            <a:r>
              <a:rPr lang="de-DE" dirty="0"/>
              <a:t> environmental </a:t>
            </a:r>
            <a:r>
              <a:rPr lang="de-DE" dirty="0" err="1"/>
              <a:t>factor</a:t>
            </a:r>
            <a:r>
              <a:rPr lang="de-DE" dirty="0"/>
              <a:t> </a:t>
            </a:r>
            <a:r>
              <a:rPr lang="de-DE" dirty="0" err="1"/>
              <a:t>of</a:t>
            </a:r>
            <a:r>
              <a:rPr lang="de-DE" dirty="0"/>
              <a:t> </a:t>
            </a:r>
            <a:r>
              <a:rPr lang="de-DE" dirty="0" err="1"/>
              <a:t>student</a:t>
            </a:r>
            <a:r>
              <a:rPr lang="de-DE" dirty="0"/>
              <a:t> </a:t>
            </a:r>
            <a:r>
              <a:rPr lang="de-DE" dirty="0" err="1"/>
              <a:t>early</a:t>
            </a:r>
            <a:r>
              <a:rPr lang="de-DE" dirty="0"/>
              <a:t> Oral Reading </a:t>
            </a:r>
            <a:r>
              <a:rPr lang="de-DE" dirty="0" err="1"/>
              <a:t>Fluency</a:t>
            </a:r>
            <a:r>
              <a:rPr lang="de-DE" dirty="0"/>
              <a:t> (ORF) in </a:t>
            </a:r>
            <a:r>
              <a:rPr lang="de-DE" dirty="0" err="1"/>
              <a:t>study</a:t>
            </a:r>
            <a:r>
              <a:rPr lang="de-DE" dirty="0"/>
              <a:t> </a:t>
            </a:r>
            <a:r>
              <a:rPr lang="de-DE" dirty="0" err="1"/>
              <a:t>of</a:t>
            </a:r>
            <a:r>
              <a:rPr lang="de-DE" dirty="0"/>
              <a:t> Taylor et al. (2010)</a:t>
            </a:r>
          </a:p>
        </p:txBody>
      </p:sp>
    </p:spTree>
    <p:extLst>
      <p:ext uri="{BB962C8B-B14F-4D97-AF65-F5344CB8AC3E}">
        <p14:creationId xmlns:p14="http://schemas.microsoft.com/office/powerpoint/2010/main" val="2969525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fontScale="90000"/>
          </a:bodyPr>
          <a:lstStyle/>
          <a:p>
            <a:pPr marL="0" indent="0">
              <a:buNone/>
            </a:pPr>
            <a:r>
              <a:rPr lang="en-US" sz="4400" dirty="0"/>
              <a:t>6. </a:t>
            </a:r>
            <a:r>
              <a:rPr lang="en-US" dirty="0"/>
              <a:t>Variance Components Models for </a:t>
            </a:r>
            <a:r>
              <a:rPr lang="en-US" dirty="0" err="1"/>
              <a:t>GxE</a:t>
            </a:r>
            <a:endParaRPr lang="en-US" sz="44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25</a:t>
            </a:fld>
            <a:endParaRPr lang="de-DE"/>
          </a:p>
        </p:txBody>
      </p:sp>
      <p:sp>
        <p:nvSpPr>
          <p:cNvPr id="11" name="Textfeld 10">
            <a:extLst>
              <a:ext uri="{FF2B5EF4-FFF2-40B4-BE49-F238E27FC236}">
                <a16:creationId xmlns:a16="http://schemas.microsoft.com/office/drawing/2014/main" id="{C8C5B26F-2B8C-DEB1-647A-5D288A86B4C8}"/>
              </a:ext>
            </a:extLst>
          </p:cNvPr>
          <p:cNvSpPr txBox="1"/>
          <p:nvPr/>
        </p:nvSpPr>
        <p:spPr bwMode="auto">
          <a:xfrm>
            <a:off x="495300" y="1417638"/>
            <a:ext cx="8915399" cy="5078313"/>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US" sz="2200" dirty="0"/>
              <a:t>Simple quantitative genetic models average over any group differences within a population, but a single statistic might not be adequate to describe a whole population (Purcell 2002)</a:t>
            </a:r>
          </a:p>
          <a:p>
            <a:pPr marL="800100" lvl="1" indent="-342900">
              <a:spcAft>
                <a:spcPts val="1200"/>
              </a:spcAft>
              <a:buFont typeface="Wingdings" panose="05000000000000000000" pitchFamily="2" charset="2"/>
              <a:buChar char="Ø"/>
            </a:pPr>
            <a:r>
              <a:rPr lang="en-US" sz="2200" dirty="0"/>
              <a:t>Because genetic effects might depend on individuals’ environments</a:t>
            </a:r>
          </a:p>
          <a:p>
            <a:pPr marL="800100" lvl="1" indent="-342900">
              <a:spcAft>
                <a:spcPts val="1200"/>
              </a:spcAft>
              <a:buFont typeface="Wingdings" panose="05000000000000000000" pitchFamily="2" charset="2"/>
              <a:buChar char="Ø"/>
            </a:pPr>
            <a:r>
              <a:rPr lang="en-US" sz="2200" dirty="0"/>
              <a:t>For example, for half the population (e.g., males) a trait is completely genetically determined, whereas for the other half (e.g., females) a trait is completely environmentally determined</a:t>
            </a:r>
          </a:p>
          <a:p>
            <a:pPr marL="342900" indent="-342900">
              <a:spcAft>
                <a:spcPts val="1200"/>
              </a:spcAft>
              <a:buFont typeface="Arial" panose="020B0604020202020204" pitchFamily="34" charset="0"/>
              <a:buChar char="•"/>
            </a:pPr>
            <a:r>
              <a:rPr lang="en-US" sz="2200" dirty="0"/>
              <a:t>A solution can be the use of variance components models for gene–environment interaction (Purcell 2002)</a:t>
            </a:r>
          </a:p>
          <a:p>
            <a:pPr marL="742950" lvl="1" indent="-285750">
              <a:spcAft>
                <a:spcPts val="1200"/>
              </a:spcAft>
              <a:buFont typeface="Wingdings" panose="05000000000000000000" pitchFamily="2" charset="2"/>
              <a:buChar char="Ø"/>
            </a:pPr>
            <a:r>
              <a:rPr lang="de-DE" sz="2200" dirty="0"/>
              <a:t>The univariate </a:t>
            </a:r>
            <a:r>
              <a:rPr lang="de-DE" sz="2200" dirty="0" err="1"/>
              <a:t>case</a:t>
            </a:r>
            <a:endParaRPr lang="de-DE" sz="2200" dirty="0"/>
          </a:p>
          <a:p>
            <a:pPr marL="742950" lvl="1" indent="-285750">
              <a:spcAft>
                <a:spcPts val="1200"/>
              </a:spcAft>
              <a:buFont typeface="Wingdings" panose="05000000000000000000" pitchFamily="2" charset="2"/>
              <a:buChar char="Ø"/>
            </a:pPr>
            <a:r>
              <a:rPr lang="de-DE" sz="2200" dirty="0"/>
              <a:t>The </a:t>
            </a:r>
            <a:r>
              <a:rPr lang="de-DE" sz="2200" dirty="0" err="1"/>
              <a:t>full</a:t>
            </a:r>
            <a:r>
              <a:rPr lang="de-DE" sz="2200" dirty="0"/>
              <a:t> bivariate </a:t>
            </a:r>
            <a:r>
              <a:rPr lang="de-DE" sz="2200" dirty="0" err="1"/>
              <a:t>case</a:t>
            </a:r>
            <a:endParaRPr lang="en-US" sz="2200" dirty="0"/>
          </a:p>
          <a:p>
            <a:pPr marL="0" indent="0">
              <a:buNone/>
            </a:pPr>
            <a:endParaRPr lang="en-US" sz="2200" dirty="0"/>
          </a:p>
        </p:txBody>
      </p:sp>
      <p:sp>
        <p:nvSpPr>
          <p:cNvPr id="2" name="Fußzeilenplatzhalter 3">
            <a:extLst>
              <a:ext uri="{FF2B5EF4-FFF2-40B4-BE49-F238E27FC236}">
                <a16:creationId xmlns:a16="http://schemas.microsoft.com/office/drawing/2014/main" id="{124ED7C1-28F9-B655-B316-8ED672D8DC4B}"/>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3399977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fontScale="90000"/>
          </a:bodyPr>
          <a:lstStyle/>
          <a:p>
            <a:pPr marL="0" indent="0">
              <a:buNone/>
            </a:pPr>
            <a:r>
              <a:rPr lang="en-US" sz="4400" dirty="0"/>
              <a:t>6. </a:t>
            </a:r>
            <a:r>
              <a:rPr lang="en-US" dirty="0"/>
              <a:t>Variance Components Models for </a:t>
            </a:r>
            <a:r>
              <a:rPr lang="en-US" dirty="0" err="1"/>
              <a:t>GxE</a:t>
            </a:r>
            <a:endParaRPr lang="en-US" sz="44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26</a:t>
            </a:fld>
            <a:endParaRPr lang="de-DE"/>
          </a:p>
        </p:txBody>
      </p:sp>
      <p:sp>
        <p:nvSpPr>
          <p:cNvPr id="2" name="Titel 1">
            <a:extLst>
              <a:ext uri="{FF2B5EF4-FFF2-40B4-BE49-F238E27FC236}">
                <a16:creationId xmlns:a16="http://schemas.microsoft.com/office/drawing/2014/main" id="{1CC92515-CB5C-87E7-7A44-34EA824A83A9}"/>
              </a:ext>
            </a:extLst>
          </p:cNvPr>
          <p:cNvSpPr txBox="1">
            <a:spLocks/>
          </p:cNvSpPr>
          <p:nvPr/>
        </p:nvSpPr>
        <p:spPr bwMode="auto">
          <a:xfrm>
            <a:off x="495300" y="989856"/>
            <a:ext cx="8915400" cy="1143000"/>
          </a:xfrm>
          <a:prstGeom prst="rect">
            <a:avLst/>
          </a:prstGeom>
        </p:spPr>
        <p:txBody>
          <a:bodyPr vert="horz" lIns="91440" tIns="45720" rIns="91440" bIns="45720" rtlCol="0" anchor="ctr">
            <a:normAutofit/>
          </a:bodyPr>
          <a:lstStyle>
            <a:lvl1pPr algn="ctr" defTabSz="914400">
              <a:spcBef>
                <a:spcPts val="0"/>
              </a:spcBef>
              <a:buNone/>
              <a:defRPr sz="4400">
                <a:solidFill>
                  <a:schemeClr val="tx1"/>
                </a:solidFill>
                <a:latin typeface="+mj-lt"/>
                <a:ea typeface="+mj-ea"/>
                <a:cs typeface="+mj-cs"/>
              </a:defRPr>
            </a:lvl1pPr>
          </a:lstStyle>
          <a:p>
            <a:r>
              <a:rPr lang="de-DE" sz="2800" b="1" dirty="0"/>
              <a:t>The Purcell Modell </a:t>
            </a:r>
            <a:r>
              <a:rPr lang="de-DE" sz="2800" dirty="0">
                <a:solidFill>
                  <a:prstClr val="black"/>
                </a:solidFill>
              </a:rPr>
              <a:t>(Purcell, 2002: 557)</a:t>
            </a:r>
            <a:endParaRPr lang="en-US" sz="2800" dirty="0"/>
          </a:p>
        </p:txBody>
      </p:sp>
      <p:pic>
        <p:nvPicPr>
          <p:cNvPr id="3" name="Picture 2">
            <a:extLst>
              <a:ext uri="{FF2B5EF4-FFF2-40B4-BE49-F238E27FC236}">
                <a16:creationId xmlns:a16="http://schemas.microsoft.com/office/drawing/2014/main" id="{C9EBFD97-6B62-6947-36E8-1B8AD49344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9632" y="1793924"/>
            <a:ext cx="4119336" cy="4371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feld 4">
            <a:extLst>
              <a:ext uri="{FF2B5EF4-FFF2-40B4-BE49-F238E27FC236}">
                <a16:creationId xmlns:a16="http://schemas.microsoft.com/office/drawing/2014/main" id="{99ACC1FB-7673-CF76-7972-CEEE3A867439}"/>
              </a:ext>
            </a:extLst>
          </p:cNvPr>
          <p:cNvSpPr txBox="1"/>
          <p:nvPr/>
        </p:nvSpPr>
        <p:spPr>
          <a:xfrm>
            <a:off x="1175148" y="2010320"/>
            <a:ext cx="3136900" cy="4154984"/>
          </a:xfrm>
          <a:prstGeom prst="rect">
            <a:avLst/>
          </a:prstGeom>
          <a:noFill/>
        </p:spPr>
        <p:txBody>
          <a:bodyPr wrap="square" rtlCol="0">
            <a:spAutoFit/>
          </a:bodyPr>
          <a:lstStyle/>
          <a:p>
            <a:pPr marL="342900" indent="-342900" algn="l">
              <a:buFont typeface="Arial" panose="020B0604020202020204" pitchFamily="34" charset="0"/>
              <a:buChar char="•"/>
            </a:pPr>
            <a:r>
              <a:rPr lang="de-DE" sz="2400" dirty="0" err="1"/>
              <a:t>Incorporating</a:t>
            </a:r>
            <a:r>
              <a:rPr lang="de-DE" sz="2400" dirty="0"/>
              <a:t> </a:t>
            </a:r>
            <a:r>
              <a:rPr lang="de-DE" sz="2400" dirty="0" err="1"/>
              <a:t>moderation</a:t>
            </a:r>
            <a:r>
              <a:rPr lang="de-DE" sz="2400" dirty="0"/>
              <a:t> </a:t>
            </a:r>
            <a:r>
              <a:rPr lang="de-DE" sz="2400" dirty="0" err="1"/>
              <a:t>effects</a:t>
            </a:r>
            <a:endParaRPr lang="de-DE" sz="2400" dirty="0"/>
          </a:p>
          <a:p>
            <a:pPr marL="342900" indent="-342900" algn="l">
              <a:buFont typeface="Arial" panose="020B0604020202020204" pitchFamily="34" charset="0"/>
              <a:buChar char="•"/>
            </a:pPr>
            <a:r>
              <a:rPr lang="en-US" sz="2400" dirty="0"/>
              <a:t>Partitioning of genetic effects into: </a:t>
            </a:r>
          </a:p>
          <a:p>
            <a:pPr marL="457200" indent="-457200" algn="l">
              <a:buAutoNum type="arabicParenBoth"/>
            </a:pPr>
            <a:r>
              <a:rPr lang="en-US" sz="2400" dirty="0"/>
              <a:t>a mean part (which is independent of the environment) and </a:t>
            </a:r>
          </a:p>
          <a:p>
            <a:pPr marL="457200" indent="-457200" algn="l">
              <a:buAutoNum type="arabicParenBoth"/>
            </a:pPr>
            <a:r>
              <a:rPr lang="en-US" sz="2400" dirty="0"/>
              <a:t>a part that is a linear function of the environment</a:t>
            </a:r>
            <a:endParaRPr lang="de-DE" sz="2400" dirty="0"/>
          </a:p>
        </p:txBody>
      </p:sp>
      <p:cxnSp>
        <p:nvCxnSpPr>
          <p:cNvPr id="8" name="Gerade Verbindung mit Pfeil 7">
            <a:extLst>
              <a:ext uri="{FF2B5EF4-FFF2-40B4-BE49-F238E27FC236}">
                <a16:creationId xmlns:a16="http://schemas.microsoft.com/office/drawing/2014/main" id="{20A2E270-024E-4B82-6222-A6FEEF0A1D5A}"/>
              </a:ext>
            </a:extLst>
          </p:cNvPr>
          <p:cNvCxnSpPr>
            <a:cxnSpLocks/>
          </p:cNvCxnSpPr>
          <p:nvPr/>
        </p:nvCxnSpPr>
        <p:spPr>
          <a:xfrm flipV="1">
            <a:off x="4016896" y="3032449"/>
            <a:ext cx="1086949" cy="9471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Ellipse 8">
            <a:extLst>
              <a:ext uri="{FF2B5EF4-FFF2-40B4-BE49-F238E27FC236}">
                <a16:creationId xmlns:a16="http://schemas.microsoft.com/office/drawing/2014/main" id="{B291C3CC-D479-6AB8-0339-781A8F09455E}"/>
              </a:ext>
            </a:extLst>
          </p:cNvPr>
          <p:cNvSpPr/>
          <p:nvPr/>
        </p:nvSpPr>
        <p:spPr>
          <a:xfrm>
            <a:off x="5186512" y="2653756"/>
            <a:ext cx="216024" cy="576064"/>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cxnSp>
        <p:nvCxnSpPr>
          <p:cNvPr id="10" name="Gerade Verbindung mit Pfeil 9">
            <a:extLst>
              <a:ext uri="{FF2B5EF4-FFF2-40B4-BE49-F238E27FC236}">
                <a16:creationId xmlns:a16="http://schemas.microsoft.com/office/drawing/2014/main" id="{8ECF2FC3-61BD-7D76-81DA-381EBB736154}"/>
              </a:ext>
            </a:extLst>
          </p:cNvPr>
          <p:cNvCxnSpPr>
            <a:cxnSpLocks/>
          </p:cNvCxnSpPr>
          <p:nvPr/>
        </p:nvCxnSpPr>
        <p:spPr>
          <a:xfrm flipV="1">
            <a:off x="3648538" y="3229820"/>
            <a:ext cx="1898014" cy="192737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2" name="Ellipse 11">
            <a:extLst>
              <a:ext uri="{FF2B5EF4-FFF2-40B4-BE49-F238E27FC236}">
                <a16:creationId xmlns:a16="http://schemas.microsoft.com/office/drawing/2014/main" id="{5E31320A-0CC8-39E3-CB67-CBC743320E78}"/>
              </a:ext>
            </a:extLst>
          </p:cNvPr>
          <p:cNvSpPr/>
          <p:nvPr/>
        </p:nvSpPr>
        <p:spPr>
          <a:xfrm>
            <a:off x="5546552" y="2653756"/>
            <a:ext cx="414560" cy="5760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de-DE"/>
          </a:p>
        </p:txBody>
      </p:sp>
      <p:sp>
        <p:nvSpPr>
          <p:cNvPr id="11" name="Fußzeilenplatzhalter 3">
            <a:extLst>
              <a:ext uri="{FF2B5EF4-FFF2-40B4-BE49-F238E27FC236}">
                <a16:creationId xmlns:a16="http://schemas.microsoft.com/office/drawing/2014/main" id="{3B1E649E-E4DB-6CA5-1E21-C1145E8F9D85}"/>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21178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fontScale="90000"/>
          </a:bodyPr>
          <a:lstStyle/>
          <a:p>
            <a:pPr marL="0" indent="0">
              <a:buNone/>
            </a:pPr>
            <a:r>
              <a:rPr lang="en-US" sz="4400" dirty="0"/>
              <a:t>6. </a:t>
            </a:r>
            <a:r>
              <a:rPr lang="en-US" dirty="0"/>
              <a:t>Variance Components Models for </a:t>
            </a:r>
            <a:r>
              <a:rPr lang="en-US" dirty="0" err="1"/>
              <a:t>GxE</a:t>
            </a:r>
            <a:endParaRPr lang="en-US" sz="44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27</a:t>
            </a:fld>
            <a:endParaRPr lang="de-DE"/>
          </a:p>
        </p:txBody>
      </p:sp>
      <p:pic>
        <p:nvPicPr>
          <p:cNvPr id="5" name="Picture 3">
            <a:extLst>
              <a:ext uri="{FF2B5EF4-FFF2-40B4-BE49-F238E27FC236}">
                <a16:creationId xmlns:a16="http://schemas.microsoft.com/office/drawing/2014/main" id="{EAE4DC48-AE23-DD0C-F4A5-B28C05FB08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105" y="1956761"/>
            <a:ext cx="5342398" cy="42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a:extLst>
              <a:ext uri="{FF2B5EF4-FFF2-40B4-BE49-F238E27FC236}">
                <a16:creationId xmlns:a16="http://schemas.microsoft.com/office/drawing/2014/main" id="{D1E737A3-7374-E856-10F2-03C9A989F83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135184" y="2420888"/>
            <a:ext cx="3928232" cy="3766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el 1">
            <a:extLst>
              <a:ext uri="{FF2B5EF4-FFF2-40B4-BE49-F238E27FC236}">
                <a16:creationId xmlns:a16="http://schemas.microsoft.com/office/drawing/2014/main" id="{8B855CB3-0567-7E4B-D24E-54C6A95AA520}"/>
              </a:ext>
            </a:extLst>
          </p:cNvPr>
          <p:cNvSpPr txBox="1">
            <a:spLocks/>
          </p:cNvSpPr>
          <p:nvPr/>
        </p:nvSpPr>
        <p:spPr bwMode="auto">
          <a:xfrm>
            <a:off x="677484" y="930409"/>
            <a:ext cx="8915400" cy="1143000"/>
          </a:xfrm>
          <a:prstGeom prst="rect">
            <a:avLst/>
          </a:prstGeom>
        </p:spPr>
        <p:txBody>
          <a:bodyPr vert="horz" lIns="91440" tIns="45720" rIns="91440" bIns="45720" rtlCol="0" anchor="ctr">
            <a:normAutofit fontScale="97500"/>
          </a:bodyPr>
          <a:lstStyle>
            <a:lvl1pPr algn="ctr" defTabSz="914400">
              <a:spcBef>
                <a:spcPts val="0"/>
              </a:spcBef>
              <a:buNone/>
              <a:defRPr sz="4400">
                <a:solidFill>
                  <a:schemeClr val="tx1"/>
                </a:solidFill>
                <a:latin typeface="+mj-lt"/>
                <a:ea typeface="+mj-ea"/>
                <a:cs typeface="+mj-cs"/>
              </a:defRPr>
            </a:lvl1pPr>
          </a:lstStyle>
          <a:p>
            <a:r>
              <a:rPr lang="de-DE" sz="2800" b="1" dirty="0"/>
              <a:t>The Purcell Modell </a:t>
            </a:r>
            <a:r>
              <a:rPr lang="de-DE" sz="2800" dirty="0">
                <a:solidFill>
                  <a:prstClr val="black"/>
                </a:solidFill>
              </a:rPr>
              <a:t>(Purcell, 2002: 556)</a:t>
            </a:r>
            <a:endParaRPr lang="en-US" sz="2800" dirty="0"/>
          </a:p>
        </p:txBody>
      </p:sp>
      <p:sp>
        <p:nvSpPr>
          <p:cNvPr id="2" name="Fußzeilenplatzhalter 3">
            <a:extLst>
              <a:ext uri="{FF2B5EF4-FFF2-40B4-BE49-F238E27FC236}">
                <a16:creationId xmlns:a16="http://schemas.microsoft.com/office/drawing/2014/main" id="{85ACD487-4BFA-8620-8C09-24DE85457FDB}"/>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3485215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fontScale="90000"/>
          </a:bodyPr>
          <a:lstStyle/>
          <a:p>
            <a:pPr marL="0" indent="0">
              <a:buNone/>
            </a:pPr>
            <a:r>
              <a:rPr lang="en-US" sz="4400" dirty="0"/>
              <a:t>6. </a:t>
            </a:r>
            <a:r>
              <a:rPr lang="en-US" dirty="0"/>
              <a:t>Variance Components Models for </a:t>
            </a:r>
            <a:r>
              <a:rPr lang="en-US" dirty="0" err="1"/>
              <a:t>GxE</a:t>
            </a:r>
            <a:endParaRPr lang="en-US" sz="44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28</a:t>
            </a:fld>
            <a:endParaRPr lang="de-DE"/>
          </a:p>
        </p:txBody>
      </p:sp>
      <p:sp>
        <p:nvSpPr>
          <p:cNvPr id="2" name="Inhaltsplatzhalter 1">
            <a:extLst>
              <a:ext uri="{FF2B5EF4-FFF2-40B4-BE49-F238E27FC236}">
                <a16:creationId xmlns:a16="http://schemas.microsoft.com/office/drawing/2014/main" id="{AFE8780F-C5A0-44B6-27D1-EEB3958354C9}"/>
              </a:ext>
            </a:extLst>
          </p:cNvPr>
          <p:cNvSpPr>
            <a:spLocks noGrp="1"/>
          </p:cNvSpPr>
          <p:nvPr>
            <p:ph idx="1"/>
          </p:nvPr>
        </p:nvSpPr>
        <p:spPr>
          <a:xfrm>
            <a:off x="495300" y="1556792"/>
            <a:ext cx="8915400" cy="4525963"/>
          </a:xfrm>
        </p:spPr>
        <p:txBody>
          <a:bodyPr>
            <a:normAutofit fontScale="77500" lnSpcReduction="20000"/>
          </a:bodyPr>
          <a:lstStyle/>
          <a:p>
            <a:pPr marL="0" indent="0">
              <a:spcAft>
                <a:spcPts val="1200"/>
              </a:spcAft>
              <a:buNone/>
            </a:pPr>
            <a:r>
              <a:rPr lang="de-DE" sz="3300" b="1" dirty="0" err="1"/>
              <a:t>Full</a:t>
            </a:r>
            <a:r>
              <a:rPr lang="de-DE" sz="3300" b="1" dirty="0"/>
              <a:t> bivariate </a:t>
            </a:r>
            <a:r>
              <a:rPr lang="de-DE" sz="3300" b="1" dirty="0" err="1"/>
              <a:t>case</a:t>
            </a:r>
            <a:r>
              <a:rPr lang="de-DE" sz="3300" b="1" dirty="0"/>
              <a:t> </a:t>
            </a:r>
            <a:r>
              <a:rPr lang="de-DE" sz="3300" dirty="0"/>
              <a:t>(</a:t>
            </a:r>
            <a:r>
              <a:rPr lang="de-DE" sz="3300" dirty="0" err="1"/>
              <a:t>see</a:t>
            </a:r>
            <a:r>
              <a:rPr lang="de-DE" sz="3300" dirty="0"/>
              <a:t> </a:t>
            </a:r>
            <a:r>
              <a:rPr lang="nl-NL" sz="3300" dirty="0"/>
              <a:t>Van der Sluis et al., 2012)</a:t>
            </a:r>
            <a:endParaRPr lang="en-US" dirty="0"/>
          </a:p>
          <a:p>
            <a:pPr>
              <a:spcAft>
                <a:spcPts val="1200"/>
              </a:spcAft>
            </a:pPr>
            <a:r>
              <a:rPr lang="en-US" sz="3100" dirty="0"/>
              <a:t>Moderating factor may itself be correlated with the trait under study</a:t>
            </a:r>
          </a:p>
          <a:p>
            <a:pPr lvl="1">
              <a:spcAft>
                <a:spcPts val="1200"/>
              </a:spcAft>
              <a:buFont typeface="Wingdings" panose="05000000000000000000" pitchFamily="2" charset="2"/>
              <a:buChar char="Ø"/>
            </a:pPr>
            <a:r>
              <a:rPr lang="en-US" sz="3100" dirty="0"/>
              <a:t>covariance between trait under study and the moderator might depend on the level of the moderator</a:t>
            </a:r>
          </a:p>
          <a:p>
            <a:pPr lvl="1">
              <a:spcAft>
                <a:spcPts val="1200"/>
              </a:spcAft>
              <a:buFont typeface="Wingdings" panose="05000000000000000000" pitchFamily="2" charset="2"/>
              <a:buChar char="Ø"/>
            </a:pPr>
            <a:r>
              <a:rPr lang="en-US" sz="3100" dirty="0"/>
              <a:t>can lead to an inflation of false positive results </a:t>
            </a:r>
          </a:p>
          <a:p>
            <a:pPr marL="457200" lvl="1" indent="0">
              <a:spcAft>
                <a:spcPts val="1200"/>
              </a:spcAft>
              <a:buNone/>
            </a:pPr>
            <a:endParaRPr lang="en-US" sz="3100" dirty="0"/>
          </a:p>
          <a:p>
            <a:pPr>
              <a:spcAft>
                <a:spcPts val="1200"/>
              </a:spcAft>
            </a:pPr>
            <a:r>
              <a:rPr lang="en-US" sz="3100" dirty="0"/>
              <a:t>Problem occurs only if moderators are unequal for both twins</a:t>
            </a:r>
          </a:p>
          <a:p>
            <a:pPr lvl="1">
              <a:spcAft>
                <a:spcPts val="1200"/>
              </a:spcAft>
              <a:buFont typeface="Wingdings" panose="05000000000000000000" pitchFamily="2" charset="2"/>
              <a:buChar char="Ø"/>
            </a:pPr>
            <a:r>
              <a:rPr lang="en-US" sz="3100" dirty="0"/>
              <a:t>family-level moderators, or when moderators show no variation at the twin pair level: false positive results rather too low than too high</a:t>
            </a:r>
          </a:p>
          <a:p>
            <a:endParaRPr lang="de-DE" dirty="0"/>
          </a:p>
        </p:txBody>
      </p:sp>
      <p:sp>
        <p:nvSpPr>
          <p:cNvPr id="3" name="Fußzeilenplatzhalter 3">
            <a:extLst>
              <a:ext uri="{FF2B5EF4-FFF2-40B4-BE49-F238E27FC236}">
                <a16:creationId xmlns:a16="http://schemas.microsoft.com/office/drawing/2014/main" id="{C39E5343-7FD4-4B0F-F6F6-5FEC758CE848}"/>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11815354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fontScale="90000"/>
          </a:bodyPr>
          <a:lstStyle/>
          <a:p>
            <a:pPr marL="0" indent="0">
              <a:buNone/>
            </a:pPr>
            <a:r>
              <a:rPr lang="en-US" sz="4400" dirty="0"/>
              <a:t>6. </a:t>
            </a:r>
            <a:r>
              <a:rPr lang="en-US" dirty="0"/>
              <a:t>Variance Components Models for </a:t>
            </a:r>
            <a:r>
              <a:rPr lang="en-US" dirty="0" err="1"/>
              <a:t>GxE</a:t>
            </a:r>
            <a:endParaRPr lang="en-US" sz="44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29</a:t>
            </a:fld>
            <a:endParaRPr lang="de-DE"/>
          </a:p>
        </p:txBody>
      </p:sp>
      <p:pic>
        <p:nvPicPr>
          <p:cNvPr id="3" name="Picture 2">
            <a:extLst>
              <a:ext uri="{FF2B5EF4-FFF2-40B4-BE49-F238E27FC236}">
                <a16:creationId xmlns:a16="http://schemas.microsoft.com/office/drawing/2014/main" id="{9BB0F8C8-EA1D-EE94-5FB2-F05FD95890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1032" y="1484784"/>
            <a:ext cx="4005346" cy="4599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feld 4">
            <a:extLst>
              <a:ext uri="{FF2B5EF4-FFF2-40B4-BE49-F238E27FC236}">
                <a16:creationId xmlns:a16="http://schemas.microsoft.com/office/drawing/2014/main" id="{D78FFB6C-4562-BE05-04B9-BCEE356CEB3A}"/>
              </a:ext>
            </a:extLst>
          </p:cNvPr>
          <p:cNvSpPr txBox="1"/>
          <p:nvPr/>
        </p:nvSpPr>
        <p:spPr>
          <a:xfrm>
            <a:off x="1119973" y="2636912"/>
            <a:ext cx="3843329" cy="2831544"/>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de-DE" sz="2400" dirty="0"/>
              <a:t>Use </a:t>
            </a:r>
            <a:r>
              <a:rPr lang="de-DE" sz="2400" dirty="0" err="1"/>
              <a:t>it</a:t>
            </a:r>
            <a:r>
              <a:rPr lang="de-DE" sz="2400" dirty="0"/>
              <a:t> </a:t>
            </a:r>
            <a:r>
              <a:rPr lang="de-DE" sz="2400" dirty="0" err="1"/>
              <a:t>when</a:t>
            </a:r>
            <a:r>
              <a:rPr lang="de-DE" sz="2400" dirty="0"/>
              <a:t> </a:t>
            </a:r>
            <a:r>
              <a:rPr lang="de-DE" sz="2400" dirty="0" err="1"/>
              <a:t>moderator</a:t>
            </a:r>
            <a:r>
              <a:rPr lang="de-DE" sz="2400" dirty="0"/>
              <a:t> </a:t>
            </a:r>
            <a:r>
              <a:rPr lang="de-DE" sz="2400" dirty="0" err="1"/>
              <a:t>varies</a:t>
            </a:r>
            <a:r>
              <a:rPr lang="de-DE" sz="2400" dirty="0"/>
              <a:t> </a:t>
            </a:r>
            <a:r>
              <a:rPr lang="de-DE" sz="2400" dirty="0" err="1"/>
              <a:t>across</a:t>
            </a:r>
            <a:r>
              <a:rPr lang="de-DE" sz="2400" dirty="0"/>
              <a:t> </a:t>
            </a:r>
            <a:r>
              <a:rPr lang="de-DE" sz="2400" dirty="0" err="1"/>
              <a:t>twins</a:t>
            </a:r>
            <a:r>
              <a:rPr lang="de-DE" sz="2400" dirty="0"/>
              <a:t>! </a:t>
            </a:r>
          </a:p>
          <a:p>
            <a:pPr marL="285750" indent="-285750">
              <a:spcAft>
                <a:spcPts val="1200"/>
              </a:spcAft>
              <a:buFont typeface="Arial" panose="020B0604020202020204" pitchFamily="34" charset="0"/>
              <a:buChar char="•"/>
            </a:pPr>
            <a:r>
              <a:rPr lang="de-DE" sz="2400" dirty="0" err="1"/>
              <a:t>Otherwise</a:t>
            </a:r>
            <a:r>
              <a:rPr lang="de-DE" sz="2400" dirty="0"/>
              <a:t> </a:t>
            </a:r>
            <a:r>
              <a:rPr lang="de-DE" sz="2400" dirty="0" err="1"/>
              <a:t>use</a:t>
            </a:r>
            <a:r>
              <a:rPr lang="de-DE" sz="2400" dirty="0"/>
              <a:t> </a:t>
            </a:r>
            <a:r>
              <a:rPr lang="de-DE" sz="2400" dirty="0" err="1"/>
              <a:t>the</a:t>
            </a:r>
            <a:r>
              <a:rPr lang="de-DE" sz="2400" dirty="0"/>
              <a:t> univariate </a:t>
            </a:r>
            <a:r>
              <a:rPr lang="de-DE" sz="2400" dirty="0" err="1"/>
              <a:t>model</a:t>
            </a:r>
            <a:r>
              <a:rPr lang="de-DE" sz="2400" dirty="0"/>
              <a:t>, but also </a:t>
            </a:r>
            <a:r>
              <a:rPr lang="de-DE" sz="2400" dirty="0" err="1"/>
              <a:t>test</a:t>
            </a:r>
            <a:r>
              <a:rPr lang="de-DE" sz="2400" dirty="0"/>
              <a:t> bivariate </a:t>
            </a:r>
            <a:r>
              <a:rPr lang="de-DE" sz="2400" dirty="0" err="1"/>
              <a:t>model</a:t>
            </a:r>
            <a:r>
              <a:rPr lang="de-DE" sz="2400" dirty="0"/>
              <a:t> </a:t>
            </a:r>
            <a:r>
              <a:rPr lang="de-DE" sz="2400" dirty="0" err="1"/>
              <a:t>before</a:t>
            </a:r>
            <a:r>
              <a:rPr lang="de-DE" sz="2400" dirty="0"/>
              <a:t> </a:t>
            </a:r>
            <a:r>
              <a:rPr lang="de-DE" sz="2400" dirty="0" err="1"/>
              <a:t>running</a:t>
            </a:r>
            <a:r>
              <a:rPr lang="de-DE" sz="2400" dirty="0"/>
              <a:t> </a:t>
            </a:r>
            <a:r>
              <a:rPr lang="de-DE" sz="2400" dirty="0" err="1"/>
              <a:t>the</a:t>
            </a:r>
            <a:r>
              <a:rPr lang="de-DE" sz="2400" dirty="0"/>
              <a:t> univariate </a:t>
            </a:r>
            <a:r>
              <a:rPr lang="de-DE" sz="2400" dirty="0" err="1"/>
              <a:t>case</a:t>
            </a:r>
            <a:endParaRPr lang="en-US" sz="2400" dirty="0"/>
          </a:p>
        </p:txBody>
      </p:sp>
      <p:sp>
        <p:nvSpPr>
          <p:cNvPr id="8" name="Titel 1">
            <a:extLst>
              <a:ext uri="{FF2B5EF4-FFF2-40B4-BE49-F238E27FC236}">
                <a16:creationId xmlns:a16="http://schemas.microsoft.com/office/drawing/2014/main" id="{21D993B9-3B9D-357A-C398-916208842B7F}"/>
              </a:ext>
            </a:extLst>
          </p:cNvPr>
          <p:cNvSpPr txBox="1">
            <a:spLocks/>
          </p:cNvSpPr>
          <p:nvPr/>
        </p:nvSpPr>
        <p:spPr bwMode="auto">
          <a:xfrm>
            <a:off x="-201274" y="1421904"/>
            <a:ext cx="5969869" cy="1143000"/>
          </a:xfrm>
          <a:prstGeom prst="rect">
            <a:avLst/>
          </a:prstGeom>
        </p:spPr>
        <p:txBody>
          <a:bodyPr vert="horz" lIns="91440" tIns="45720" rIns="91440" bIns="45720" rtlCol="0" anchor="ctr">
            <a:normAutofit/>
          </a:bodyPr>
          <a:lstStyle>
            <a:lvl1pPr algn="ctr" defTabSz="914400">
              <a:spcBef>
                <a:spcPts val="0"/>
              </a:spcBef>
              <a:buNone/>
              <a:defRPr sz="4400">
                <a:solidFill>
                  <a:schemeClr val="tx1"/>
                </a:solidFill>
                <a:latin typeface="+mj-lt"/>
                <a:ea typeface="+mj-ea"/>
                <a:cs typeface="+mj-cs"/>
              </a:defRPr>
            </a:lvl1pPr>
          </a:lstStyle>
          <a:p>
            <a:r>
              <a:rPr lang="de-DE" sz="2800" b="1" dirty="0"/>
              <a:t>Extended Model </a:t>
            </a:r>
          </a:p>
          <a:p>
            <a:r>
              <a:rPr lang="de-DE" sz="2800" dirty="0">
                <a:solidFill>
                  <a:prstClr val="black"/>
                </a:solidFill>
              </a:rPr>
              <a:t>(Purcell 2002: 565)</a:t>
            </a:r>
            <a:r>
              <a:rPr lang="de-DE" sz="2800" dirty="0"/>
              <a:t> </a:t>
            </a:r>
            <a:endParaRPr lang="en-US" sz="2800" dirty="0"/>
          </a:p>
        </p:txBody>
      </p:sp>
      <p:sp>
        <p:nvSpPr>
          <p:cNvPr id="2" name="Fußzeilenplatzhalter 3">
            <a:extLst>
              <a:ext uri="{FF2B5EF4-FFF2-40B4-BE49-F238E27FC236}">
                <a16:creationId xmlns:a16="http://schemas.microsoft.com/office/drawing/2014/main" id="{9C44B8FE-9D8F-9C8C-B751-D60B40AD3A8D}"/>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2350299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pPr>
              <a:defRPr/>
            </a:pPr>
            <a:r>
              <a:rPr lang="de-DE" sz="4000" dirty="0"/>
              <a:t>1. </a:t>
            </a:r>
            <a:r>
              <a:rPr lang="de-DE" sz="4000" dirty="0" err="1"/>
              <a:t>Introduction</a:t>
            </a:r>
            <a:endParaRPr sz="40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3</a:t>
            </a:fld>
            <a:endParaRPr lang="de-DE"/>
          </a:p>
        </p:txBody>
      </p:sp>
      <p:sp>
        <p:nvSpPr>
          <p:cNvPr id="3" name="Rectangle 2">
            <a:extLst>
              <a:ext uri="{FF2B5EF4-FFF2-40B4-BE49-F238E27FC236}">
                <a16:creationId xmlns:a16="http://schemas.microsoft.com/office/drawing/2014/main" id="{6F78395A-0845-9B25-5550-94A221A24490}"/>
              </a:ext>
            </a:extLst>
          </p:cNvPr>
          <p:cNvSpPr/>
          <p:nvPr/>
        </p:nvSpPr>
        <p:spPr>
          <a:xfrm>
            <a:off x="1280592" y="1844824"/>
            <a:ext cx="7992888" cy="3416320"/>
          </a:xfrm>
          <a:prstGeom prst="rect">
            <a:avLst/>
          </a:prstGeom>
        </p:spPr>
        <p:txBody>
          <a:bodyPr wrap="square">
            <a:spAutoFit/>
          </a:bodyPr>
          <a:lstStyle/>
          <a:p>
            <a:r>
              <a:rPr lang="en-US" sz="3600" dirty="0"/>
              <a:t>“At birth, each child has a genetic potential for intellectual development; but their chances for attaining, or achieving, their potential are conditioned by environmental factors.” </a:t>
            </a:r>
            <a:br>
              <a:rPr lang="en-US" sz="3600" dirty="0"/>
            </a:br>
            <a:r>
              <a:rPr lang="en-US" sz="3600" dirty="0"/>
              <a:t>(Guo &amp; Stearns 2002)   </a:t>
            </a:r>
          </a:p>
        </p:txBody>
      </p:sp>
      <p:sp>
        <p:nvSpPr>
          <p:cNvPr id="5" name="Fußzeilenplatzhalter 3">
            <a:extLst>
              <a:ext uri="{FF2B5EF4-FFF2-40B4-BE49-F238E27FC236}">
                <a16:creationId xmlns:a16="http://schemas.microsoft.com/office/drawing/2014/main" id="{28FA6758-75A4-7D28-6AC7-DF42351BFE62}"/>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fontScale="90000"/>
          </a:bodyPr>
          <a:lstStyle/>
          <a:p>
            <a:pPr marL="0" indent="0">
              <a:buNone/>
            </a:pPr>
            <a:r>
              <a:rPr lang="en-US" sz="4400" dirty="0"/>
              <a:t>6. </a:t>
            </a:r>
            <a:r>
              <a:rPr lang="en-US" dirty="0"/>
              <a:t>Variance Components Models for </a:t>
            </a:r>
            <a:r>
              <a:rPr lang="en-US" dirty="0" err="1"/>
              <a:t>GxE</a:t>
            </a:r>
            <a:endParaRPr lang="en-US" sz="44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30</a:t>
            </a:fld>
            <a:endParaRPr lang="de-DE"/>
          </a:p>
        </p:txBody>
      </p:sp>
      <p:sp>
        <p:nvSpPr>
          <p:cNvPr id="2" name="Fußzeilenplatzhalter 3">
            <a:extLst>
              <a:ext uri="{FF2B5EF4-FFF2-40B4-BE49-F238E27FC236}">
                <a16:creationId xmlns:a16="http://schemas.microsoft.com/office/drawing/2014/main" id="{9C44B8FE-9D8F-9C8C-B751-D60B40AD3A8D}"/>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
        <p:nvSpPr>
          <p:cNvPr id="9" name="Inhaltsplatzhalter 1">
            <a:extLst>
              <a:ext uri="{FF2B5EF4-FFF2-40B4-BE49-F238E27FC236}">
                <a16:creationId xmlns:a16="http://schemas.microsoft.com/office/drawing/2014/main" id="{CFA7AECD-613C-4AA3-ABBB-CABB4FBA348C}"/>
              </a:ext>
            </a:extLst>
          </p:cNvPr>
          <p:cNvSpPr>
            <a:spLocks noGrp="1"/>
          </p:cNvSpPr>
          <p:nvPr>
            <p:ph idx="1"/>
          </p:nvPr>
        </p:nvSpPr>
        <p:spPr bwMode="auto">
          <a:xfrm>
            <a:off x="495300" y="1556792"/>
            <a:ext cx="8915400" cy="4525963"/>
          </a:xfrm>
        </p:spPr>
        <p:txBody>
          <a:bodyPr>
            <a:normAutofit fontScale="55000" lnSpcReduction="20000"/>
          </a:bodyPr>
          <a:lstStyle/>
          <a:p>
            <a:pPr marL="0" indent="0">
              <a:spcAft>
                <a:spcPts val="1200"/>
              </a:spcAft>
              <a:buNone/>
            </a:pPr>
            <a:r>
              <a:rPr lang="de-DE" sz="3300" b="1" dirty="0"/>
              <a:t>Ordinal and </a:t>
            </a:r>
            <a:r>
              <a:rPr lang="de-DE" sz="3300" b="1" dirty="0" err="1"/>
              <a:t>binary</a:t>
            </a:r>
            <a:r>
              <a:rPr lang="de-DE" sz="3300" b="1" dirty="0"/>
              <a:t> </a:t>
            </a:r>
            <a:r>
              <a:rPr lang="de-DE" sz="3300" b="1" dirty="0" err="1"/>
              <a:t>outcome</a:t>
            </a:r>
            <a:r>
              <a:rPr lang="de-DE" sz="3300" b="1" dirty="0"/>
              <a:t> </a:t>
            </a:r>
            <a:r>
              <a:rPr lang="de-DE" sz="3300" b="1" dirty="0" err="1"/>
              <a:t>data</a:t>
            </a:r>
            <a:r>
              <a:rPr lang="de-DE" sz="3300" b="1" dirty="0"/>
              <a:t> </a:t>
            </a:r>
            <a:r>
              <a:rPr lang="de-DE" sz="3300" dirty="0"/>
              <a:t>in </a:t>
            </a:r>
            <a:r>
              <a:rPr lang="de-DE" sz="3300" dirty="0" err="1"/>
              <a:t>Purcell‘s</a:t>
            </a:r>
            <a:r>
              <a:rPr lang="de-DE" sz="3300" dirty="0"/>
              <a:t> G x E </a:t>
            </a:r>
            <a:r>
              <a:rPr lang="de-DE" sz="3300" dirty="0" err="1"/>
              <a:t>model</a:t>
            </a:r>
            <a:r>
              <a:rPr lang="de-DE" sz="3300" dirty="0"/>
              <a:t> (</a:t>
            </a:r>
            <a:r>
              <a:rPr lang="de-DE" sz="3300" dirty="0" err="1"/>
              <a:t>see</a:t>
            </a:r>
            <a:r>
              <a:rPr lang="de-DE" sz="3300" dirty="0"/>
              <a:t> </a:t>
            </a:r>
            <a:r>
              <a:rPr lang="de-DE" sz="3300" dirty="0" err="1"/>
              <a:t>Medland</a:t>
            </a:r>
            <a:r>
              <a:rPr lang="nl-NL" sz="3300" dirty="0"/>
              <a:t> et al., 2009)</a:t>
            </a:r>
            <a:endParaRPr lang="en-US" dirty="0"/>
          </a:p>
          <a:p>
            <a:pPr>
              <a:spcAft>
                <a:spcPts val="1200"/>
              </a:spcAft>
            </a:pPr>
            <a:r>
              <a:rPr lang="en-US" sz="3100" dirty="0"/>
              <a:t>Outcome/ dependent variable might be ordinal or binary data</a:t>
            </a:r>
          </a:p>
          <a:p>
            <a:pPr lvl="1">
              <a:spcAft>
                <a:spcPts val="1200"/>
              </a:spcAft>
              <a:buFont typeface="Wingdings" panose="05000000000000000000" pitchFamily="2" charset="2"/>
              <a:buChar char="Ø"/>
            </a:pPr>
            <a:r>
              <a:rPr lang="en-US" sz="3100" dirty="0"/>
              <a:t>Usually, models therefore require constraining total variance to unity to ensure identification (e.g., liability threshold model)</a:t>
            </a:r>
          </a:p>
          <a:p>
            <a:pPr lvl="1">
              <a:spcAft>
                <a:spcPts val="1200"/>
              </a:spcAft>
              <a:buFont typeface="Wingdings" panose="05000000000000000000" pitchFamily="2" charset="2"/>
              <a:buChar char="Ø"/>
            </a:pPr>
            <a:r>
              <a:rPr lang="en-US" sz="3100" dirty="0"/>
              <a:t>In continuous case of the Purcell model (2002), unstandardized results are reported to obtain information regarding the source of changes in variance</a:t>
            </a:r>
          </a:p>
          <a:p>
            <a:pPr lvl="1">
              <a:spcAft>
                <a:spcPts val="1200"/>
              </a:spcAft>
              <a:buFont typeface="Wingdings" panose="05000000000000000000" pitchFamily="2" charset="2"/>
              <a:buChar char="Ø"/>
            </a:pPr>
            <a:r>
              <a:rPr lang="en-US" sz="3100" dirty="0"/>
              <a:t>Standardizing the solution provides information only on relative values of the genetic and environmental variance components for a given value of the moderator</a:t>
            </a:r>
          </a:p>
          <a:p>
            <a:pPr marL="457200" lvl="1" indent="0">
              <a:spcAft>
                <a:spcPts val="1200"/>
              </a:spcAft>
              <a:buNone/>
            </a:pPr>
            <a:endParaRPr lang="en-US" sz="3100" dirty="0"/>
          </a:p>
          <a:p>
            <a:pPr>
              <a:spcAft>
                <a:spcPts val="1200"/>
              </a:spcAft>
            </a:pPr>
            <a:r>
              <a:rPr lang="en-US" sz="3100" dirty="0"/>
              <a:t>Solution presented by </a:t>
            </a:r>
            <a:r>
              <a:rPr lang="en-US" sz="3100" dirty="0" err="1"/>
              <a:t>Medland</a:t>
            </a:r>
            <a:r>
              <a:rPr lang="en-US" sz="3100" dirty="0"/>
              <a:t> et al. (2009) </a:t>
            </a:r>
          </a:p>
          <a:p>
            <a:pPr lvl="1">
              <a:spcAft>
                <a:spcPts val="1200"/>
              </a:spcAft>
              <a:buFont typeface="Wingdings" panose="05000000000000000000" pitchFamily="2" charset="2"/>
              <a:buChar char="Ø"/>
            </a:pPr>
            <a:r>
              <a:rPr lang="en-US" sz="3100" dirty="0"/>
              <a:t>Ordinal data: values of the first two thresholds are fixed and total variance changes as function of moderator</a:t>
            </a:r>
          </a:p>
          <a:p>
            <a:pPr lvl="1">
              <a:spcAft>
                <a:spcPts val="1200"/>
              </a:spcAft>
              <a:buFont typeface="Wingdings" panose="05000000000000000000" pitchFamily="2" charset="2"/>
              <a:buChar char="Ø"/>
            </a:pPr>
            <a:r>
              <a:rPr lang="en-US" sz="3100" dirty="0"/>
              <a:t>Binary data: constraining total variance to unity for a given value of the moderator is sufficient</a:t>
            </a:r>
          </a:p>
          <a:p>
            <a:endParaRPr lang="de-DE" dirty="0"/>
          </a:p>
        </p:txBody>
      </p:sp>
    </p:spTree>
    <p:extLst>
      <p:ext uri="{BB962C8B-B14F-4D97-AF65-F5344CB8AC3E}">
        <p14:creationId xmlns:p14="http://schemas.microsoft.com/office/powerpoint/2010/main" val="34180694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fontScale="90000"/>
          </a:bodyPr>
          <a:lstStyle/>
          <a:p>
            <a:pPr marL="0" indent="0">
              <a:buNone/>
            </a:pPr>
            <a:r>
              <a:rPr lang="en-US" dirty="0"/>
              <a:t>7</a:t>
            </a:r>
            <a:r>
              <a:rPr lang="en-US" sz="4400" dirty="0"/>
              <a:t>. UMX: Implementation of Purcell Model</a:t>
            </a:r>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31</a:t>
            </a:fld>
            <a:endParaRPr lang="de-DE"/>
          </a:p>
        </p:txBody>
      </p:sp>
      <p:sp>
        <p:nvSpPr>
          <p:cNvPr id="2" name="Fußzeilenplatzhalter 3">
            <a:extLst>
              <a:ext uri="{FF2B5EF4-FFF2-40B4-BE49-F238E27FC236}">
                <a16:creationId xmlns:a16="http://schemas.microsoft.com/office/drawing/2014/main" id="{9C44B8FE-9D8F-9C8C-B751-D60B40AD3A8D}"/>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
        <p:nvSpPr>
          <p:cNvPr id="7" name="Inhaltsplatzhalter 2">
            <a:extLst>
              <a:ext uri="{FF2B5EF4-FFF2-40B4-BE49-F238E27FC236}">
                <a16:creationId xmlns:a16="http://schemas.microsoft.com/office/drawing/2014/main" id="{2ABECBBC-211C-F769-D640-58362A3CE06C}"/>
              </a:ext>
            </a:extLst>
          </p:cNvPr>
          <p:cNvSpPr>
            <a:spLocks noGrp="1"/>
          </p:cNvSpPr>
          <p:nvPr>
            <p:ph idx="1"/>
          </p:nvPr>
        </p:nvSpPr>
        <p:spPr>
          <a:xfrm>
            <a:off x="495300" y="2048590"/>
            <a:ext cx="8915400" cy="2028482"/>
          </a:xfrm>
          <a:ln w="22225">
            <a:solidFill>
              <a:schemeClr val="tx1"/>
            </a:solidFill>
          </a:ln>
        </p:spPr>
        <p:txBody>
          <a:bodyPr/>
          <a:lstStyle/>
          <a:p>
            <a:pPr marL="0" indent="0">
              <a:buNone/>
            </a:pPr>
            <a:r>
              <a:rPr lang="en-US" sz="2800" dirty="0"/>
              <a:t>GE = </a:t>
            </a:r>
            <a:r>
              <a:rPr lang="en-US" sz="2800" dirty="0" err="1"/>
              <a:t>umxGxE</a:t>
            </a:r>
            <a:r>
              <a:rPr lang="en-US" sz="2800" dirty="0"/>
              <a:t>(</a:t>
            </a:r>
            <a:r>
              <a:rPr lang="en-US" sz="2800" dirty="0" err="1"/>
              <a:t>selDVs</a:t>
            </a:r>
            <a:r>
              <a:rPr lang="en-US" sz="2800" dirty="0"/>
              <a:t>= “VAR", </a:t>
            </a:r>
            <a:r>
              <a:rPr lang="en-US" sz="2800" dirty="0" err="1"/>
              <a:t>selDefs</a:t>
            </a:r>
            <a:r>
              <a:rPr lang="en-US" sz="2800" dirty="0"/>
              <a:t>= “VAR", </a:t>
            </a:r>
            <a:r>
              <a:rPr lang="en-US" sz="2800" dirty="0" err="1"/>
              <a:t>sep</a:t>
            </a:r>
            <a:r>
              <a:rPr lang="en-US" sz="2800" dirty="0"/>
              <a:t>= "", </a:t>
            </a:r>
            <a:r>
              <a:rPr lang="en-US" sz="2800" dirty="0" err="1"/>
              <a:t>mzData</a:t>
            </a:r>
            <a:r>
              <a:rPr lang="en-US" sz="2800" dirty="0"/>
              <a:t> = </a:t>
            </a:r>
            <a:r>
              <a:rPr lang="en-US" sz="2800" dirty="0" err="1"/>
              <a:t>mz</a:t>
            </a:r>
            <a:r>
              <a:rPr lang="en-US" sz="2800" dirty="0"/>
              <a:t>, </a:t>
            </a:r>
            <a:r>
              <a:rPr lang="en-US" sz="2800" dirty="0" err="1"/>
              <a:t>dzData</a:t>
            </a:r>
            <a:r>
              <a:rPr lang="en-US" sz="2800" dirty="0"/>
              <a:t> = </a:t>
            </a:r>
            <a:r>
              <a:rPr lang="en-US" sz="2800" dirty="0" err="1"/>
              <a:t>dz</a:t>
            </a:r>
            <a:r>
              <a:rPr lang="en-US" sz="2800" dirty="0"/>
              <a:t>, </a:t>
            </a:r>
            <a:r>
              <a:rPr lang="en-US" sz="2800" dirty="0" err="1"/>
              <a:t>tryHard</a:t>
            </a:r>
            <a:r>
              <a:rPr lang="en-US" sz="2800" dirty="0"/>
              <a:t>= "yes", </a:t>
            </a:r>
            <a:r>
              <a:rPr lang="en-US" sz="2800" dirty="0" err="1"/>
              <a:t>dropMissingDef</a:t>
            </a:r>
            <a:r>
              <a:rPr lang="en-US" sz="2800" dirty="0"/>
              <a:t> = TRUE, </a:t>
            </a:r>
            <a:r>
              <a:rPr lang="en-US" sz="2800" dirty="0" err="1"/>
              <a:t>dzAr</a:t>
            </a:r>
            <a:r>
              <a:rPr lang="en-US" sz="2800" dirty="0"/>
              <a:t> = 0.5)</a:t>
            </a:r>
          </a:p>
          <a:p>
            <a:pPr marL="0" indent="0">
              <a:buNone/>
            </a:pPr>
            <a:endParaRPr lang="en-US" dirty="0"/>
          </a:p>
        </p:txBody>
      </p:sp>
      <p:cxnSp>
        <p:nvCxnSpPr>
          <p:cNvPr id="9" name="Gerade Verbindung mit Pfeil 13">
            <a:extLst>
              <a:ext uri="{FF2B5EF4-FFF2-40B4-BE49-F238E27FC236}">
                <a16:creationId xmlns:a16="http://schemas.microsoft.com/office/drawing/2014/main" id="{55AC721C-95B3-DF70-E93E-AECE7F217476}"/>
              </a:ext>
            </a:extLst>
          </p:cNvPr>
          <p:cNvCxnSpPr>
            <a:cxnSpLocks/>
          </p:cNvCxnSpPr>
          <p:nvPr/>
        </p:nvCxnSpPr>
        <p:spPr bwMode="auto">
          <a:xfrm flipH="1" flipV="1">
            <a:off x="4284144" y="2417922"/>
            <a:ext cx="72008" cy="1080120"/>
          </a:xfrm>
          <a:prstGeom prst="straightConnector1">
            <a:avLst/>
          </a:prstGeom>
          <a:ln w="254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0" name="Textfeld 14">
            <a:extLst>
              <a:ext uri="{FF2B5EF4-FFF2-40B4-BE49-F238E27FC236}">
                <a16:creationId xmlns:a16="http://schemas.microsoft.com/office/drawing/2014/main" id="{60C4A548-6843-C82E-BDD1-D7818D3D9EC2}"/>
              </a:ext>
            </a:extLst>
          </p:cNvPr>
          <p:cNvSpPr txBox="1"/>
          <p:nvPr/>
        </p:nvSpPr>
        <p:spPr bwMode="auto">
          <a:xfrm>
            <a:off x="3336481" y="3498042"/>
            <a:ext cx="2073003" cy="369332"/>
          </a:xfrm>
          <a:prstGeom prst="rect">
            <a:avLst/>
          </a:prstGeom>
          <a:noFill/>
          <a:ln>
            <a:solidFill>
              <a:srgbClr val="92D050"/>
            </a:solidFill>
          </a:ln>
        </p:spPr>
        <p:txBody>
          <a:bodyPr wrap="none" rtlCol="0">
            <a:spAutoFit/>
          </a:bodyPr>
          <a:lstStyle/>
          <a:p>
            <a:pPr>
              <a:defRPr/>
            </a:pPr>
            <a:r>
              <a:rPr lang="en-US" b="1" dirty="0">
                <a:solidFill>
                  <a:schemeClr val="accent3"/>
                </a:solidFill>
              </a:rPr>
              <a:t>Dependent</a:t>
            </a:r>
            <a:r>
              <a:rPr lang="de-DE" b="1" dirty="0">
                <a:solidFill>
                  <a:schemeClr val="accent3"/>
                </a:solidFill>
              </a:rPr>
              <a:t> variable</a:t>
            </a:r>
            <a:endParaRPr lang="en-US" b="1" dirty="0">
              <a:solidFill>
                <a:schemeClr val="accent3"/>
              </a:solidFill>
            </a:endParaRPr>
          </a:p>
        </p:txBody>
      </p:sp>
      <p:cxnSp>
        <p:nvCxnSpPr>
          <p:cNvPr id="11" name="Gerade Verbindung mit Pfeil 13">
            <a:extLst>
              <a:ext uri="{FF2B5EF4-FFF2-40B4-BE49-F238E27FC236}">
                <a16:creationId xmlns:a16="http://schemas.microsoft.com/office/drawing/2014/main" id="{AE199BEF-A6CA-2F18-29E0-686E9DDD8F29}"/>
              </a:ext>
            </a:extLst>
          </p:cNvPr>
          <p:cNvCxnSpPr>
            <a:cxnSpLocks/>
          </p:cNvCxnSpPr>
          <p:nvPr/>
        </p:nvCxnSpPr>
        <p:spPr bwMode="auto">
          <a:xfrm flipH="1" flipV="1">
            <a:off x="6624404" y="2417922"/>
            <a:ext cx="72008" cy="1080120"/>
          </a:xfrm>
          <a:prstGeom prst="straightConnector1">
            <a:avLst/>
          </a:prstGeom>
          <a:ln w="254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2" name="Textfeld 14">
            <a:extLst>
              <a:ext uri="{FF2B5EF4-FFF2-40B4-BE49-F238E27FC236}">
                <a16:creationId xmlns:a16="http://schemas.microsoft.com/office/drawing/2014/main" id="{23D0DF24-6A85-BD88-4DF3-063139088BEE}"/>
              </a:ext>
            </a:extLst>
          </p:cNvPr>
          <p:cNvSpPr txBox="1"/>
          <p:nvPr/>
        </p:nvSpPr>
        <p:spPr bwMode="auto">
          <a:xfrm>
            <a:off x="6065470" y="3498042"/>
            <a:ext cx="1261884" cy="369332"/>
          </a:xfrm>
          <a:prstGeom prst="rect">
            <a:avLst/>
          </a:prstGeom>
          <a:noFill/>
          <a:ln>
            <a:solidFill>
              <a:srgbClr val="0070C0"/>
            </a:solidFill>
          </a:ln>
        </p:spPr>
        <p:txBody>
          <a:bodyPr wrap="none" rtlCol="0">
            <a:spAutoFit/>
          </a:bodyPr>
          <a:lstStyle/>
          <a:p>
            <a:pPr>
              <a:defRPr/>
            </a:pPr>
            <a:r>
              <a:rPr lang="de-DE" b="1" dirty="0">
                <a:solidFill>
                  <a:schemeClr val="accent1"/>
                </a:solidFill>
              </a:rPr>
              <a:t>Moderator</a:t>
            </a:r>
            <a:endParaRPr lang="en-US" b="1" dirty="0">
              <a:solidFill>
                <a:schemeClr val="accent1"/>
              </a:solidFill>
            </a:endParaRPr>
          </a:p>
        </p:txBody>
      </p:sp>
      <p:sp>
        <p:nvSpPr>
          <p:cNvPr id="13" name="Textfeld 12">
            <a:extLst>
              <a:ext uri="{FF2B5EF4-FFF2-40B4-BE49-F238E27FC236}">
                <a16:creationId xmlns:a16="http://schemas.microsoft.com/office/drawing/2014/main" id="{C6BAFAF5-6435-B9EC-AAB9-39AE07922D9F}"/>
              </a:ext>
            </a:extLst>
          </p:cNvPr>
          <p:cNvSpPr txBox="1"/>
          <p:nvPr/>
        </p:nvSpPr>
        <p:spPr>
          <a:xfrm>
            <a:off x="3656856" y="1340768"/>
            <a:ext cx="2775119" cy="523220"/>
          </a:xfrm>
          <a:prstGeom prst="rect">
            <a:avLst/>
          </a:prstGeom>
          <a:noFill/>
        </p:spPr>
        <p:txBody>
          <a:bodyPr wrap="none" rtlCol="0">
            <a:spAutoFit/>
          </a:bodyPr>
          <a:lstStyle/>
          <a:p>
            <a:r>
              <a:rPr lang="de-DE" sz="2800" b="1" dirty="0" err="1"/>
              <a:t>Univariate</a:t>
            </a:r>
            <a:r>
              <a:rPr lang="de-DE" sz="2800" b="1" dirty="0"/>
              <a:t> </a:t>
            </a:r>
            <a:r>
              <a:rPr lang="de-DE" sz="2800" b="1" dirty="0" err="1"/>
              <a:t>model</a:t>
            </a:r>
            <a:endParaRPr lang="en-US" sz="2800" b="1" dirty="0"/>
          </a:p>
        </p:txBody>
      </p:sp>
      <p:sp>
        <p:nvSpPr>
          <p:cNvPr id="14" name="Pfeil nach rechts 10">
            <a:extLst>
              <a:ext uri="{FF2B5EF4-FFF2-40B4-BE49-F238E27FC236}">
                <a16:creationId xmlns:a16="http://schemas.microsoft.com/office/drawing/2014/main" id="{496573F1-DEDF-FFAD-5C0E-69F8B2912D7D}"/>
              </a:ext>
            </a:extLst>
          </p:cNvPr>
          <p:cNvSpPr/>
          <p:nvPr/>
        </p:nvSpPr>
        <p:spPr>
          <a:xfrm>
            <a:off x="848544" y="4411270"/>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feld 14">
            <a:extLst>
              <a:ext uri="{FF2B5EF4-FFF2-40B4-BE49-F238E27FC236}">
                <a16:creationId xmlns:a16="http://schemas.microsoft.com/office/drawing/2014/main" id="{4A5E4992-FE21-D510-82CF-2FC7CFEA4994}"/>
              </a:ext>
            </a:extLst>
          </p:cNvPr>
          <p:cNvSpPr txBox="1"/>
          <p:nvPr/>
        </p:nvSpPr>
        <p:spPr>
          <a:xfrm>
            <a:off x="1352600" y="4288450"/>
            <a:ext cx="7555273" cy="461665"/>
          </a:xfrm>
          <a:prstGeom prst="rect">
            <a:avLst/>
          </a:prstGeom>
          <a:noFill/>
        </p:spPr>
        <p:txBody>
          <a:bodyPr wrap="none" rtlCol="0">
            <a:spAutoFit/>
          </a:bodyPr>
          <a:lstStyle/>
          <a:p>
            <a:r>
              <a:rPr lang="de-DE" sz="2400" dirty="0"/>
              <a:t>Run </a:t>
            </a:r>
            <a:r>
              <a:rPr lang="de-DE" sz="2400" i="1" dirty="0" err="1"/>
              <a:t>umxReduce</a:t>
            </a:r>
            <a:r>
              <a:rPr lang="de-DE" sz="2400" i="1" dirty="0"/>
              <a:t>(GE) </a:t>
            </a:r>
            <a:r>
              <a:rPr lang="de-DE" sz="2400" dirty="0" err="1"/>
              <a:t>to</a:t>
            </a:r>
            <a:r>
              <a:rPr lang="de-DE" sz="2400" dirty="0"/>
              <a:t> </a:t>
            </a:r>
            <a:r>
              <a:rPr lang="de-DE" sz="2400" dirty="0" err="1"/>
              <a:t>test</a:t>
            </a:r>
            <a:r>
              <a:rPr lang="de-DE" sz="2400" dirty="0"/>
              <a:t> </a:t>
            </a:r>
            <a:r>
              <a:rPr lang="de-DE" sz="2400" dirty="0" err="1"/>
              <a:t>which</a:t>
            </a:r>
            <a:r>
              <a:rPr lang="de-DE" sz="2400" dirty="0"/>
              <a:t> </a:t>
            </a:r>
            <a:r>
              <a:rPr lang="de-DE" sz="2400" dirty="0" err="1"/>
              <a:t>model</a:t>
            </a:r>
            <a:r>
              <a:rPr lang="de-DE" sz="2400" dirty="0"/>
              <a:t> </a:t>
            </a:r>
            <a:r>
              <a:rPr lang="de-DE" sz="2400" dirty="0" err="1"/>
              <a:t>fits</a:t>
            </a:r>
            <a:r>
              <a:rPr lang="de-DE" sz="2400" dirty="0"/>
              <a:t> </a:t>
            </a:r>
            <a:r>
              <a:rPr lang="de-DE" sz="2400" dirty="0" err="1"/>
              <a:t>the</a:t>
            </a:r>
            <a:r>
              <a:rPr lang="de-DE" sz="2400" dirty="0"/>
              <a:t> </a:t>
            </a:r>
            <a:r>
              <a:rPr lang="de-DE" sz="2400" dirty="0" err="1"/>
              <a:t>data</a:t>
            </a:r>
            <a:r>
              <a:rPr lang="de-DE" sz="2400" dirty="0"/>
              <a:t> </a:t>
            </a:r>
            <a:r>
              <a:rPr lang="de-DE" sz="2400" dirty="0" err="1"/>
              <a:t>best</a:t>
            </a:r>
            <a:r>
              <a:rPr lang="de-DE" sz="2400" dirty="0"/>
              <a:t>!</a:t>
            </a:r>
            <a:endParaRPr lang="en-US" sz="2400" dirty="0"/>
          </a:p>
        </p:txBody>
      </p:sp>
      <p:sp>
        <p:nvSpPr>
          <p:cNvPr id="16" name="Textfeld 15">
            <a:extLst>
              <a:ext uri="{FF2B5EF4-FFF2-40B4-BE49-F238E27FC236}">
                <a16:creationId xmlns:a16="http://schemas.microsoft.com/office/drawing/2014/main" id="{56CD2933-CBAB-3754-F62D-600D6E00FAE5}"/>
              </a:ext>
            </a:extLst>
          </p:cNvPr>
          <p:cNvSpPr txBox="1"/>
          <p:nvPr/>
        </p:nvSpPr>
        <p:spPr>
          <a:xfrm>
            <a:off x="848544" y="5085184"/>
            <a:ext cx="8280920" cy="369332"/>
          </a:xfrm>
          <a:prstGeom prst="rect">
            <a:avLst/>
          </a:prstGeom>
          <a:noFill/>
        </p:spPr>
        <p:txBody>
          <a:bodyPr wrap="square" rtlCol="0">
            <a:spAutoFit/>
          </a:bodyPr>
          <a:lstStyle/>
          <a:p>
            <a:r>
              <a:rPr lang="de-DE" dirty="0"/>
              <a:t>See also Bates, Maes and </a:t>
            </a:r>
            <a:r>
              <a:rPr lang="de-DE" dirty="0" err="1"/>
              <a:t>Neale</a:t>
            </a:r>
            <a:r>
              <a:rPr lang="de-DE" dirty="0"/>
              <a:t> (2019)</a:t>
            </a:r>
          </a:p>
        </p:txBody>
      </p:sp>
    </p:spTree>
    <p:extLst>
      <p:ext uri="{BB962C8B-B14F-4D97-AF65-F5344CB8AC3E}">
        <p14:creationId xmlns:p14="http://schemas.microsoft.com/office/powerpoint/2010/main" val="40645489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fontScale="90000"/>
          </a:bodyPr>
          <a:lstStyle/>
          <a:p>
            <a:pPr marL="0" indent="0">
              <a:buNone/>
            </a:pPr>
            <a:r>
              <a:rPr lang="en-US" dirty="0"/>
              <a:t>7</a:t>
            </a:r>
            <a:r>
              <a:rPr lang="en-US" sz="4400" dirty="0"/>
              <a:t>. UMX: Implementation of Purcell Model</a:t>
            </a:r>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32</a:t>
            </a:fld>
            <a:endParaRPr lang="de-DE"/>
          </a:p>
        </p:txBody>
      </p:sp>
      <p:sp>
        <p:nvSpPr>
          <p:cNvPr id="2" name="Fußzeilenplatzhalter 3">
            <a:extLst>
              <a:ext uri="{FF2B5EF4-FFF2-40B4-BE49-F238E27FC236}">
                <a16:creationId xmlns:a16="http://schemas.microsoft.com/office/drawing/2014/main" id="{9C44B8FE-9D8F-9C8C-B751-D60B40AD3A8D}"/>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
        <p:nvSpPr>
          <p:cNvPr id="8" name="Inhaltsplatzhalter 2">
            <a:extLst>
              <a:ext uri="{FF2B5EF4-FFF2-40B4-BE49-F238E27FC236}">
                <a16:creationId xmlns:a16="http://schemas.microsoft.com/office/drawing/2014/main" id="{0CC0D865-DDE2-C623-B7DE-E90B6FA307A6}"/>
              </a:ext>
            </a:extLst>
          </p:cNvPr>
          <p:cNvSpPr>
            <a:spLocks noGrp="1"/>
          </p:cNvSpPr>
          <p:nvPr>
            <p:ph idx="1"/>
          </p:nvPr>
        </p:nvSpPr>
        <p:spPr>
          <a:xfrm>
            <a:off x="495300" y="2048590"/>
            <a:ext cx="8915400" cy="2100490"/>
          </a:xfrm>
          <a:ln w="22225">
            <a:solidFill>
              <a:schemeClr val="tx1"/>
            </a:solidFill>
          </a:ln>
        </p:spPr>
        <p:txBody>
          <a:bodyPr/>
          <a:lstStyle/>
          <a:p>
            <a:pPr marL="0" indent="0">
              <a:buNone/>
            </a:pPr>
            <a:r>
              <a:rPr lang="en-US" sz="2800" dirty="0" err="1"/>
              <a:t>GEbiv</a:t>
            </a:r>
            <a:r>
              <a:rPr lang="en-US" sz="2800" dirty="0"/>
              <a:t> = </a:t>
            </a:r>
            <a:r>
              <a:rPr lang="en-US" sz="2800" dirty="0" err="1"/>
              <a:t>umxGxE</a:t>
            </a:r>
            <a:r>
              <a:rPr lang="en-US" sz="2800" b="1" dirty="0" err="1"/>
              <a:t>biv</a:t>
            </a:r>
            <a:r>
              <a:rPr lang="en-US" sz="2800" dirty="0"/>
              <a:t>(</a:t>
            </a:r>
            <a:r>
              <a:rPr lang="en-US" sz="2800" dirty="0" err="1"/>
              <a:t>selDVs</a:t>
            </a:r>
            <a:r>
              <a:rPr lang="en-US" sz="2800" dirty="0"/>
              <a:t>= “VAR", </a:t>
            </a:r>
            <a:r>
              <a:rPr lang="en-US" sz="2800" dirty="0" err="1"/>
              <a:t>selDefs</a:t>
            </a:r>
            <a:r>
              <a:rPr lang="en-US" sz="2800" dirty="0"/>
              <a:t>= “VAR", </a:t>
            </a:r>
            <a:r>
              <a:rPr lang="en-US" sz="2800" dirty="0" err="1"/>
              <a:t>sep</a:t>
            </a:r>
            <a:r>
              <a:rPr lang="en-US" sz="2800" dirty="0"/>
              <a:t>= "", </a:t>
            </a:r>
            <a:r>
              <a:rPr lang="en-US" sz="2800" dirty="0" err="1"/>
              <a:t>mzData</a:t>
            </a:r>
            <a:r>
              <a:rPr lang="en-US" sz="2800" dirty="0"/>
              <a:t> = </a:t>
            </a:r>
            <a:r>
              <a:rPr lang="en-US" sz="2800" dirty="0" err="1"/>
              <a:t>mz</a:t>
            </a:r>
            <a:r>
              <a:rPr lang="en-US" sz="2800" dirty="0"/>
              <a:t>, </a:t>
            </a:r>
            <a:r>
              <a:rPr lang="en-US" sz="2800" dirty="0" err="1"/>
              <a:t>dzData</a:t>
            </a:r>
            <a:r>
              <a:rPr lang="en-US" sz="2800" dirty="0"/>
              <a:t> = </a:t>
            </a:r>
            <a:r>
              <a:rPr lang="en-US" sz="2800" dirty="0" err="1"/>
              <a:t>dz</a:t>
            </a:r>
            <a:r>
              <a:rPr lang="en-US" sz="2800" dirty="0"/>
              <a:t>, </a:t>
            </a:r>
            <a:r>
              <a:rPr lang="en-US" sz="2800" dirty="0" err="1"/>
              <a:t>tryHard</a:t>
            </a:r>
            <a:r>
              <a:rPr lang="en-US" sz="2800" dirty="0"/>
              <a:t>= "yes", </a:t>
            </a:r>
            <a:r>
              <a:rPr lang="en-US" sz="2800" dirty="0" err="1"/>
              <a:t>dropMissingDef</a:t>
            </a:r>
            <a:r>
              <a:rPr lang="en-US" sz="2800" dirty="0"/>
              <a:t> = TRUE, </a:t>
            </a:r>
            <a:r>
              <a:rPr lang="en-US" sz="2800" dirty="0" err="1"/>
              <a:t>dzAr</a:t>
            </a:r>
            <a:r>
              <a:rPr lang="en-US" sz="2800" dirty="0"/>
              <a:t> = 0.5)</a:t>
            </a:r>
          </a:p>
          <a:p>
            <a:pPr marL="0" indent="0">
              <a:buNone/>
            </a:pPr>
            <a:endParaRPr lang="en-US" dirty="0"/>
          </a:p>
        </p:txBody>
      </p:sp>
      <p:cxnSp>
        <p:nvCxnSpPr>
          <p:cNvPr id="16" name="Gerade Verbindung mit Pfeil 13">
            <a:extLst>
              <a:ext uri="{FF2B5EF4-FFF2-40B4-BE49-F238E27FC236}">
                <a16:creationId xmlns:a16="http://schemas.microsoft.com/office/drawing/2014/main" id="{28D3C25A-5CC6-37D5-E7BC-17FC84756507}"/>
              </a:ext>
            </a:extLst>
          </p:cNvPr>
          <p:cNvCxnSpPr>
            <a:cxnSpLocks/>
          </p:cNvCxnSpPr>
          <p:nvPr/>
        </p:nvCxnSpPr>
        <p:spPr bwMode="auto">
          <a:xfrm flipH="1" flipV="1">
            <a:off x="5148240" y="2441244"/>
            <a:ext cx="72008" cy="1080120"/>
          </a:xfrm>
          <a:prstGeom prst="straightConnector1">
            <a:avLst/>
          </a:prstGeom>
          <a:ln w="254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7" name="Textfeld 14">
            <a:extLst>
              <a:ext uri="{FF2B5EF4-FFF2-40B4-BE49-F238E27FC236}">
                <a16:creationId xmlns:a16="http://schemas.microsoft.com/office/drawing/2014/main" id="{497630F4-7F2B-91C0-936B-4C00C7F315ED}"/>
              </a:ext>
            </a:extLst>
          </p:cNvPr>
          <p:cNvSpPr txBox="1"/>
          <p:nvPr/>
        </p:nvSpPr>
        <p:spPr bwMode="auto">
          <a:xfrm>
            <a:off x="4200577" y="3521364"/>
            <a:ext cx="2073003" cy="369332"/>
          </a:xfrm>
          <a:prstGeom prst="rect">
            <a:avLst/>
          </a:prstGeom>
          <a:noFill/>
          <a:ln>
            <a:solidFill>
              <a:srgbClr val="92D050"/>
            </a:solidFill>
          </a:ln>
        </p:spPr>
        <p:txBody>
          <a:bodyPr wrap="none" rtlCol="0">
            <a:spAutoFit/>
          </a:bodyPr>
          <a:lstStyle/>
          <a:p>
            <a:pPr>
              <a:defRPr/>
            </a:pPr>
            <a:r>
              <a:rPr lang="en-US" b="1" dirty="0">
                <a:solidFill>
                  <a:schemeClr val="accent3"/>
                </a:solidFill>
              </a:rPr>
              <a:t>Dependent</a:t>
            </a:r>
            <a:r>
              <a:rPr lang="de-DE" b="1" dirty="0">
                <a:solidFill>
                  <a:schemeClr val="accent3"/>
                </a:solidFill>
              </a:rPr>
              <a:t> variable</a:t>
            </a:r>
            <a:endParaRPr lang="en-US" b="1" dirty="0">
              <a:solidFill>
                <a:schemeClr val="accent3"/>
              </a:solidFill>
            </a:endParaRPr>
          </a:p>
        </p:txBody>
      </p:sp>
      <p:cxnSp>
        <p:nvCxnSpPr>
          <p:cNvPr id="18" name="Gerade Verbindung mit Pfeil 13">
            <a:extLst>
              <a:ext uri="{FF2B5EF4-FFF2-40B4-BE49-F238E27FC236}">
                <a16:creationId xmlns:a16="http://schemas.microsoft.com/office/drawing/2014/main" id="{89966827-B7C6-7816-605A-F6BD52BBEFBE}"/>
              </a:ext>
            </a:extLst>
          </p:cNvPr>
          <p:cNvCxnSpPr>
            <a:cxnSpLocks/>
          </p:cNvCxnSpPr>
          <p:nvPr/>
        </p:nvCxnSpPr>
        <p:spPr bwMode="auto">
          <a:xfrm flipH="1" flipV="1">
            <a:off x="7488500" y="2441244"/>
            <a:ext cx="72008" cy="1080120"/>
          </a:xfrm>
          <a:prstGeom prst="straightConnector1">
            <a:avLst/>
          </a:prstGeom>
          <a:ln w="254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9" name="Textfeld 14">
            <a:extLst>
              <a:ext uri="{FF2B5EF4-FFF2-40B4-BE49-F238E27FC236}">
                <a16:creationId xmlns:a16="http://schemas.microsoft.com/office/drawing/2014/main" id="{7537ECB4-4924-CFA2-2409-1B38957A0F25}"/>
              </a:ext>
            </a:extLst>
          </p:cNvPr>
          <p:cNvSpPr txBox="1"/>
          <p:nvPr/>
        </p:nvSpPr>
        <p:spPr bwMode="auto">
          <a:xfrm>
            <a:off x="6945596" y="3521364"/>
            <a:ext cx="1229824" cy="369332"/>
          </a:xfrm>
          <a:prstGeom prst="rect">
            <a:avLst/>
          </a:prstGeom>
          <a:noFill/>
          <a:ln>
            <a:solidFill>
              <a:srgbClr val="0070C0"/>
            </a:solidFill>
          </a:ln>
        </p:spPr>
        <p:txBody>
          <a:bodyPr wrap="none" rtlCol="0">
            <a:spAutoFit/>
          </a:bodyPr>
          <a:lstStyle/>
          <a:p>
            <a:pPr>
              <a:defRPr/>
            </a:pPr>
            <a:r>
              <a:rPr lang="de-DE" b="1" dirty="0">
                <a:solidFill>
                  <a:schemeClr val="accent1"/>
                </a:solidFill>
              </a:rPr>
              <a:t>Moderator</a:t>
            </a:r>
            <a:endParaRPr lang="en-US" b="1" dirty="0">
              <a:solidFill>
                <a:schemeClr val="accent1"/>
              </a:solidFill>
            </a:endParaRPr>
          </a:p>
        </p:txBody>
      </p:sp>
      <p:sp>
        <p:nvSpPr>
          <p:cNvPr id="20" name="Textfeld 19">
            <a:extLst>
              <a:ext uri="{FF2B5EF4-FFF2-40B4-BE49-F238E27FC236}">
                <a16:creationId xmlns:a16="http://schemas.microsoft.com/office/drawing/2014/main" id="{95483262-5E84-EC56-D2FF-1AC41AB5E613}"/>
              </a:ext>
            </a:extLst>
          </p:cNvPr>
          <p:cNvSpPr txBox="1"/>
          <p:nvPr/>
        </p:nvSpPr>
        <p:spPr>
          <a:xfrm>
            <a:off x="3656856" y="1268760"/>
            <a:ext cx="3156633" cy="523220"/>
          </a:xfrm>
          <a:prstGeom prst="rect">
            <a:avLst/>
          </a:prstGeom>
          <a:noFill/>
        </p:spPr>
        <p:txBody>
          <a:bodyPr wrap="none" rtlCol="0">
            <a:spAutoFit/>
          </a:bodyPr>
          <a:lstStyle/>
          <a:p>
            <a:r>
              <a:rPr lang="de-DE" sz="2800" b="1" dirty="0" err="1"/>
              <a:t>Full</a:t>
            </a:r>
            <a:r>
              <a:rPr lang="de-DE" sz="2800" b="1" dirty="0"/>
              <a:t> </a:t>
            </a:r>
            <a:r>
              <a:rPr lang="de-DE" sz="2800" b="1" dirty="0" err="1"/>
              <a:t>bivariate</a:t>
            </a:r>
            <a:r>
              <a:rPr lang="de-DE" sz="2800" b="1" dirty="0"/>
              <a:t> </a:t>
            </a:r>
            <a:r>
              <a:rPr lang="de-DE" sz="2800" b="1" dirty="0" err="1"/>
              <a:t>model</a:t>
            </a:r>
            <a:endParaRPr lang="en-US" sz="2800" b="1" dirty="0"/>
          </a:p>
        </p:txBody>
      </p:sp>
      <p:sp>
        <p:nvSpPr>
          <p:cNvPr id="21" name="Pfeil nach rechts 10">
            <a:extLst>
              <a:ext uri="{FF2B5EF4-FFF2-40B4-BE49-F238E27FC236}">
                <a16:creationId xmlns:a16="http://schemas.microsoft.com/office/drawing/2014/main" id="{319AAB8F-DD58-43B0-6D58-A6B01E60AE20}"/>
              </a:ext>
            </a:extLst>
          </p:cNvPr>
          <p:cNvSpPr/>
          <p:nvPr/>
        </p:nvSpPr>
        <p:spPr>
          <a:xfrm>
            <a:off x="848544" y="4411270"/>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feld 21">
            <a:extLst>
              <a:ext uri="{FF2B5EF4-FFF2-40B4-BE49-F238E27FC236}">
                <a16:creationId xmlns:a16="http://schemas.microsoft.com/office/drawing/2014/main" id="{3C885070-29DA-C7D7-B5B9-AE5F7D6DB98C}"/>
              </a:ext>
            </a:extLst>
          </p:cNvPr>
          <p:cNvSpPr txBox="1"/>
          <p:nvPr/>
        </p:nvSpPr>
        <p:spPr>
          <a:xfrm>
            <a:off x="1352600" y="4288450"/>
            <a:ext cx="8307082" cy="461665"/>
          </a:xfrm>
          <a:prstGeom prst="rect">
            <a:avLst/>
          </a:prstGeom>
          <a:noFill/>
        </p:spPr>
        <p:txBody>
          <a:bodyPr wrap="none" rtlCol="0">
            <a:spAutoFit/>
          </a:bodyPr>
          <a:lstStyle/>
          <a:p>
            <a:r>
              <a:rPr lang="de-DE" sz="2400" dirty="0"/>
              <a:t>Need </a:t>
            </a:r>
            <a:r>
              <a:rPr lang="de-DE" sz="2400" dirty="0" err="1"/>
              <a:t>to</a:t>
            </a:r>
            <a:r>
              <a:rPr lang="de-DE" sz="2400" dirty="0"/>
              <a:t> </a:t>
            </a:r>
            <a:r>
              <a:rPr lang="de-DE" sz="2400" dirty="0" err="1"/>
              <a:t>modify</a:t>
            </a:r>
            <a:r>
              <a:rPr lang="de-DE" sz="2400" dirty="0"/>
              <a:t> </a:t>
            </a:r>
            <a:r>
              <a:rPr lang="de-DE" sz="2400" dirty="0" err="1"/>
              <a:t>path</a:t>
            </a:r>
            <a:r>
              <a:rPr lang="de-DE" sz="2400" dirty="0"/>
              <a:t> per </a:t>
            </a:r>
            <a:r>
              <a:rPr lang="de-DE" sz="2400" dirty="0" err="1"/>
              <a:t>hand</a:t>
            </a:r>
            <a:r>
              <a:rPr lang="de-DE" sz="2400" dirty="0"/>
              <a:t> (</a:t>
            </a:r>
            <a:r>
              <a:rPr lang="de-DE" sz="2400" i="1" dirty="0" err="1"/>
              <a:t>umxModify</a:t>
            </a:r>
            <a:r>
              <a:rPr lang="de-DE" sz="2400" dirty="0"/>
              <a:t>) </a:t>
            </a:r>
            <a:r>
              <a:rPr lang="de-DE" sz="2400" dirty="0" err="1"/>
              <a:t>to</a:t>
            </a:r>
            <a:r>
              <a:rPr lang="de-DE" sz="2400" dirty="0"/>
              <a:t> </a:t>
            </a:r>
            <a:r>
              <a:rPr lang="de-DE" sz="2400" dirty="0" err="1"/>
              <a:t>compare</a:t>
            </a:r>
            <a:r>
              <a:rPr lang="de-DE" sz="2400" dirty="0"/>
              <a:t> </a:t>
            </a:r>
            <a:r>
              <a:rPr lang="de-DE" sz="2400" dirty="0" err="1"/>
              <a:t>models</a:t>
            </a:r>
            <a:r>
              <a:rPr lang="de-DE" sz="2400" dirty="0"/>
              <a:t>!</a:t>
            </a:r>
            <a:endParaRPr lang="en-US" sz="2400" dirty="0"/>
          </a:p>
        </p:txBody>
      </p:sp>
      <p:sp>
        <p:nvSpPr>
          <p:cNvPr id="24" name="Textfeld 23">
            <a:extLst>
              <a:ext uri="{FF2B5EF4-FFF2-40B4-BE49-F238E27FC236}">
                <a16:creationId xmlns:a16="http://schemas.microsoft.com/office/drawing/2014/main" id="{394594CB-7027-79A5-6561-2EB550C50388}"/>
              </a:ext>
            </a:extLst>
          </p:cNvPr>
          <p:cNvSpPr txBox="1"/>
          <p:nvPr/>
        </p:nvSpPr>
        <p:spPr>
          <a:xfrm>
            <a:off x="848544" y="5085184"/>
            <a:ext cx="4954554" cy="369332"/>
          </a:xfrm>
          <a:prstGeom prst="rect">
            <a:avLst/>
          </a:prstGeom>
          <a:noFill/>
        </p:spPr>
        <p:txBody>
          <a:bodyPr wrap="square">
            <a:spAutoFit/>
          </a:bodyPr>
          <a:lstStyle/>
          <a:p>
            <a:r>
              <a:rPr lang="de-DE" dirty="0"/>
              <a:t>See also Bates, Maes and </a:t>
            </a:r>
            <a:r>
              <a:rPr lang="de-DE" dirty="0" err="1"/>
              <a:t>Neale</a:t>
            </a:r>
            <a:r>
              <a:rPr lang="de-DE" dirty="0"/>
              <a:t> (2019)</a:t>
            </a:r>
          </a:p>
        </p:txBody>
      </p:sp>
    </p:spTree>
    <p:extLst>
      <p:ext uri="{BB962C8B-B14F-4D97-AF65-F5344CB8AC3E}">
        <p14:creationId xmlns:p14="http://schemas.microsoft.com/office/powerpoint/2010/main" val="41620379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064480-FC69-4C05-A46B-19E3F2065E81}"/>
              </a:ext>
            </a:extLst>
          </p:cNvPr>
          <p:cNvSpPr>
            <a:spLocks noGrp="1"/>
          </p:cNvSpPr>
          <p:nvPr>
            <p:ph type="title"/>
          </p:nvPr>
        </p:nvSpPr>
        <p:spPr/>
        <p:txBody>
          <a:bodyPr/>
          <a:lstStyle/>
          <a:p>
            <a:r>
              <a:rPr lang="de-DE" dirty="0"/>
              <a:t>References</a:t>
            </a:r>
          </a:p>
        </p:txBody>
      </p:sp>
      <p:sp>
        <p:nvSpPr>
          <p:cNvPr id="3" name="Inhaltsplatzhalter 2">
            <a:extLst>
              <a:ext uri="{FF2B5EF4-FFF2-40B4-BE49-F238E27FC236}">
                <a16:creationId xmlns:a16="http://schemas.microsoft.com/office/drawing/2014/main" id="{212A260E-EE4E-4782-B32D-2F367AAD5054}"/>
              </a:ext>
            </a:extLst>
          </p:cNvPr>
          <p:cNvSpPr>
            <a:spLocks noGrp="1"/>
          </p:cNvSpPr>
          <p:nvPr>
            <p:ph idx="1"/>
          </p:nvPr>
        </p:nvSpPr>
        <p:spPr>
          <a:xfrm>
            <a:off x="523609" y="1423317"/>
            <a:ext cx="8915400" cy="4525963"/>
          </a:xfrm>
        </p:spPr>
        <p:txBody>
          <a:bodyPr>
            <a:noAutofit/>
          </a:bodyPr>
          <a:lstStyle/>
          <a:p>
            <a:pPr marL="457200" indent="-457200">
              <a:lnSpc>
                <a:spcPct val="150000"/>
              </a:lnSpc>
              <a:buNone/>
            </a:pPr>
            <a:r>
              <a:rPr lang="en-US" sz="1400" dirty="0"/>
              <a:t>Baier, T. (2019). Does sibling and twin similarity in cognitive ability differ by parents’ education? </a:t>
            </a:r>
            <a:r>
              <a:rPr lang="en-US" sz="1400" i="1" dirty="0"/>
              <a:t>Journal of Family Research</a:t>
            </a:r>
            <a:r>
              <a:rPr lang="en-US" sz="1400" dirty="0"/>
              <a:t>, </a:t>
            </a:r>
            <a:r>
              <a:rPr lang="en-US" sz="1400" i="1" dirty="0"/>
              <a:t>31</a:t>
            </a:r>
            <a:r>
              <a:rPr lang="en-US" sz="1400" dirty="0"/>
              <a:t>(1), 58–82. </a:t>
            </a:r>
            <a:r>
              <a:rPr lang="en-US" sz="1400" u="sng" dirty="0">
                <a:hlinkClick r:id="rId2"/>
              </a:rPr>
              <a:t>https://doi.org/10.3224/zff.v31i1.04</a:t>
            </a:r>
            <a:r>
              <a:rPr lang="en-US" sz="1400" dirty="0"/>
              <a:t> </a:t>
            </a:r>
            <a:endParaRPr lang="de-DE" sz="1400" dirty="0"/>
          </a:p>
          <a:p>
            <a:pPr marL="457200" indent="-457200">
              <a:lnSpc>
                <a:spcPct val="150000"/>
              </a:lnSpc>
              <a:buNone/>
            </a:pPr>
            <a:r>
              <a:rPr lang="en-US" sz="1400" dirty="0"/>
              <a:t>Bates, T. C., </a:t>
            </a:r>
            <a:r>
              <a:rPr lang="en-US" sz="1400" dirty="0" err="1"/>
              <a:t>Maes</a:t>
            </a:r>
            <a:r>
              <a:rPr lang="en-US" sz="1400" dirty="0"/>
              <a:t>, H., &amp; Neale, M. C. (2019). </a:t>
            </a:r>
            <a:r>
              <a:rPr lang="en-US" sz="1400" dirty="0" err="1"/>
              <a:t>umx</a:t>
            </a:r>
            <a:r>
              <a:rPr lang="en-US" sz="1400" dirty="0"/>
              <a:t>: Twin and path-based structural equation modeling in R. </a:t>
            </a:r>
            <a:r>
              <a:rPr lang="en-US" sz="1400" i="1" dirty="0"/>
              <a:t>Twin Research and Human Genetics, 22</a:t>
            </a:r>
            <a:r>
              <a:rPr lang="en-US" sz="1400" dirty="0"/>
              <a:t>(1), 27-41. </a:t>
            </a:r>
            <a:r>
              <a:rPr lang="en-US" sz="1400" u="sng" dirty="0">
                <a:hlinkClick r:id="rId3"/>
              </a:rPr>
              <a:t>https://doi.org/10.1017/thg.2019.2</a:t>
            </a:r>
            <a:r>
              <a:rPr lang="en-US" sz="1400" dirty="0"/>
              <a:t>Jaffee and Price 2007</a:t>
            </a:r>
            <a:endParaRPr lang="de-DE" sz="1400" dirty="0"/>
          </a:p>
          <a:p>
            <a:pPr marL="457200" indent="-457200">
              <a:lnSpc>
                <a:spcPct val="150000"/>
              </a:lnSpc>
              <a:buNone/>
            </a:pPr>
            <a:r>
              <a:rPr lang="en-US" sz="1400" dirty="0"/>
              <a:t>Beam, C. R., &amp; </a:t>
            </a:r>
            <a:r>
              <a:rPr lang="en-US" sz="1400" dirty="0" err="1"/>
              <a:t>Turkheimer</a:t>
            </a:r>
            <a:r>
              <a:rPr lang="en-US" sz="1400" dirty="0"/>
              <a:t>, E. (2013). Phenotype–environment correlations in longitudinal twin models. </a:t>
            </a:r>
            <a:r>
              <a:rPr lang="en-US" sz="1400" i="1" dirty="0"/>
              <a:t>Development and Psychopathology</a:t>
            </a:r>
            <a:r>
              <a:rPr lang="en-US" sz="1400" dirty="0"/>
              <a:t>, </a:t>
            </a:r>
            <a:r>
              <a:rPr lang="en-US" sz="1400" i="1" dirty="0"/>
              <a:t>25</a:t>
            </a:r>
            <a:r>
              <a:rPr lang="en-US" sz="1400" dirty="0"/>
              <a:t>(1), 7–16. </a:t>
            </a:r>
            <a:r>
              <a:rPr lang="en-US" sz="1400" u="sng" dirty="0">
                <a:hlinkClick r:id="rId4"/>
              </a:rPr>
              <a:t>https://doi.org/10.1017/s0954579412000867</a:t>
            </a:r>
            <a:r>
              <a:rPr lang="en-US" sz="1400" dirty="0"/>
              <a:t> </a:t>
            </a:r>
            <a:endParaRPr lang="de-DE" sz="1400" dirty="0"/>
          </a:p>
          <a:p>
            <a:pPr marL="457200" indent="-457200">
              <a:lnSpc>
                <a:spcPct val="150000"/>
              </a:lnSpc>
              <a:buNone/>
            </a:pPr>
            <a:r>
              <a:rPr lang="de-DE" sz="1400" dirty="0"/>
              <a:t>Dickens, W. T., &amp; Flynn, J. R. (2001). </a:t>
            </a:r>
            <a:r>
              <a:rPr lang="en-US" sz="1400" dirty="0"/>
              <a:t>Heritability estimates versus large environmental effects: The IQ paradox resolved. </a:t>
            </a:r>
            <a:r>
              <a:rPr lang="en-US" sz="1400" i="1" dirty="0"/>
              <a:t>Psychological Review</a:t>
            </a:r>
            <a:r>
              <a:rPr lang="en-US" sz="1400" dirty="0"/>
              <a:t>, </a:t>
            </a:r>
            <a:r>
              <a:rPr lang="en-US" sz="1400" i="1" dirty="0"/>
              <a:t>108</a:t>
            </a:r>
            <a:r>
              <a:rPr lang="en-US" sz="1400" dirty="0"/>
              <a:t>(2), 346–369. </a:t>
            </a:r>
            <a:r>
              <a:rPr lang="en-US" sz="1400" u="sng" dirty="0">
                <a:hlinkClick r:id="rId5"/>
              </a:rPr>
              <a:t>https://doi.org/10.1037/0033-295x.108.2.346</a:t>
            </a:r>
            <a:r>
              <a:rPr lang="de-DE" sz="1400" dirty="0"/>
              <a:t> </a:t>
            </a:r>
          </a:p>
          <a:p>
            <a:pPr marL="457200" indent="-457200">
              <a:lnSpc>
                <a:spcPct val="150000"/>
              </a:lnSpc>
              <a:buNone/>
            </a:pPr>
            <a:r>
              <a:rPr lang="de-DE" sz="1400" dirty="0"/>
              <a:t>Diewald, M., Baier, T., Schulz, W., &amp; Schunck, R. (2015). </a:t>
            </a:r>
            <a:r>
              <a:rPr lang="en-US" sz="1400" dirty="0"/>
              <a:t>Status attainment and social mobility. </a:t>
            </a:r>
            <a:r>
              <a:rPr lang="de-DE" sz="1400" i="1" dirty="0"/>
              <a:t>Kölner Zeitschrift für Soziologie und Sozialpsychologie</a:t>
            </a:r>
            <a:r>
              <a:rPr lang="de-DE" sz="1400" dirty="0"/>
              <a:t>, </a:t>
            </a:r>
            <a:r>
              <a:rPr lang="de-DE" sz="1400" i="1" dirty="0"/>
              <a:t>67</a:t>
            </a:r>
            <a:r>
              <a:rPr lang="de-DE" sz="1400" dirty="0"/>
              <a:t>(</a:t>
            </a:r>
            <a:r>
              <a:rPr lang="de-DE" sz="1400" dirty="0" err="1"/>
              <a:t>Suppl</a:t>
            </a:r>
            <a:r>
              <a:rPr lang="de-DE" sz="1400" dirty="0"/>
              <a:t>. 1), 371–395. </a:t>
            </a:r>
            <a:r>
              <a:rPr lang="de-DE" sz="1400" u="sng" dirty="0">
                <a:hlinkClick r:id="rId6"/>
              </a:rPr>
              <a:t>https://doi.org/10.1007/s11577-015-0317-6</a:t>
            </a:r>
            <a:r>
              <a:rPr lang="de-DE" sz="1400" dirty="0"/>
              <a:t> </a:t>
            </a:r>
          </a:p>
          <a:p>
            <a:pPr marL="457200" indent="-457200">
              <a:lnSpc>
                <a:spcPct val="150000"/>
              </a:lnSpc>
              <a:buNone/>
            </a:pPr>
            <a:r>
              <a:rPr lang="en-US" sz="1400" dirty="0"/>
              <a:t>Guo, G., &amp; Stearns, E. (2002). The social influences on the realization of genetic potential for intellectual development. </a:t>
            </a:r>
            <a:r>
              <a:rPr lang="en-US" sz="1400" i="1" dirty="0"/>
              <a:t>Social Forces</a:t>
            </a:r>
            <a:r>
              <a:rPr lang="en-US" sz="1400" dirty="0"/>
              <a:t>, </a:t>
            </a:r>
            <a:r>
              <a:rPr lang="en-US" sz="1400" i="1" dirty="0"/>
              <a:t>80</a:t>
            </a:r>
            <a:r>
              <a:rPr lang="en-US" sz="1400" dirty="0"/>
              <a:t>(3), 881–910. </a:t>
            </a:r>
            <a:r>
              <a:rPr lang="en-US" sz="1400" u="sng" dirty="0">
                <a:hlinkClick r:id="rId7"/>
              </a:rPr>
              <a:t>https://doi.org/10.1353/sof.2002.0007</a:t>
            </a:r>
            <a:r>
              <a:rPr lang="en-US" sz="1400" dirty="0"/>
              <a:t> </a:t>
            </a:r>
            <a:endParaRPr lang="de-DE" sz="1400" dirty="0"/>
          </a:p>
          <a:p>
            <a:pPr marL="457200" indent="-457200">
              <a:lnSpc>
                <a:spcPct val="150000"/>
              </a:lnSpc>
              <a:buNone/>
            </a:pPr>
            <a:r>
              <a:rPr lang="en-US" sz="1400" dirty="0" err="1"/>
              <a:t>Medland</a:t>
            </a:r>
            <a:r>
              <a:rPr lang="en-US" sz="1400" dirty="0"/>
              <a:t>, S. E., Neale, M. C., Eaves, L. J., &amp; Neale, B. M. (2009). A note on the parameterization of Purcell’s G × E model for ordinal and binary data. </a:t>
            </a:r>
            <a:r>
              <a:rPr lang="en-US" sz="1400" i="1" dirty="0"/>
              <a:t>Behavior Genetics</a:t>
            </a:r>
            <a:r>
              <a:rPr lang="en-US" sz="1400" dirty="0"/>
              <a:t>, </a:t>
            </a:r>
            <a:r>
              <a:rPr lang="en-US" sz="1400" i="1" dirty="0"/>
              <a:t>39</a:t>
            </a:r>
            <a:r>
              <a:rPr lang="en-US" sz="1400" dirty="0"/>
              <a:t>(2), 220–229. </a:t>
            </a:r>
            <a:r>
              <a:rPr lang="de-DE" sz="1400" u="sng" dirty="0">
                <a:hlinkClick r:id="rId8"/>
              </a:rPr>
              <a:t>https://doi.org/10.1007/s10519-008-9247-7</a:t>
            </a:r>
            <a:r>
              <a:rPr lang="en-US" sz="1400" dirty="0"/>
              <a:t> </a:t>
            </a:r>
            <a:endParaRPr lang="de-DE" sz="1400" dirty="0"/>
          </a:p>
        </p:txBody>
      </p:sp>
      <p:sp>
        <p:nvSpPr>
          <p:cNvPr id="4" name="Fußzeilenplatzhalter 3">
            <a:extLst>
              <a:ext uri="{FF2B5EF4-FFF2-40B4-BE49-F238E27FC236}">
                <a16:creationId xmlns:a16="http://schemas.microsoft.com/office/drawing/2014/main" id="{72E9CA36-F5BC-4320-B9EF-8E234D1DF383}"/>
              </a:ext>
            </a:extLst>
          </p:cNvPr>
          <p:cNvSpPr>
            <a:spLocks noGrp="1"/>
          </p:cNvSpPr>
          <p:nvPr>
            <p:ph type="ftr" sz="quarter" idx="11"/>
          </p:nvPr>
        </p:nvSpPr>
        <p:spPr/>
        <p:txBody>
          <a:bodyPr/>
          <a:lstStyle/>
          <a:p>
            <a:pPr>
              <a:defRPr/>
            </a:pPr>
            <a:r>
              <a:rPr lang="de-DE" dirty="0"/>
              <a:t>www.twin-life.de</a:t>
            </a:r>
          </a:p>
        </p:txBody>
      </p:sp>
      <p:sp>
        <p:nvSpPr>
          <p:cNvPr id="5" name="Foliennummernplatzhalter 4">
            <a:extLst>
              <a:ext uri="{FF2B5EF4-FFF2-40B4-BE49-F238E27FC236}">
                <a16:creationId xmlns:a16="http://schemas.microsoft.com/office/drawing/2014/main" id="{7DFCC094-2273-43E6-B016-24C982381A27}"/>
              </a:ext>
            </a:extLst>
          </p:cNvPr>
          <p:cNvSpPr>
            <a:spLocks noGrp="1"/>
          </p:cNvSpPr>
          <p:nvPr>
            <p:ph type="sldNum" sz="quarter" idx="12"/>
          </p:nvPr>
        </p:nvSpPr>
        <p:spPr/>
        <p:txBody>
          <a:bodyPr/>
          <a:lstStyle/>
          <a:p>
            <a:pPr>
              <a:defRPr/>
            </a:pPr>
            <a:fld id="{F0EF1938-F635-4101-A9C7-630B9062B7F5}" type="slidenum">
              <a:rPr lang="de-DE" smtClean="0"/>
              <a:t>33</a:t>
            </a:fld>
            <a:endParaRPr lang="de-DE"/>
          </a:p>
        </p:txBody>
      </p:sp>
    </p:spTree>
    <p:extLst>
      <p:ext uri="{BB962C8B-B14F-4D97-AF65-F5344CB8AC3E}">
        <p14:creationId xmlns:p14="http://schemas.microsoft.com/office/powerpoint/2010/main" val="13434375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064480-FC69-4C05-A46B-19E3F2065E81}"/>
              </a:ext>
            </a:extLst>
          </p:cNvPr>
          <p:cNvSpPr>
            <a:spLocks noGrp="1"/>
          </p:cNvSpPr>
          <p:nvPr>
            <p:ph type="title"/>
          </p:nvPr>
        </p:nvSpPr>
        <p:spPr/>
        <p:txBody>
          <a:bodyPr/>
          <a:lstStyle/>
          <a:p>
            <a:r>
              <a:rPr lang="de-DE" dirty="0"/>
              <a:t>References</a:t>
            </a:r>
          </a:p>
        </p:txBody>
      </p:sp>
      <p:sp>
        <p:nvSpPr>
          <p:cNvPr id="3" name="Inhaltsplatzhalter 2">
            <a:extLst>
              <a:ext uri="{FF2B5EF4-FFF2-40B4-BE49-F238E27FC236}">
                <a16:creationId xmlns:a16="http://schemas.microsoft.com/office/drawing/2014/main" id="{212A260E-EE4E-4782-B32D-2F367AAD5054}"/>
              </a:ext>
            </a:extLst>
          </p:cNvPr>
          <p:cNvSpPr>
            <a:spLocks noGrp="1"/>
          </p:cNvSpPr>
          <p:nvPr>
            <p:ph idx="1"/>
          </p:nvPr>
        </p:nvSpPr>
        <p:spPr>
          <a:xfrm>
            <a:off x="523609" y="1423317"/>
            <a:ext cx="8915400" cy="4525963"/>
          </a:xfrm>
        </p:spPr>
        <p:txBody>
          <a:bodyPr>
            <a:noAutofit/>
          </a:bodyPr>
          <a:lstStyle/>
          <a:p>
            <a:pPr marL="457200" indent="-457200">
              <a:lnSpc>
                <a:spcPct val="150000"/>
              </a:lnSpc>
              <a:buNone/>
            </a:pPr>
            <a:r>
              <a:rPr lang="en-US" sz="1400" dirty="0"/>
              <a:t>Purcell, S. (2002). Variance Components Models for Gene–Environment Interaction in twin analysis. </a:t>
            </a:r>
            <a:r>
              <a:rPr lang="en-US" sz="1400" i="1" dirty="0"/>
              <a:t>Twin Research</a:t>
            </a:r>
            <a:r>
              <a:rPr lang="en-US" sz="1400" dirty="0"/>
              <a:t>, </a:t>
            </a:r>
            <a:r>
              <a:rPr lang="en-US" sz="1400" i="1" dirty="0"/>
              <a:t>5</a:t>
            </a:r>
            <a:r>
              <a:rPr lang="en-US" sz="1400" dirty="0"/>
              <a:t>(6), 554–571. </a:t>
            </a:r>
            <a:r>
              <a:rPr lang="en-US" sz="1400" u="sng" dirty="0">
                <a:hlinkClick r:id="rId2"/>
              </a:rPr>
              <a:t>https://doi.org/10.1375/136905202762342026</a:t>
            </a:r>
            <a:r>
              <a:rPr lang="en-US" sz="1400" dirty="0"/>
              <a:t> </a:t>
            </a:r>
            <a:endParaRPr lang="de-DE" sz="1400" dirty="0"/>
          </a:p>
          <a:p>
            <a:pPr marL="457200" indent="-457200">
              <a:lnSpc>
                <a:spcPct val="150000"/>
              </a:lnSpc>
              <a:buNone/>
            </a:pPr>
            <a:r>
              <a:rPr lang="en-US" sz="1400" dirty="0"/>
              <a:t>Shanahan, M. J., &amp; Hofer, S. M. (2005). Social Context in Gene–Environment Interactions: Retrospect and prospect. </a:t>
            </a:r>
            <a:r>
              <a:rPr lang="en-US" sz="1400" i="1" dirty="0"/>
              <a:t>The Journals of Gerontology: Series B</a:t>
            </a:r>
            <a:r>
              <a:rPr lang="en-US" sz="1400" dirty="0"/>
              <a:t>, </a:t>
            </a:r>
            <a:r>
              <a:rPr lang="en-US" sz="1400" i="1" dirty="0"/>
              <a:t>60</a:t>
            </a:r>
            <a:r>
              <a:rPr lang="en-US" sz="1400" dirty="0"/>
              <a:t>(Special_Issue_1), 65–76. </a:t>
            </a:r>
            <a:r>
              <a:rPr lang="de-DE" sz="1400" u="sng" dirty="0">
                <a:hlinkClick r:id="rId3"/>
              </a:rPr>
              <a:t>https://doi.org/10.1093/geronb/60.special_issue_1.65</a:t>
            </a:r>
            <a:r>
              <a:rPr lang="en-US" sz="1400" dirty="0"/>
              <a:t> </a:t>
            </a:r>
            <a:endParaRPr lang="de-DE" sz="1400" dirty="0"/>
          </a:p>
          <a:p>
            <a:pPr marL="457200" indent="-457200">
              <a:lnSpc>
                <a:spcPct val="150000"/>
              </a:lnSpc>
              <a:buNone/>
            </a:pPr>
            <a:r>
              <a:rPr lang="de-DE" sz="1400" dirty="0"/>
              <a:t>Taylor, J., </a:t>
            </a:r>
            <a:r>
              <a:rPr lang="de-DE" sz="1400" dirty="0" err="1"/>
              <a:t>Roehrig</a:t>
            </a:r>
            <a:r>
              <a:rPr lang="de-DE" sz="1400" dirty="0"/>
              <a:t>, A. D., Hensler, B. S., Connor, C. M., &amp; </a:t>
            </a:r>
            <a:r>
              <a:rPr lang="de-DE" sz="1400" dirty="0" err="1"/>
              <a:t>Schatschneider</a:t>
            </a:r>
            <a:r>
              <a:rPr lang="de-DE" sz="1400" dirty="0"/>
              <a:t>, C. (2010). </a:t>
            </a:r>
            <a:r>
              <a:rPr lang="en-US" sz="1400" dirty="0"/>
              <a:t>Teacher quality moderates the genetic effects on early reading. </a:t>
            </a:r>
            <a:r>
              <a:rPr lang="en-US" sz="1400" i="1" dirty="0"/>
              <a:t>Science</a:t>
            </a:r>
            <a:r>
              <a:rPr lang="en-US" sz="1400" dirty="0"/>
              <a:t>, </a:t>
            </a:r>
            <a:r>
              <a:rPr lang="en-US" sz="1400" i="1" dirty="0"/>
              <a:t>328</a:t>
            </a:r>
            <a:r>
              <a:rPr lang="en-US" sz="1400" dirty="0"/>
              <a:t>(5977), 512–514. </a:t>
            </a:r>
            <a:r>
              <a:rPr lang="en-US" sz="1400" u="sng" dirty="0">
                <a:hlinkClick r:id="rId4"/>
              </a:rPr>
              <a:t>https://doi.org/10.1126/science.1186149</a:t>
            </a:r>
            <a:r>
              <a:rPr lang="en-US" sz="1400" dirty="0"/>
              <a:t> </a:t>
            </a:r>
            <a:endParaRPr lang="de-DE" sz="1400" dirty="0"/>
          </a:p>
          <a:p>
            <a:pPr marL="457200" indent="-457200">
              <a:lnSpc>
                <a:spcPct val="150000"/>
              </a:lnSpc>
              <a:buNone/>
            </a:pPr>
            <a:r>
              <a:rPr lang="en-US" sz="1400" dirty="0"/>
              <a:t>Van Der </a:t>
            </a:r>
            <a:r>
              <a:rPr lang="en-US" sz="1400" dirty="0" err="1"/>
              <a:t>Sluis</a:t>
            </a:r>
            <a:r>
              <a:rPr lang="en-US" sz="1400" dirty="0"/>
              <a:t>, S., </a:t>
            </a:r>
            <a:r>
              <a:rPr lang="en-US" sz="1400" dirty="0" err="1"/>
              <a:t>Posthuma</a:t>
            </a:r>
            <a:r>
              <a:rPr lang="en-US" sz="1400" dirty="0"/>
              <a:t>, D., &amp; Dolan, C. V. (2012). A note on false positives and power in G × e modelling of twin data. </a:t>
            </a:r>
            <a:r>
              <a:rPr lang="en-US" sz="1400" i="1" dirty="0"/>
              <a:t>Behavior Genetics</a:t>
            </a:r>
            <a:r>
              <a:rPr lang="en-US" sz="1400" dirty="0"/>
              <a:t>, </a:t>
            </a:r>
            <a:r>
              <a:rPr lang="en-US" sz="1400" i="1" dirty="0"/>
              <a:t>42</a:t>
            </a:r>
            <a:r>
              <a:rPr lang="en-US" sz="1400" dirty="0"/>
              <a:t>(1), 170–186. </a:t>
            </a:r>
            <a:r>
              <a:rPr lang="en-US" sz="1400" u="sng" dirty="0">
                <a:hlinkClick r:id="rId5"/>
              </a:rPr>
              <a:t>https://doi.org/10.1007/s10519-011-9480-3</a:t>
            </a:r>
            <a:r>
              <a:rPr lang="en-US" sz="1400" dirty="0"/>
              <a:t> </a:t>
            </a:r>
            <a:endParaRPr lang="de-DE" sz="1400" dirty="0"/>
          </a:p>
          <a:p>
            <a:pPr marL="457200" indent="-457200">
              <a:lnSpc>
                <a:spcPct val="150000"/>
              </a:lnSpc>
              <a:buNone/>
            </a:pPr>
            <a:r>
              <a:rPr lang="en-US" sz="1400" dirty="0"/>
              <a:t>Verhulst, B., &amp; Hatemi, P. K. (2013). Gene-Environment interplay in twin models. </a:t>
            </a:r>
            <a:r>
              <a:rPr lang="en-US" sz="1400" i="1" dirty="0"/>
              <a:t>Political Analysis</a:t>
            </a:r>
            <a:r>
              <a:rPr lang="en-US" sz="1400" dirty="0"/>
              <a:t>, </a:t>
            </a:r>
            <a:r>
              <a:rPr lang="en-US" sz="1400" i="1" dirty="0"/>
              <a:t>21</a:t>
            </a:r>
            <a:r>
              <a:rPr lang="en-US" sz="1400" dirty="0"/>
              <a:t>(3), 368–389. </a:t>
            </a:r>
            <a:r>
              <a:rPr lang="en-US" sz="1400" u="sng" dirty="0">
                <a:hlinkClick r:id="rId6"/>
              </a:rPr>
              <a:t>https://doi.org/10.1093/pan/mpt005</a:t>
            </a:r>
            <a:r>
              <a:rPr lang="en-US" sz="1400" dirty="0"/>
              <a:t> </a:t>
            </a:r>
            <a:endParaRPr lang="de-DE" sz="1400" dirty="0"/>
          </a:p>
        </p:txBody>
      </p:sp>
      <p:sp>
        <p:nvSpPr>
          <p:cNvPr id="4" name="Fußzeilenplatzhalter 3">
            <a:extLst>
              <a:ext uri="{FF2B5EF4-FFF2-40B4-BE49-F238E27FC236}">
                <a16:creationId xmlns:a16="http://schemas.microsoft.com/office/drawing/2014/main" id="{72E9CA36-F5BC-4320-B9EF-8E234D1DF383}"/>
              </a:ext>
            </a:extLst>
          </p:cNvPr>
          <p:cNvSpPr>
            <a:spLocks noGrp="1"/>
          </p:cNvSpPr>
          <p:nvPr>
            <p:ph type="ftr" sz="quarter" idx="11"/>
          </p:nvPr>
        </p:nvSpPr>
        <p:spPr/>
        <p:txBody>
          <a:bodyPr/>
          <a:lstStyle/>
          <a:p>
            <a:pPr>
              <a:defRPr/>
            </a:pPr>
            <a:r>
              <a:rPr lang="de-DE" dirty="0"/>
              <a:t>www.twin-life.de</a:t>
            </a:r>
          </a:p>
        </p:txBody>
      </p:sp>
      <p:sp>
        <p:nvSpPr>
          <p:cNvPr id="5" name="Foliennummernplatzhalter 4">
            <a:extLst>
              <a:ext uri="{FF2B5EF4-FFF2-40B4-BE49-F238E27FC236}">
                <a16:creationId xmlns:a16="http://schemas.microsoft.com/office/drawing/2014/main" id="{7DFCC094-2273-43E6-B016-24C982381A27}"/>
              </a:ext>
            </a:extLst>
          </p:cNvPr>
          <p:cNvSpPr>
            <a:spLocks noGrp="1"/>
          </p:cNvSpPr>
          <p:nvPr>
            <p:ph type="sldNum" sz="quarter" idx="12"/>
          </p:nvPr>
        </p:nvSpPr>
        <p:spPr/>
        <p:txBody>
          <a:bodyPr/>
          <a:lstStyle/>
          <a:p>
            <a:pPr>
              <a:defRPr/>
            </a:pPr>
            <a:fld id="{F0EF1938-F635-4101-A9C7-630B9062B7F5}" type="slidenum">
              <a:rPr lang="de-DE" smtClean="0"/>
              <a:t>34</a:t>
            </a:fld>
            <a:endParaRPr lang="de-DE"/>
          </a:p>
        </p:txBody>
      </p:sp>
    </p:spTree>
    <p:extLst>
      <p:ext uri="{BB962C8B-B14F-4D97-AF65-F5344CB8AC3E}">
        <p14:creationId xmlns:p14="http://schemas.microsoft.com/office/powerpoint/2010/main" val="1603589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pPr>
              <a:defRPr/>
            </a:pPr>
            <a:r>
              <a:rPr lang="de-DE" sz="4000" dirty="0"/>
              <a:t>1. </a:t>
            </a:r>
            <a:r>
              <a:rPr lang="de-DE" sz="4000" dirty="0" err="1"/>
              <a:t>Introduction</a:t>
            </a:r>
            <a:endParaRPr sz="40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4</a:t>
            </a:fld>
            <a:endParaRPr lang="de-DE"/>
          </a:p>
        </p:txBody>
      </p:sp>
      <p:sp>
        <p:nvSpPr>
          <p:cNvPr id="5" name="Textfeld 4">
            <a:extLst>
              <a:ext uri="{FF2B5EF4-FFF2-40B4-BE49-F238E27FC236}">
                <a16:creationId xmlns:a16="http://schemas.microsoft.com/office/drawing/2014/main" id="{C3FB6E5F-0A2E-8A8B-3438-D83CEEC2E472}"/>
              </a:ext>
            </a:extLst>
          </p:cNvPr>
          <p:cNvSpPr txBox="1"/>
          <p:nvPr/>
        </p:nvSpPr>
        <p:spPr>
          <a:xfrm>
            <a:off x="704528" y="1628800"/>
            <a:ext cx="8706171" cy="3354765"/>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600" dirty="0"/>
              <a:t>Classical twin design (CTD) assumes </a:t>
            </a:r>
            <a:r>
              <a:rPr lang="de-DE" sz="2600" dirty="0" err="1"/>
              <a:t>no</a:t>
            </a:r>
            <a:r>
              <a:rPr lang="de-DE" sz="2600" dirty="0"/>
              <a:t> gene-environment </a:t>
            </a:r>
            <a:r>
              <a:rPr lang="de-DE" sz="2600" dirty="0" err="1"/>
              <a:t>interplay</a:t>
            </a:r>
            <a:endParaRPr lang="en-US" sz="2600" dirty="0"/>
          </a:p>
          <a:p>
            <a:pPr marL="285750" indent="-285750">
              <a:spcAft>
                <a:spcPts val="1200"/>
              </a:spcAft>
              <a:buFont typeface="Arial" panose="020B0604020202020204" pitchFamily="34" charset="0"/>
              <a:buChar char="•"/>
            </a:pPr>
            <a:r>
              <a:rPr lang="en-US" sz="2600" dirty="0"/>
              <a:t>However, the classical twin design “is only one empirical tool in a larger toolbox” (Verhulst &amp; Hatemi 2013: 368-369)</a:t>
            </a:r>
            <a:endParaRPr lang="en-US" sz="2600" dirty="0">
              <a:sym typeface="Wingdings" panose="05000000000000000000" pitchFamily="2" charset="2"/>
            </a:endParaRPr>
          </a:p>
          <a:p>
            <a:pPr marL="285750" indent="-285750">
              <a:spcAft>
                <a:spcPts val="1200"/>
              </a:spcAft>
              <a:buFont typeface="Arial" panose="020B0604020202020204" pitchFamily="34" charset="0"/>
              <a:buChar char="•"/>
            </a:pPr>
            <a:r>
              <a:rPr lang="en-US" sz="2600" dirty="0">
                <a:sym typeface="Wingdings" panose="05000000000000000000" pitchFamily="2" charset="2"/>
              </a:rPr>
              <a:t>Gene-environment interplay can be analyzed </a:t>
            </a:r>
            <a:r>
              <a:rPr lang="de-DE" sz="2600" dirty="0" err="1">
                <a:sym typeface="Wingdings" panose="05000000000000000000" pitchFamily="2" charset="2"/>
              </a:rPr>
              <a:t>groupwise</a:t>
            </a:r>
            <a:r>
              <a:rPr lang="de-DE" sz="2600" dirty="0">
                <a:sym typeface="Wingdings" panose="05000000000000000000" pitchFamily="2" charset="2"/>
              </a:rPr>
              <a:t> (</a:t>
            </a:r>
            <a:r>
              <a:rPr lang="de-DE" sz="2600" dirty="0" err="1">
                <a:sym typeface="Wingdings" panose="05000000000000000000" pitchFamily="2" charset="2"/>
              </a:rPr>
              <a:t>no</a:t>
            </a:r>
            <a:r>
              <a:rPr lang="de-DE" sz="2600" dirty="0">
                <a:sym typeface="Wingdings" panose="05000000000000000000" pitchFamily="2" charset="2"/>
              </a:rPr>
              <a:t> explicit </a:t>
            </a:r>
            <a:r>
              <a:rPr lang="de-DE" sz="2600" dirty="0" err="1">
                <a:sym typeface="Wingdings" panose="05000000000000000000" pitchFamily="2" charset="2"/>
              </a:rPr>
              <a:t>test</a:t>
            </a:r>
            <a:r>
              <a:rPr lang="de-DE" sz="2600" dirty="0">
                <a:sym typeface="Wingdings" panose="05000000000000000000" pitchFamily="2" charset="2"/>
              </a:rPr>
              <a:t>!) </a:t>
            </a:r>
            <a:r>
              <a:rPr lang="de-DE" sz="2600" dirty="0" err="1">
                <a:sym typeface="Wingdings" panose="05000000000000000000" pitchFamily="2" charset="2"/>
              </a:rPr>
              <a:t>or</a:t>
            </a:r>
            <a:r>
              <a:rPr lang="de-DE" sz="2600" dirty="0">
                <a:sym typeface="Wingdings" panose="05000000000000000000" pitchFamily="2" charset="2"/>
              </a:rPr>
              <a:t> </a:t>
            </a:r>
            <a:r>
              <a:rPr lang="de-DE" sz="2600" dirty="0" err="1">
                <a:sym typeface="Wingdings" panose="05000000000000000000" pitchFamily="2" charset="2"/>
              </a:rPr>
              <a:t>with</a:t>
            </a:r>
            <a:r>
              <a:rPr lang="de-DE" sz="2600" dirty="0">
                <a:sym typeface="Wingdings" panose="05000000000000000000" pitchFamily="2" charset="2"/>
              </a:rPr>
              <a:t> </a:t>
            </a:r>
            <a:r>
              <a:rPr lang="de-DE" sz="2600" dirty="0" err="1">
                <a:sym typeface="Wingdings" panose="05000000000000000000" pitchFamily="2" charset="2"/>
              </a:rPr>
              <a:t>advanced</a:t>
            </a:r>
            <a:r>
              <a:rPr lang="de-DE" sz="2600" dirty="0">
                <a:sym typeface="Wingdings" panose="05000000000000000000" pitchFamily="2" charset="2"/>
              </a:rPr>
              <a:t> </a:t>
            </a:r>
            <a:r>
              <a:rPr lang="de-DE" sz="2600" dirty="0" err="1">
                <a:sym typeface="Wingdings" panose="05000000000000000000" pitchFamily="2" charset="2"/>
              </a:rPr>
              <a:t>models</a:t>
            </a:r>
            <a:r>
              <a:rPr lang="de-DE" sz="2600" dirty="0">
                <a:sym typeface="Wingdings" panose="05000000000000000000" pitchFamily="2" charset="2"/>
              </a:rPr>
              <a:t> (e.g. Purcell Model)</a:t>
            </a:r>
          </a:p>
          <a:p>
            <a:endParaRPr lang="de-DE" sz="2600" dirty="0"/>
          </a:p>
        </p:txBody>
      </p:sp>
      <p:sp>
        <p:nvSpPr>
          <p:cNvPr id="3" name="Fußzeilenplatzhalter 3">
            <a:extLst>
              <a:ext uri="{FF2B5EF4-FFF2-40B4-BE49-F238E27FC236}">
                <a16:creationId xmlns:a16="http://schemas.microsoft.com/office/drawing/2014/main" id="{3430CB6B-D862-D97D-7894-6AF1F3CB2E35}"/>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1035506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pPr>
              <a:defRPr/>
            </a:pPr>
            <a:r>
              <a:rPr lang="de-DE" sz="4000" dirty="0"/>
              <a:t>1. </a:t>
            </a:r>
            <a:r>
              <a:rPr lang="de-DE" sz="4000" dirty="0" err="1"/>
              <a:t>Introduction</a:t>
            </a:r>
            <a:r>
              <a:rPr lang="de-DE" sz="4000" dirty="0"/>
              <a:t>: </a:t>
            </a:r>
            <a:r>
              <a:rPr lang="de-DE" sz="4000" dirty="0" err="1">
                <a:sym typeface="Wingdings" panose="05000000000000000000" pitchFamily="2" charset="2"/>
              </a:rPr>
              <a:t>Biased</a:t>
            </a:r>
            <a:r>
              <a:rPr lang="de-DE" sz="4000" dirty="0">
                <a:sym typeface="Wingdings" panose="05000000000000000000" pitchFamily="2" charset="2"/>
              </a:rPr>
              <a:t> </a:t>
            </a:r>
            <a:r>
              <a:rPr lang="de-DE" sz="4000" dirty="0" err="1">
                <a:sym typeface="Wingdings" panose="05000000000000000000" pitchFamily="2" charset="2"/>
              </a:rPr>
              <a:t>genetic</a:t>
            </a:r>
            <a:r>
              <a:rPr lang="de-DE" sz="4000" dirty="0">
                <a:sym typeface="Wingdings" panose="05000000000000000000" pitchFamily="2" charset="2"/>
              </a:rPr>
              <a:t> </a:t>
            </a:r>
            <a:r>
              <a:rPr lang="de-DE" sz="4000" dirty="0" err="1">
                <a:sym typeface="Wingdings" panose="05000000000000000000" pitchFamily="2" charset="2"/>
              </a:rPr>
              <a:t>effects</a:t>
            </a:r>
            <a:r>
              <a:rPr lang="de-DE" sz="4000" dirty="0">
                <a:sym typeface="Wingdings" panose="05000000000000000000" pitchFamily="2" charset="2"/>
              </a:rPr>
              <a:t>?</a:t>
            </a:r>
            <a:endParaRPr sz="40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5</a:t>
            </a:fld>
            <a:endParaRPr lang="de-DE"/>
          </a:p>
        </p:txBody>
      </p:sp>
      <p:sp>
        <p:nvSpPr>
          <p:cNvPr id="5" name="Textfeld 4">
            <a:extLst>
              <a:ext uri="{FF2B5EF4-FFF2-40B4-BE49-F238E27FC236}">
                <a16:creationId xmlns:a16="http://schemas.microsoft.com/office/drawing/2014/main" id="{C3FB6E5F-0A2E-8A8B-3438-D83CEEC2E472}"/>
              </a:ext>
            </a:extLst>
          </p:cNvPr>
          <p:cNvSpPr txBox="1"/>
          <p:nvPr/>
        </p:nvSpPr>
        <p:spPr>
          <a:xfrm>
            <a:off x="920552" y="1620083"/>
            <a:ext cx="8490147" cy="4401205"/>
          </a:xfrm>
          <a:prstGeom prst="rect">
            <a:avLst/>
          </a:prstGeom>
          <a:noFill/>
        </p:spPr>
        <p:txBody>
          <a:bodyPr wrap="square" rtlCol="0">
            <a:spAutoFit/>
          </a:bodyPr>
          <a:lstStyle/>
          <a:p>
            <a:r>
              <a:rPr lang="de-DE" sz="2000" b="1" dirty="0" err="1">
                <a:sym typeface="Wingdings" panose="05000000000000000000" pitchFamily="2" charset="2"/>
              </a:rPr>
              <a:t>Biased</a:t>
            </a:r>
            <a:r>
              <a:rPr lang="de-DE" sz="2000" b="1" dirty="0">
                <a:sym typeface="Wingdings" panose="05000000000000000000" pitchFamily="2" charset="2"/>
              </a:rPr>
              <a:t> </a:t>
            </a:r>
            <a:r>
              <a:rPr lang="de-DE" sz="2000" b="1" dirty="0" err="1">
                <a:sym typeface="Wingdings" panose="05000000000000000000" pitchFamily="2" charset="2"/>
              </a:rPr>
              <a:t>genetic</a:t>
            </a:r>
            <a:r>
              <a:rPr lang="de-DE" sz="2000" b="1" dirty="0">
                <a:sym typeface="Wingdings" panose="05000000000000000000" pitchFamily="2" charset="2"/>
              </a:rPr>
              <a:t> </a:t>
            </a:r>
            <a:r>
              <a:rPr lang="de-DE" sz="2000" b="1" dirty="0" err="1">
                <a:sym typeface="Wingdings" panose="05000000000000000000" pitchFamily="2" charset="2"/>
              </a:rPr>
              <a:t>effects</a:t>
            </a:r>
            <a:r>
              <a:rPr lang="de-DE" sz="2000" b="1" dirty="0">
                <a:sym typeface="Wingdings" panose="05000000000000000000" pitchFamily="2" charset="2"/>
              </a:rPr>
              <a:t> </a:t>
            </a:r>
            <a:r>
              <a:rPr lang="de-DE" sz="2000" b="1" dirty="0" err="1">
                <a:sym typeface="Wingdings" panose="05000000000000000000" pitchFamily="2" charset="2"/>
              </a:rPr>
              <a:t>by</a:t>
            </a:r>
            <a:r>
              <a:rPr lang="de-DE" sz="2000" b="1" dirty="0">
                <a:sym typeface="Wingdings" panose="05000000000000000000" pitchFamily="2" charset="2"/>
              </a:rPr>
              <a:t> GE </a:t>
            </a:r>
            <a:r>
              <a:rPr lang="de-DE" sz="2000" b="1" dirty="0" err="1">
                <a:sym typeface="Wingdings" panose="05000000000000000000" pitchFamily="2" charset="2"/>
              </a:rPr>
              <a:t>interplay</a:t>
            </a:r>
            <a:r>
              <a:rPr lang="de-DE" sz="2000" b="1" dirty="0">
                <a:sym typeface="Wingdings" panose="05000000000000000000" pitchFamily="2" charset="2"/>
              </a:rPr>
              <a:t>? </a:t>
            </a:r>
            <a:r>
              <a:rPr lang="de-DE" sz="2000" dirty="0">
                <a:sym typeface="Wingdings" panose="05000000000000000000" pitchFamily="2" charset="2"/>
              </a:rPr>
              <a:t>(</a:t>
            </a:r>
            <a:r>
              <a:rPr lang="de-DE" sz="2000" dirty="0" err="1">
                <a:sym typeface="Wingdings" panose="05000000000000000000" pitchFamily="2" charset="2"/>
              </a:rPr>
              <a:t>see</a:t>
            </a:r>
            <a:r>
              <a:rPr lang="de-DE" sz="2000" dirty="0">
                <a:sym typeface="Wingdings" panose="05000000000000000000" pitchFamily="2" charset="2"/>
              </a:rPr>
              <a:t> </a:t>
            </a:r>
            <a:r>
              <a:rPr lang="en-US" sz="2000" dirty="0">
                <a:solidFill>
                  <a:prstClr val="black"/>
                </a:solidFill>
              </a:rPr>
              <a:t>Verhulst &amp; Hatemi, 2013: 383)</a:t>
            </a:r>
            <a:endParaRPr lang="de-DE" sz="2000" dirty="0">
              <a:sym typeface="Wingdings" panose="05000000000000000000" pitchFamily="2" charset="2"/>
            </a:endParaRPr>
          </a:p>
          <a:p>
            <a:pPr marL="0" indent="0">
              <a:buNone/>
            </a:pPr>
            <a:endParaRPr lang="en-US" sz="2000" b="1" dirty="0"/>
          </a:p>
          <a:p>
            <a:pPr marL="285750" indent="-285750">
              <a:buFont typeface="Arial" panose="020B0604020202020204" pitchFamily="34" charset="0"/>
              <a:buChar char="•"/>
            </a:pPr>
            <a:r>
              <a:rPr lang="en-US" sz="2000" b="1" dirty="0"/>
              <a:t>Critique: </a:t>
            </a:r>
            <a:r>
              <a:rPr lang="en-US" sz="2000" dirty="0"/>
              <a:t>the effect of GE interplay would increase the genetic component in the classical twin design</a:t>
            </a:r>
          </a:p>
          <a:p>
            <a:pPr marL="742950" lvl="1" indent="-285750">
              <a:lnSpc>
                <a:spcPct val="150000"/>
              </a:lnSpc>
              <a:buFont typeface="Wingdings" panose="05000000000000000000" pitchFamily="2" charset="2"/>
              <a:buChar char="Ø"/>
            </a:pPr>
            <a:r>
              <a:rPr lang="en-US" sz="2000" dirty="0"/>
              <a:t>unmodeled </a:t>
            </a:r>
            <a:r>
              <a:rPr lang="en-US" sz="2000" dirty="0" err="1"/>
              <a:t>rAC</a:t>
            </a:r>
            <a:r>
              <a:rPr lang="en-US" sz="2000" dirty="0"/>
              <a:t>: increases estimates of A if the correlation is negative</a:t>
            </a:r>
          </a:p>
          <a:p>
            <a:pPr marL="742950" lvl="1" indent="-285750">
              <a:lnSpc>
                <a:spcPct val="150000"/>
              </a:lnSpc>
              <a:buFont typeface="Wingdings" panose="05000000000000000000" pitchFamily="2" charset="2"/>
              <a:buChar char="Ø"/>
            </a:pPr>
            <a:r>
              <a:rPr lang="en-US" sz="2000" dirty="0"/>
              <a:t>unmodeled </a:t>
            </a:r>
            <a:r>
              <a:rPr lang="en-US" sz="2000" dirty="0" err="1"/>
              <a:t>rAE</a:t>
            </a:r>
            <a:r>
              <a:rPr lang="en-US" sz="2000" dirty="0"/>
              <a:t>: increases estimates of A if the correlation is positive</a:t>
            </a:r>
          </a:p>
          <a:p>
            <a:pPr marL="742950" lvl="1" indent="-285750">
              <a:lnSpc>
                <a:spcPct val="150000"/>
              </a:lnSpc>
              <a:buFont typeface="Wingdings" panose="05000000000000000000" pitchFamily="2" charset="2"/>
              <a:buChar char="Ø"/>
            </a:pPr>
            <a:r>
              <a:rPr lang="en-US" sz="2000" dirty="0" err="1"/>
              <a:t>AxC</a:t>
            </a:r>
            <a:r>
              <a:rPr lang="en-US" sz="2000" dirty="0"/>
              <a:t>: increases estimates of A</a:t>
            </a:r>
          </a:p>
          <a:p>
            <a:pPr marL="742950" lvl="1" indent="-285750">
              <a:lnSpc>
                <a:spcPct val="150000"/>
              </a:lnSpc>
              <a:buFont typeface="Wingdings" panose="05000000000000000000" pitchFamily="2" charset="2"/>
              <a:buChar char="Ø"/>
            </a:pPr>
            <a:r>
              <a:rPr lang="en-US" sz="2000" dirty="0" err="1"/>
              <a:t>AxE</a:t>
            </a:r>
            <a:r>
              <a:rPr lang="en-US" sz="2000" dirty="0"/>
              <a:t>: decrease estimates of A </a:t>
            </a:r>
          </a:p>
          <a:p>
            <a:pPr marL="0" indent="0">
              <a:buNone/>
            </a:pPr>
            <a:endParaRPr lang="en-US" sz="2000" dirty="0"/>
          </a:p>
          <a:p>
            <a:pPr marL="0" indent="0">
              <a:buNone/>
            </a:pPr>
            <a:r>
              <a:rPr lang="en-US" sz="2000" b="1" dirty="0">
                <a:sym typeface="Wingdings" panose="05000000000000000000" pitchFamily="2" charset="2"/>
              </a:rPr>
              <a:t> I</a:t>
            </a:r>
            <a:r>
              <a:rPr lang="en-US" sz="2000" b="1" dirty="0"/>
              <a:t>mpact is dependent on the specific form of the relationship and the magnitude of the specific GE interplay</a:t>
            </a:r>
          </a:p>
          <a:p>
            <a:pPr marL="285750" indent="-285750">
              <a:buFont typeface="Arial" panose="020B0604020202020204" pitchFamily="34" charset="0"/>
              <a:buChar char="•"/>
            </a:pPr>
            <a:endParaRPr lang="de-DE" sz="2000" dirty="0"/>
          </a:p>
        </p:txBody>
      </p:sp>
      <p:sp>
        <p:nvSpPr>
          <p:cNvPr id="2" name="Fußzeilenplatzhalter 3">
            <a:extLst>
              <a:ext uri="{FF2B5EF4-FFF2-40B4-BE49-F238E27FC236}">
                <a16:creationId xmlns:a16="http://schemas.microsoft.com/office/drawing/2014/main" id="{44243075-C6A5-E1C6-06AB-D3566E72B125}"/>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2915979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pPr>
              <a:defRPr/>
            </a:pPr>
            <a:r>
              <a:rPr lang="de-DE" sz="4000" dirty="0"/>
              <a:t>1. </a:t>
            </a:r>
            <a:r>
              <a:rPr lang="de-DE" sz="4000" dirty="0" err="1"/>
              <a:t>Introduction</a:t>
            </a:r>
            <a:r>
              <a:rPr lang="de-DE" sz="4000" dirty="0"/>
              <a:t>: </a:t>
            </a:r>
            <a:r>
              <a:rPr lang="en-US" sz="4000" dirty="0"/>
              <a:t>Two forms</a:t>
            </a:r>
            <a:endParaRPr sz="4000" dirty="0"/>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6</a:t>
            </a:fld>
            <a:endParaRPr lang="de-DE"/>
          </a:p>
        </p:txBody>
      </p:sp>
      <p:sp>
        <p:nvSpPr>
          <p:cNvPr id="5" name="Textfeld 4">
            <a:extLst>
              <a:ext uri="{FF2B5EF4-FFF2-40B4-BE49-F238E27FC236}">
                <a16:creationId xmlns:a16="http://schemas.microsoft.com/office/drawing/2014/main" id="{C3FB6E5F-0A2E-8A8B-3438-D83CEEC2E472}"/>
              </a:ext>
            </a:extLst>
          </p:cNvPr>
          <p:cNvSpPr txBox="1"/>
          <p:nvPr/>
        </p:nvSpPr>
        <p:spPr>
          <a:xfrm>
            <a:off x="776536" y="1333212"/>
            <a:ext cx="8634163" cy="4832092"/>
          </a:xfrm>
          <a:prstGeom prst="rect">
            <a:avLst/>
          </a:prstGeom>
          <a:noFill/>
        </p:spPr>
        <p:txBody>
          <a:bodyPr wrap="square" rtlCol="0">
            <a:spAutoFit/>
          </a:bodyPr>
          <a:lstStyle/>
          <a:p>
            <a:endParaRPr lang="en-US" sz="2200" b="1" dirty="0"/>
          </a:p>
          <a:p>
            <a:r>
              <a:rPr lang="en-US" sz="2200" b="1" dirty="0"/>
              <a:t>Two forms of gene-environment interplay:</a:t>
            </a:r>
          </a:p>
          <a:p>
            <a:endParaRPr lang="en-US" sz="2200" dirty="0"/>
          </a:p>
          <a:p>
            <a:pPr marL="342900" indent="-342900">
              <a:buFont typeface="Arial" panose="020B0604020202020204" pitchFamily="34" charset="0"/>
              <a:buChar char="•"/>
            </a:pPr>
            <a:r>
              <a:rPr lang="en-US" sz="2200" b="1" dirty="0"/>
              <a:t>Gene-Environment Correlation (</a:t>
            </a:r>
            <a:r>
              <a:rPr lang="en-US" sz="2200" b="1" dirty="0" err="1"/>
              <a:t>rGE</a:t>
            </a:r>
            <a:r>
              <a:rPr lang="en-US" sz="2200" b="1" dirty="0"/>
              <a:t>)</a:t>
            </a:r>
            <a:r>
              <a:rPr lang="en-US" sz="2200" dirty="0"/>
              <a:t/>
            </a:r>
            <a:br>
              <a:rPr lang="en-US" sz="2200" dirty="0"/>
            </a:br>
            <a:r>
              <a:rPr lang="en-US" sz="2200" dirty="0"/>
              <a:t>	“</a:t>
            </a:r>
            <a:r>
              <a:rPr lang="en-US" sz="2200" i="1" dirty="0"/>
              <a:t>G</a:t>
            </a:r>
            <a:r>
              <a:rPr lang="en-US" sz="2200" dirty="0"/>
              <a:t>–</a:t>
            </a:r>
            <a:r>
              <a:rPr lang="en-US" sz="2200" i="1" dirty="0"/>
              <a:t>E </a:t>
            </a:r>
            <a:r>
              <a:rPr lang="en-US" sz="2200" dirty="0"/>
              <a:t>correlation (</a:t>
            </a:r>
            <a:r>
              <a:rPr lang="en-US" sz="2200" i="1" dirty="0" err="1"/>
              <a:t>rGE</a:t>
            </a:r>
            <a:r>
              <a:rPr lang="en-US" sz="2200" dirty="0"/>
              <a:t>) represents genetic control of exposure to 	different environments.”</a:t>
            </a:r>
          </a:p>
          <a:p>
            <a:endParaRPr lang="en-US" sz="2200" b="1" dirty="0"/>
          </a:p>
          <a:p>
            <a:pPr marL="342900" indent="-342900">
              <a:buFont typeface="Arial" panose="020B0604020202020204" pitchFamily="34" charset="0"/>
              <a:buChar char="•"/>
            </a:pPr>
            <a:r>
              <a:rPr lang="en-US" sz="2200" b="1" dirty="0"/>
              <a:t>Gene-Environment Interaction (</a:t>
            </a:r>
            <a:r>
              <a:rPr lang="en-US" sz="2200" b="1" dirty="0" err="1"/>
              <a:t>GxE</a:t>
            </a:r>
            <a:r>
              <a:rPr lang="en-US" sz="2200" b="1" dirty="0"/>
              <a:t>)</a:t>
            </a:r>
          </a:p>
          <a:p>
            <a:r>
              <a:rPr lang="en-US" sz="2200" b="1" i="1" dirty="0"/>
              <a:t>	</a:t>
            </a:r>
            <a:r>
              <a:rPr lang="en-US" sz="2200" i="1" dirty="0"/>
              <a:t>“G × E is often conceptualized as genetic control of sensitivity to 	different environments.”</a:t>
            </a:r>
            <a:endParaRPr lang="en-US" sz="2200" dirty="0"/>
          </a:p>
          <a:p>
            <a:pPr marL="0" indent="0">
              <a:buNone/>
            </a:pPr>
            <a:endParaRPr lang="de-DE" sz="2200" dirty="0"/>
          </a:p>
          <a:p>
            <a:pPr marL="0" indent="0">
              <a:buNone/>
            </a:pPr>
            <a:r>
              <a:rPr lang="en-US" sz="2200" dirty="0"/>
              <a:t>	(see Purcell 2002)</a:t>
            </a:r>
          </a:p>
          <a:p>
            <a:endParaRPr lang="en-US" sz="2200" b="1" dirty="0"/>
          </a:p>
          <a:p>
            <a:endParaRPr lang="de-DE" sz="2200" dirty="0"/>
          </a:p>
        </p:txBody>
      </p:sp>
      <p:sp>
        <p:nvSpPr>
          <p:cNvPr id="2" name="Fußzeilenplatzhalter 3">
            <a:extLst>
              <a:ext uri="{FF2B5EF4-FFF2-40B4-BE49-F238E27FC236}">
                <a16:creationId xmlns:a16="http://schemas.microsoft.com/office/drawing/2014/main" id="{81618128-FC0A-C6B1-F1A4-FE0321EE17ED}"/>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2150310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fontScale="90000"/>
          </a:bodyPr>
          <a:lstStyle/>
          <a:p>
            <a:pPr marL="0" indent="0">
              <a:buNone/>
            </a:pPr>
            <a:r>
              <a:rPr lang="en-US" sz="4400" dirty="0"/>
              <a:t>2. Gene-Environment Correlation (</a:t>
            </a:r>
            <a:r>
              <a:rPr lang="en-US" sz="4400" dirty="0" err="1"/>
              <a:t>rGE</a:t>
            </a:r>
            <a:r>
              <a:rPr lang="en-US" sz="4400" dirty="0"/>
              <a:t>) </a:t>
            </a:r>
          </a:p>
        </p:txBody>
      </p:sp>
      <p:sp>
        <p:nvSpPr>
          <p:cNvPr id="6" name="Foliennummernplatzhalter 4"/>
          <p:cNvSpPr>
            <a:spLocks noGrp="1"/>
          </p:cNvSpPr>
          <p:nvPr>
            <p:ph type="sldNum" sz="quarter" idx="12"/>
          </p:nvPr>
        </p:nvSpPr>
        <p:spPr bwMode="auto"/>
        <p:txBody>
          <a:bodyPr/>
          <a:lstStyle/>
          <a:p>
            <a:pPr>
              <a:defRPr/>
            </a:pPr>
            <a:fld id="{48636807-FCB6-440E-1FA2-58B80B7AD58B}" type="slidenum">
              <a:rPr lang="de-DE"/>
              <a:t>7</a:t>
            </a:fld>
            <a:endParaRPr lang="de-DE"/>
          </a:p>
        </p:txBody>
      </p:sp>
      <p:sp>
        <p:nvSpPr>
          <p:cNvPr id="5" name="Textfeld 4">
            <a:extLst>
              <a:ext uri="{FF2B5EF4-FFF2-40B4-BE49-F238E27FC236}">
                <a16:creationId xmlns:a16="http://schemas.microsoft.com/office/drawing/2014/main" id="{C3FB6E5F-0A2E-8A8B-3438-D83CEEC2E472}"/>
              </a:ext>
            </a:extLst>
          </p:cNvPr>
          <p:cNvSpPr txBox="1"/>
          <p:nvPr/>
        </p:nvSpPr>
        <p:spPr>
          <a:xfrm>
            <a:off x="632520" y="1268760"/>
            <a:ext cx="8784977" cy="5139869"/>
          </a:xfrm>
          <a:prstGeom prst="rect">
            <a:avLst/>
          </a:prstGeom>
          <a:noFill/>
        </p:spPr>
        <p:txBody>
          <a:bodyPr wrap="square" rtlCol="0">
            <a:spAutoFit/>
          </a:bodyPr>
          <a:lstStyle/>
          <a:p>
            <a:pPr marL="285750" indent="-285750">
              <a:buFont typeface="Arial" panose="020B0604020202020204" pitchFamily="34" charset="0"/>
              <a:buChar char="•"/>
            </a:pPr>
            <a:r>
              <a:rPr lang="en-US" dirty="0"/>
              <a:t>A gene–environment correlation occurs when individual exposure to an environmental context depends on the genotype and vice versa (Jaffee and Price 2007 )</a:t>
            </a:r>
          </a:p>
          <a:p>
            <a:endParaRPr lang="de-DE" dirty="0"/>
          </a:p>
          <a:p>
            <a:pPr marL="285750" indent="-285750">
              <a:spcAft>
                <a:spcPts val="1200"/>
              </a:spcAft>
              <a:buFont typeface="Arial" panose="020B0604020202020204" pitchFamily="34" charset="0"/>
              <a:buChar char="•"/>
            </a:pPr>
            <a:r>
              <a:rPr lang="de-DE" b="1" dirty="0" err="1"/>
              <a:t>Three</a:t>
            </a:r>
            <a:r>
              <a:rPr lang="de-DE" b="1" dirty="0"/>
              <a:t> </a:t>
            </a:r>
            <a:r>
              <a:rPr lang="de-DE" b="1" dirty="0" err="1"/>
              <a:t>types</a:t>
            </a:r>
            <a:r>
              <a:rPr lang="de-DE" b="1" dirty="0"/>
              <a:t> </a:t>
            </a:r>
            <a:r>
              <a:rPr lang="de-DE" b="1" dirty="0" err="1"/>
              <a:t>of</a:t>
            </a:r>
            <a:r>
              <a:rPr lang="de-DE" b="1" dirty="0"/>
              <a:t> </a:t>
            </a:r>
            <a:r>
              <a:rPr lang="de-DE" b="1" dirty="0" err="1"/>
              <a:t>rGE</a:t>
            </a:r>
            <a:endParaRPr lang="de-DE" b="1" dirty="0"/>
          </a:p>
          <a:p>
            <a:pPr marL="285750" indent="-285750">
              <a:spcAft>
                <a:spcPts val="1200"/>
              </a:spcAft>
              <a:buFont typeface="Wingdings" panose="05000000000000000000" pitchFamily="2" charset="2"/>
              <a:buChar char="Ø"/>
            </a:pPr>
            <a:r>
              <a:rPr lang="en-US" b="1" i="1" dirty="0"/>
              <a:t>Active </a:t>
            </a:r>
            <a:r>
              <a:rPr lang="en-US" b="1" i="1" dirty="0" err="1"/>
              <a:t>rGE</a:t>
            </a:r>
            <a:r>
              <a:rPr lang="en-US" i="1" dirty="0"/>
              <a:t>: </a:t>
            </a:r>
            <a:r>
              <a:rPr lang="en-US" dirty="0"/>
              <a:t>self-selection process in which individuals actively seek contexts or niches that match their genetically transmitted interests; e.g., individual’s genotype motivates him or her to select into/out of environments that influence the trait</a:t>
            </a:r>
          </a:p>
          <a:p>
            <a:pPr marL="285750" indent="-285750">
              <a:spcAft>
                <a:spcPts val="1200"/>
              </a:spcAft>
              <a:buFont typeface="Wingdings" panose="05000000000000000000" pitchFamily="2" charset="2"/>
              <a:buChar char="Ø"/>
            </a:pPr>
            <a:r>
              <a:rPr lang="en-US" b="1" i="1" dirty="0"/>
              <a:t>Passive </a:t>
            </a:r>
            <a:r>
              <a:rPr lang="en-US" b="1" i="1" dirty="0" err="1"/>
              <a:t>rGE</a:t>
            </a:r>
            <a:r>
              <a:rPr lang="en-US" i="1" dirty="0"/>
              <a:t>: </a:t>
            </a:r>
            <a:r>
              <a:rPr lang="en-US" dirty="0"/>
              <a:t>occurs when social environments appear according to inherited characteristics; e.g., people are often genetically related to individuals in their environments</a:t>
            </a:r>
          </a:p>
          <a:p>
            <a:pPr marL="285750" indent="-285750">
              <a:spcAft>
                <a:spcPts val="1200"/>
              </a:spcAft>
              <a:buFont typeface="Wingdings" panose="05000000000000000000" pitchFamily="2" charset="2"/>
              <a:buChar char="Ø"/>
            </a:pPr>
            <a:r>
              <a:rPr lang="en-US" b="1" i="1" dirty="0"/>
              <a:t>Evocative </a:t>
            </a:r>
            <a:r>
              <a:rPr lang="en-US" b="1" i="1" dirty="0" err="1"/>
              <a:t>rGE</a:t>
            </a:r>
            <a:r>
              <a:rPr lang="en-US" i="1" dirty="0"/>
              <a:t>: </a:t>
            </a:r>
            <a:r>
              <a:rPr lang="en-US" dirty="0"/>
              <a:t>situations in which genetically transmitted characteristics provoke specific reactions from the environment; e.g., individual evokes particular responses from the people who constitute their environment </a:t>
            </a:r>
            <a:endParaRPr lang="en-US" dirty="0">
              <a:sym typeface="Wingdings" panose="05000000000000000000" pitchFamily="2" charset="2"/>
            </a:endParaRPr>
          </a:p>
          <a:p>
            <a:r>
              <a:rPr lang="en-US" dirty="0">
                <a:sym typeface="Wingdings" panose="05000000000000000000" pitchFamily="2" charset="2"/>
              </a:rPr>
              <a:t> Assumed t</a:t>
            </a:r>
            <a:r>
              <a:rPr lang="en-US" dirty="0"/>
              <a:t>ype of </a:t>
            </a:r>
            <a:r>
              <a:rPr lang="en-US" dirty="0" err="1"/>
              <a:t>rGE</a:t>
            </a:r>
            <a:r>
              <a:rPr lang="en-US" dirty="0"/>
              <a:t> or </a:t>
            </a:r>
            <a:r>
              <a:rPr lang="en-US" dirty="0" err="1"/>
              <a:t>GxE</a:t>
            </a:r>
            <a:r>
              <a:rPr lang="en-US" dirty="0"/>
              <a:t> has implications for the data necessary to test for such interplay</a:t>
            </a:r>
          </a:p>
          <a:p>
            <a:endParaRPr lang="de-DE" dirty="0"/>
          </a:p>
        </p:txBody>
      </p:sp>
      <p:sp>
        <p:nvSpPr>
          <p:cNvPr id="2" name="Fußzeilenplatzhalter 3">
            <a:extLst>
              <a:ext uri="{FF2B5EF4-FFF2-40B4-BE49-F238E27FC236}">
                <a16:creationId xmlns:a16="http://schemas.microsoft.com/office/drawing/2014/main" id="{E8A19CA8-779B-E09A-D725-67C0EFBDC489}"/>
              </a:ext>
            </a:extLst>
          </p:cNvPr>
          <p:cNvSpPr>
            <a:spLocks noGrp="1"/>
          </p:cNvSpPr>
          <p:nvPr>
            <p:ph type="ftr" sz="quarter" idx="11"/>
          </p:nvPr>
        </p:nvSpPr>
        <p:spPr bwMode="auto">
          <a:xfrm>
            <a:off x="3384550" y="6356352"/>
            <a:ext cx="3136899" cy="365124"/>
          </a:xfrm>
        </p:spPr>
        <p:txBody>
          <a:bodyPr/>
          <a:lstStyle/>
          <a:p>
            <a:pPr>
              <a:defRPr/>
            </a:pPr>
            <a:r>
              <a:rPr lang="it-IT" dirty="0" err="1"/>
              <a:t>TwinLife</a:t>
            </a:r>
            <a:r>
              <a:rPr lang="it-IT" dirty="0"/>
              <a:t> workshop on </a:t>
            </a:r>
            <a:r>
              <a:rPr lang="it-IT" dirty="0" err="1"/>
              <a:t>behavioral</a:t>
            </a:r>
            <a:r>
              <a:rPr lang="it-IT" dirty="0"/>
              <a:t> </a:t>
            </a:r>
            <a:r>
              <a:rPr lang="it-IT" dirty="0" err="1"/>
              <a:t>genetics</a:t>
            </a:r>
            <a:r>
              <a:rPr lang="it-IT" dirty="0"/>
              <a:t> </a:t>
            </a:r>
            <a:endParaRPr lang="en-US" dirty="0">
              <a:solidFill>
                <a:schemeClr val="bg1">
                  <a:lumMod val="50000"/>
                </a:schemeClr>
              </a:solidFill>
            </a:endParaRPr>
          </a:p>
          <a:p>
            <a:pPr>
              <a:defRPr/>
            </a:pPr>
            <a:r>
              <a:rPr lang="en-US" sz="1200" dirty="0">
                <a:solidFill>
                  <a:schemeClr val="bg1">
                    <a:lumMod val="50000"/>
                  </a:schemeClr>
                </a:solidFill>
              </a:rPr>
              <a:t>September 22</a:t>
            </a:r>
            <a:r>
              <a:rPr lang="en-US" baseline="30000" dirty="0">
                <a:solidFill>
                  <a:schemeClr val="bg1">
                    <a:lumMod val="50000"/>
                  </a:schemeClr>
                </a:solidFill>
              </a:rPr>
              <a:t>nd</a:t>
            </a:r>
            <a:r>
              <a:rPr lang="en-US" sz="1200" dirty="0">
                <a:solidFill>
                  <a:schemeClr val="bg1">
                    <a:lumMod val="50000"/>
                  </a:schemeClr>
                </a:solidFill>
              </a:rPr>
              <a:t> and </a:t>
            </a:r>
            <a:r>
              <a:rPr lang="en-US" dirty="0">
                <a:solidFill>
                  <a:schemeClr val="bg1">
                    <a:lumMod val="50000"/>
                  </a:schemeClr>
                </a:solidFill>
              </a:rPr>
              <a:t>23</a:t>
            </a:r>
            <a:r>
              <a:rPr lang="en-US" baseline="30000" dirty="0">
                <a:solidFill>
                  <a:schemeClr val="bg1">
                    <a:lumMod val="50000"/>
                  </a:schemeClr>
                </a:solidFill>
              </a:rPr>
              <a:t>rd</a:t>
            </a:r>
            <a:r>
              <a:rPr lang="en-US" sz="1200" dirty="0">
                <a:solidFill>
                  <a:schemeClr val="bg1">
                    <a:lumMod val="50000"/>
                  </a:schemeClr>
                </a:solidFill>
              </a:rPr>
              <a:t>, 2022</a:t>
            </a:r>
            <a:endParaRPr dirty="0"/>
          </a:p>
        </p:txBody>
      </p:sp>
    </p:spTree>
    <p:extLst>
      <p:ext uri="{BB962C8B-B14F-4D97-AF65-F5344CB8AC3E}">
        <p14:creationId xmlns:p14="http://schemas.microsoft.com/office/powerpoint/2010/main" val="2089728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r>
              <a:rPr lang="en-US" dirty="0"/>
              <a:t>3. Example </a:t>
            </a:r>
            <a:r>
              <a:rPr lang="en-US" dirty="0" err="1"/>
              <a:t>rGE</a:t>
            </a:r>
            <a:endParaRPr lang="en-US" dirty="0"/>
          </a:p>
        </p:txBody>
      </p:sp>
      <p:sp>
        <p:nvSpPr>
          <p:cNvPr id="6" name="Foliennummernplatzhalter 4"/>
          <p:cNvSpPr>
            <a:spLocks noGrp="1"/>
          </p:cNvSpPr>
          <p:nvPr>
            <p:ph type="sldNum" sz="quarter" idx="12"/>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48636807-FCB6-440E-1FA2-58B80B7AD58B}" type="slidenum">
              <a:rPr kumimoji="0" lang="de-DE" sz="1200" b="0" i="0" u="none" strike="noStrike" kern="0" cap="none" spc="0" normalizeH="0" baseline="0" noProof="0">
                <a:ln>
                  <a:noFill/>
                </a:ln>
                <a:solidFill>
                  <a:prstClr val="black">
                    <a:tint val="75000"/>
                  </a:prstClr>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8</a:t>
            </a:fld>
            <a:endParaRPr kumimoji="0" lang="de-DE" sz="1200" b="0" i="0" u="none" strike="noStrike" kern="0" cap="none" spc="0" normalizeH="0" baseline="0" noProof="0">
              <a:ln>
                <a:noFill/>
              </a:ln>
              <a:solidFill>
                <a:prstClr val="black">
                  <a:tint val="75000"/>
                </a:prstClr>
              </a:solidFill>
              <a:effectLst/>
              <a:uLnTx/>
              <a:uFillTx/>
              <a:latin typeface="Calibri"/>
              <a:cs typeface="Arial"/>
            </a:endParaRPr>
          </a:p>
        </p:txBody>
      </p:sp>
      <p:sp>
        <p:nvSpPr>
          <p:cNvPr id="2" name="Fußzeilenplatzhalter 3">
            <a:extLst>
              <a:ext uri="{FF2B5EF4-FFF2-40B4-BE49-F238E27FC236}">
                <a16:creationId xmlns:a16="http://schemas.microsoft.com/office/drawing/2014/main" id="{9C44B8FE-9D8F-9C8C-B751-D60B40AD3A8D}"/>
              </a:ext>
            </a:extLst>
          </p:cNvPr>
          <p:cNvSpPr>
            <a:spLocks noGrp="1"/>
          </p:cNvSpPr>
          <p:nvPr>
            <p:ph type="ftr" sz="quarter" idx="11"/>
          </p:nvPr>
        </p:nvSpPr>
        <p:spPr bwMode="auto">
          <a:xfrm>
            <a:off x="3384550" y="6356352"/>
            <a:ext cx="3136899" cy="365124"/>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TwinLife</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workshop on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behavioral</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genetics</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endParaRPr kumimoji="0" lang="en-US" sz="1200" b="0" i="0" u="none" strike="noStrike" kern="0" cap="none" spc="0" normalizeH="0" baseline="0" noProof="0" dirty="0">
              <a:ln>
                <a:noFill/>
              </a:ln>
              <a:solidFill>
                <a:prstClr val="white">
                  <a:lumMod val="50000"/>
                </a:prstClr>
              </a:solidFill>
              <a:effectLst/>
              <a:uLnTx/>
              <a:uFillTx/>
              <a:latin typeface="Calibri"/>
              <a:cs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lumMod val="50000"/>
                  </a:prstClr>
                </a:solidFill>
                <a:effectLst/>
                <a:uLnTx/>
                <a:uFillTx/>
                <a:latin typeface="Calibri"/>
                <a:cs typeface="Arial"/>
              </a:rPr>
              <a:t>September 22</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nd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and 23</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rd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2022</a:t>
            </a:r>
            <a:endParaRPr kumimoji="0" sz="1200" b="0" i="0" u="none" strike="noStrike" kern="0" cap="none" spc="0" normalizeH="0" baseline="0" noProof="0" dirty="0">
              <a:ln>
                <a:noFill/>
              </a:ln>
              <a:solidFill>
                <a:prstClr val="black">
                  <a:tint val="75000"/>
                </a:prstClr>
              </a:solidFill>
              <a:effectLst/>
              <a:uLnTx/>
              <a:uFillTx/>
              <a:latin typeface="Calibri"/>
              <a:cs typeface="Arial"/>
            </a:endParaRPr>
          </a:p>
        </p:txBody>
      </p:sp>
      <p:sp>
        <p:nvSpPr>
          <p:cNvPr id="9" name="Inhaltsplatzhalter 1">
            <a:extLst>
              <a:ext uri="{FF2B5EF4-FFF2-40B4-BE49-F238E27FC236}">
                <a16:creationId xmlns:a16="http://schemas.microsoft.com/office/drawing/2014/main" id="{CFA7AECD-613C-4AA3-ABBB-CABB4FBA348C}"/>
              </a:ext>
            </a:extLst>
          </p:cNvPr>
          <p:cNvSpPr>
            <a:spLocks noGrp="1"/>
          </p:cNvSpPr>
          <p:nvPr>
            <p:ph idx="1"/>
          </p:nvPr>
        </p:nvSpPr>
        <p:spPr bwMode="auto">
          <a:xfrm>
            <a:off x="848544" y="1484784"/>
            <a:ext cx="5672905" cy="4525963"/>
          </a:xfrm>
        </p:spPr>
        <p:txBody>
          <a:bodyPr>
            <a:normAutofit fontScale="92500" lnSpcReduction="10000"/>
          </a:bodyPr>
          <a:lstStyle/>
          <a:p>
            <a:pPr>
              <a:spcAft>
                <a:spcPts val="1200"/>
              </a:spcAft>
            </a:pPr>
            <a:r>
              <a:rPr lang="de-DE" sz="2400" dirty="0" err="1"/>
              <a:t>Phenotype</a:t>
            </a:r>
            <a:r>
              <a:rPr lang="de-DE" sz="2400" dirty="0"/>
              <a:t>-environment </a:t>
            </a:r>
            <a:r>
              <a:rPr lang="de-DE" sz="2400" dirty="0" err="1"/>
              <a:t>correlations</a:t>
            </a:r>
            <a:r>
              <a:rPr lang="de-DE" sz="2400" dirty="0"/>
              <a:t> in longitudinal </a:t>
            </a:r>
            <a:r>
              <a:rPr lang="de-DE" sz="2400" dirty="0" err="1"/>
              <a:t>twin</a:t>
            </a:r>
            <a:r>
              <a:rPr lang="de-DE" sz="2400" dirty="0"/>
              <a:t> </a:t>
            </a:r>
            <a:r>
              <a:rPr lang="de-DE" sz="2400" dirty="0" err="1"/>
              <a:t>models</a:t>
            </a:r>
            <a:r>
              <a:rPr lang="de-DE" sz="2400" dirty="0"/>
              <a:t> </a:t>
            </a:r>
          </a:p>
          <a:p>
            <a:pPr>
              <a:spcAft>
                <a:spcPts val="1200"/>
              </a:spcAft>
            </a:pPr>
            <a:r>
              <a:rPr lang="de-DE" sz="2400" dirty="0" err="1"/>
              <a:t>Example</a:t>
            </a:r>
            <a:r>
              <a:rPr lang="de-DE" sz="2400" dirty="0"/>
              <a:t> </a:t>
            </a:r>
            <a:r>
              <a:rPr lang="de-DE" sz="2400" dirty="0" err="1"/>
              <a:t>described</a:t>
            </a:r>
            <a:r>
              <a:rPr lang="de-DE" sz="2400" dirty="0"/>
              <a:t> </a:t>
            </a:r>
            <a:r>
              <a:rPr lang="de-DE" sz="2400" dirty="0" err="1"/>
              <a:t>by</a:t>
            </a:r>
            <a:r>
              <a:rPr lang="de-DE" sz="2400" dirty="0"/>
              <a:t> Beam and </a:t>
            </a:r>
            <a:r>
              <a:rPr lang="de-DE" sz="2400" dirty="0" err="1"/>
              <a:t>Turkheimer</a:t>
            </a:r>
            <a:r>
              <a:rPr lang="de-DE" sz="2400" dirty="0"/>
              <a:t> (2013): </a:t>
            </a:r>
            <a:r>
              <a:rPr lang="de-DE" sz="2400" i="1" dirty="0" err="1"/>
              <a:t>increases</a:t>
            </a:r>
            <a:r>
              <a:rPr lang="de-DE" sz="2400" i="1" dirty="0"/>
              <a:t> in </a:t>
            </a:r>
            <a:r>
              <a:rPr lang="de-DE" sz="2400" i="1" dirty="0" err="1"/>
              <a:t>cognitive</a:t>
            </a:r>
            <a:r>
              <a:rPr lang="de-DE" sz="2400" i="1" dirty="0"/>
              <a:t> </a:t>
            </a:r>
            <a:r>
              <a:rPr lang="de-DE" sz="2400" i="1" dirty="0" err="1"/>
              <a:t>ability</a:t>
            </a:r>
            <a:r>
              <a:rPr lang="de-DE" sz="2400" i="1" dirty="0"/>
              <a:t> </a:t>
            </a:r>
            <a:r>
              <a:rPr lang="de-DE" sz="2400" i="1" dirty="0" err="1"/>
              <a:t>over</a:t>
            </a:r>
            <a:r>
              <a:rPr lang="de-DE" sz="2400" i="1" dirty="0"/>
              <a:t> generational time </a:t>
            </a:r>
            <a:r>
              <a:rPr lang="de-DE" sz="2400" dirty="0"/>
              <a:t>(</a:t>
            </a:r>
            <a:r>
              <a:rPr lang="de-DE" sz="2400" dirty="0" err="1"/>
              <a:t>see</a:t>
            </a:r>
            <a:r>
              <a:rPr lang="de-DE" sz="2400" dirty="0"/>
              <a:t> also Dickens and Flynn, 2001)</a:t>
            </a:r>
          </a:p>
          <a:p>
            <a:pPr lvl="1">
              <a:spcAft>
                <a:spcPts val="1200"/>
              </a:spcAft>
              <a:buFont typeface="Wingdings" panose="05000000000000000000" pitchFamily="2" charset="2"/>
              <a:buChar char="Ø"/>
            </a:pPr>
            <a:r>
              <a:rPr lang="de-DE" sz="2400" dirty="0"/>
              <a:t>Small </a:t>
            </a:r>
            <a:r>
              <a:rPr lang="de-DE" sz="2400" dirty="0" err="1"/>
              <a:t>changes</a:t>
            </a:r>
            <a:r>
              <a:rPr lang="de-DE" sz="2400" dirty="0"/>
              <a:t> in </a:t>
            </a:r>
            <a:r>
              <a:rPr lang="de-DE" sz="2400" dirty="0" err="1"/>
              <a:t>phenotype</a:t>
            </a:r>
            <a:r>
              <a:rPr lang="de-DE" sz="2400" dirty="0"/>
              <a:t> </a:t>
            </a:r>
            <a:r>
              <a:rPr lang="de-DE" sz="2400" dirty="0" err="1"/>
              <a:t>can</a:t>
            </a:r>
            <a:r>
              <a:rPr lang="de-DE" sz="2400" dirty="0"/>
              <a:t> </a:t>
            </a:r>
            <a:r>
              <a:rPr lang="de-DE" sz="2400" dirty="0" err="1"/>
              <a:t>lead</a:t>
            </a:r>
            <a:r>
              <a:rPr lang="de-DE" sz="2400" dirty="0"/>
              <a:t> </a:t>
            </a:r>
            <a:r>
              <a:rPr lang="de-DE" sz="2400" dirty="0" err="1"/>
              <a:t>to</a:t>
            </a:r>
            <a:r>
              <a:rPr lang="de-DE" sz="2400" dirty="0"/>
              <a:t> subsequent </a:t>
            </a:r>
            <a:r>
              <a:rPr lang="de-DE" sz="2400" dirty="0" err="1"/>
              <a:t>reallocation</a:t>
            </a:r>
            <a:r>
              <a:rPr lang="de-DE" sz="2400" dirty="0"/>
              <a:t> </a:t>
            </a:r>
            <a:r>
              <a:rPr lang="de-DE" sz="2400" dirty="0" err="1"/>
              <a:t>of</a:t>
            </a:r>
            <a:r>
              <a:rPr lang="de-DE" sz="2400" dirty="0"/>
              <a:t> environmental </a:t>
            </a:r>
            <a:r>
              <a:rPr lang="de-DE" sz="2400" dirty="0" err="1"/>
              <a:t>resources</a:t>
            </a:r>
            <a:endParaRPr lang="de-DE" sz="2400" dirty="0"/>
          </a:p>
          <a:p>
            <a:pPr lvl="1">
              <a:buFont typeface="Wingdings" panose="05000000000000000000" pitchFamily="2" charset="2"/>
              <a:buChar char="Ø"/>
            </a:pPr>
            <a:r>
              <a:rPr lang="de-DE" sz="2400" dirty="0" err="1"/>
              <a:t>Reciprocal</a:t>
            </a:r>
            <a:r>
              <a:rPr lang="de-DE" sz="2400" dirty="0"/>
              <a:t> </a:t>
            </a:r>
            <a:r>
              <a:rPr lang="de-DE" sz="2400" dirty="0" err="1"/>
              <a:t>feedback</a:t>
            </a:r>
            <a:r>
              <a:rPr lang="de-DE" sz="2400" dirty="0"/>
              <a:t> loop </a:t>
            </a:r>
            <a:r>
              <a:rPr lang="de-DE" sz="2400" dirty="0" err="1"/>
              <a:t>between</a:t>
            </a:r>
            <a:r>
              <a:rPr lang="de-DE" sz="2400" dirty="0"/>
              <a:t> </a:t>
            </a:r>
            <a:r>
              <a:rPr lang="de-DE" sz="2400" dirty="0" err="1"/>
              <a:t>phenotype</a:t>
            </a:r>
            <a:r>
              <a:rPr lang="de-DE" sz="2400" dirty="0"/>
              <a:t> and </a:t>
            </a:r>
            <a:r>
              <a:rPr lang="de-DE" sz="2400" dirty="0" err="1"/>
              <a:t>environment</a:t>
            </a:r>
            <a:r>
              <a:rPr lang="de-DE" sz="2400" dirty="0"/>
              <a:t> </a:t>
            </a:r>
            <a:r>
              <a:rPr lang="de-DE" sz="2400" dirty="0" err="1"/>
              <a:t>leading</a:t>
            </a:r>
            <a:r>
              <a:rPr lang="de-DE" sz="2400" dirty="0"/>
              <a:t> </a:t>
            </a:r>
            <a:r>
              <a:rPr lang="de-DE" sz="2400" dirty="0" err="1"/>
              <a:t>to</a:t>
            </a:r>
            <a:r>
              <a:rPr lang="de-DE" sz="2400" dirty="0"/>
              <a:t> </a:t>
            </a:r>
            <a:r>
              <a:rPr lang="de-DE" sz="2400" dirty="0" err="1"/>
              <a:t>accumulating</a:t>
            </a:r>
            <a:r>
              <a:rPr lang="de-DE" sz="2400" dirty="0"/>
              <a:t> gene-environment </a:t>
            </a:r>
            <a:r>
              <a:rPr lang="de-DE" sz="2400" dirty="0" err="1"/>
              <a:t>correlation</a:t>
            </a:r>
            <a:r>
              <a:rPr lang="de-DE" sz="2400" dirty="0"/>
              <a:t> (</a:t>
            </a:r>
            <a:r>
              <a:rPr lang="de-DE" sz="2400" dirty="0" err="1"/>
              <a:t>rGE</a:t>
            </a:r>
            <a:r>
              <a:rPr lang="de-DE" sz="2400" dirty="0"/>
              <a:t>)</a:t>
            </a:r>
          </a:p>
        </p:txBody>
      </p:sp>
      <p:sp>
        <p:nvSpPr>
          <p:cNvPr id="3" name="Ellipse 2">
            <a:extLst>
              <a:ext uri="{FF2B5EF4-FFF2-40B4-BE49-F238E27FC236}">
                <a16:creationId xmlns:a16="http://schemas.microsoft.com/office/drawing/2014/main" id="{42980686-A5F5-4DFC-A001-330AEAF37B62}"/>
              </a:ext>
            </a:extLst>
          </p:cNvPr>
          <p:cNvSpPr/>
          <p:nvPr/>
        </p:nvSpPr>
        <p:spPr>
          <a:xfrm>
            <a:off x="6872072" y="1916832"/>
            <a:ext cx="2091803"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err="1">
                <a:ln>
                  <a:noFill/>
                </a:ln>
                <a:solidFill>
                  <a:prstClr val="white"/>
                </a:solidFill>
                <a:effectLst/>
                <a:uLnTx/>
                <a:uFillTx/>
                <a:latin typeface="Calibri"/>
                <a:cs typeface="Arial"/>
              </a:rPr>
              <a:t>Phenotype</a:t>
            </a:r>
            <a:endParaRPr kumimoji="0" lang="de-DE" sz="1800" b="0" i="0" u="none" strike="noStrike" kern="0" cap="none" spc="0" normalizeH="0" baseline="0" noProof="0" dirty="0">
              <a:ln>
                <a:noFill/>
              </a:ln>
              <a:solidFill>
                <a:prstClr val="white"/>
              </a:solidFill>
              <a:effectLst/>
              <a:uLnTx/>
              <a:uFillTx/>
              <a:latin typeface="Calibri"/>
              <a:cs typeface="Arial"/>
            </a:endParaRPr>
          </a:p>
        </p:txBody>
      </p:sp>
      <p:sp>
        <p:nvSpPr>
          <p:cNvPr id="7" name="Ellipse 6">
            <a:extLst>
              <a:ext uri="{FF2B5EF4-FFF2-40B4-BE49-F238E27FC236}">
                <a16:creationId xmlns:a16="http://schemas.microsoft.com/office/drawing/2014/main" id="{4478F0DC-5705-4999-8A99-40BECA9E57A0}"/>
              </a:ext>
            </a:extLst>
          </p:cNvPr>
          <p:cNvSpPr/>
          <p:nvPr/>
        </p:nvSpPr>
        <p:spPr bwMode="auto">
          <a:xfrm>
            <a:off x="6883276" y="4005064"/>
            <a:ext cx="2090098"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0" i="0" u="none" strike="noStrike" kern="0" cap="none" spc="0" normalizeH="0" baseline="0" noProof="0" dirty="0">
                <a:ln>
                  <a:noFill/>
                </a:ln>
                <a:solidFill>
                  <a:prstClr val="white"/>
                </a:solidFill>
                <a:effectLst/>
                <a:uLnTx/>
                <a:uFillTx/>
                <a:latin typeface="Calibri"/>
                <a:cs typeface="Arial"/>
              </a:rPr>
              <a:t>Environment</a:t>
            </a:r>
          </a:p>
        </p:txBody>
      </p:sp>
      <p:sp>
        <p:nvSpPr>
          <p:cNvPr id="5" name="Pfeil: nach rechts gekrümmt 4">
            <a:extLst>
              <a:ext uri="{FF2B5EF4-FFF2-40B4-BE49-F238E27FC236}">
                <a16:creationId xmlns:a16="http://schemas.microsoft.com/office/drawing/2014/main" id="{34B1D048-011F-4E49-942F-F9CF878B24D0}"/>
              </a:ext>
            </a:extLst>
          </p:cNvPr>
          <p:cNvSpPr/>
          <p:nvPr/>
        </p:nvSpPr>
        <p:spPr>
          <a:xfrm>
            <a:off x="6465168" y="2636912"/>
            <a:ext cx="406904" cy="187220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black"/>
              </a:solidFill>
              <a:effectLst/>
              <a:uLnTx/>
              <a:uFillTx/>
              <a:latin typeface="Calibri"/>
              <a:cs typeface="Arial"/>
            </a:endParaRPr>
          </a:p>
        </p:txBody>
      </p:sp>
      <p:sp>
        <p:nvSpPr>
          <p:cNvPr id="10" name="Pfeil: nach rechts gekrümmt 9">
            <a:extLst>
              <a:ext uri="{FF2B5EF4-FFF2-40B4-BE49-F238E27FC236}">
                <a16:creationId xmlns:a16="http://schemas.microsoft.com/office/drawing/2014/main" id="{4C8FC4F4-BE5E-4C46-845A-B885FAACFE7E}"/>
              </a:ext>
            </a:extLst>
          </p:cNvPr>
          <p:cNvSpPr/>
          <p:nvPr/>
        </p:nvSpPr>
        <p:spPr bwMode="auto">
          <a:xfrm rot="10800000">
            <a:off x="8959652" y="2577233"/>
            <a:ext cx="406904" cy="187220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200294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normAutofit/>
          </a:bodyPr>
          <a:lstStyle/>
          <a:p>
            <a:r>
              <a:rPr lang="en-US" dirty="0"/>
              <a:t>3. Example </a:t>
            </a:r>
            <a:r>
              <a:rPr lang="en-US" dirty="0" err="1"/>
              <a:t>rGE</a:t>
            </a:r>
            <a:endParaRPr lang="en-US" dirty="0"/>
          </a:p>
        </p:txBody>
      </p:sp>
      <p:sp>
        <p:nvSpPr>
          <p:cNvPr id="6" name="Foliennummernplatzhalter 4"/>
          <p:cNvSpPr>
            <a:spLocks noGrp="1"/>
          </p:cNvSpPr>
          <p:nvPr>
            <p:ph type="sldNum" sz="quarter" idx="12"/>
          </p:nvPr>
        </p:nvSpPr>
        <p:spPr bwMode="auto"/>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48636807-FCB6-440E-1FA2-58B80B7AD58B}" type="slidenum">
              <a:rPr kumimoji="0" lang="de-DE" sz="1200" b="0" i="0" u="none" strike="noStrike" kern="0" cap="none" spc="0" normalizeH="0" baseline="0" noProof="0">
                <a:ln>
                  <a:noFill/>
                </a:ln>
                <a:solidFill>
                  <a:prstClr val="black">
                    <a:tint val="75000"/>
                  </a:prstClr>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9</a:t>
            </a:fld>
            <a:endParaRPr kumimoji="0" lang="de-DE" sz="1200" b="0" i="0" u="none" strike="noStrike" kern="0" cap="none" spc="0" normalizeH="0" baseline="0" noProof="0">
              <a:ln>
                <a:noFill/>
              </a:ln>
              <a:solidFill>
                <a:prstClr val="black">
                  <a:tint val="75000"/>
                </a:prstClr>
              </a:solidFill>
              <a:effectLst/>
              <a:uLnTx/>
              <a:uFillTx/>
              <a:latin typeface="Calibri"/>
              <a:cs typeface="Arial"/>
            </a:endParaRPr>
          </a:p>
        </p:txBody>
      </p:sp>
      <p:sp>
        <p:nvSpPr>
          <p:cNvPr id="2" name="Fußzeilenplatzhalter 3">
            <a:extLst>
              <a:ext uri="{FF2B5EF4-FFF2-40B4-BE49-F238E27FC236}">
                <a16:creationId xmlns:a16="http://schemas.microsoft.com/office/drawing/2014/main" id="{9C44B8FE-9D8F-9C8C-B751-D60B40AD3A8D}"/>
              </a:ext>
            </a:extLst>
          </p:cNvPr>
          <p:cNvSpPr>
            <a:spLocks noGrp="1"/>
          </p:cNvSpPr>
          <p:nvPr>
            <p:ph type="ftr" sz="quarter" idx="11"/>
          </p:nvPr>
        </p:nvSpPr>
        <p:spPr bwMode="auto">
          <a:xfrm>
            <a:off x="3384550" y="6356352"/>
            <a:ext cx="3136899" cy="365124"/>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TwinLife</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workshop on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behavioral</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r>
              <a:rPr kumimoji="0" lang="it-IT" sz="1200" b="0" i="0" u="none" strike="noStrike" kern="0" cap="none" spc="0" normalizeH="0" baseline="0" noProof="0" dirty="0" err="1">
                <a:ln>
                  <a:noFill/>
                </a:ln>
                <a:solidFill>
                  <a:prstClr val="black">
                    <a:tint val="75000"/>
                  </a:prstClr>
                </a:solidFill>
                <a:effectLst/>
                <a:uLnTx/>
                <a:uFillTx/>
                <a:latin typeface="Calibri"/>
                <a:cs typeface="Arial"/>
              </a:rPr>
              <a:t>genetics</a:t>
            </a:r>
            <a:r>
              <a:rPr kumimoji="0" lang="it-IT" sz="1200" b="0" i="0" u="none" strike="noStrike" kern="0" cap="none" spc="0" normalizeH="0" baseline="0" noProof="0" dirty="0">
                <a:ln>
                  <a:noFill/>
                </a:ln>
                <a:solidFill>
                  <a:prstClr val="black">
                    <a:tint val="75000"/>
                  </a:prstClr>
                </a:solidFill>
                <a:effectLst/>
                <a:uLnTx/>
                <a:uFillTx/>
                <a:latin typeface="Calibri"/>
                <a:cs typeface="Arial"/>
              </a:rPr>
              <a:t> </a:t>
            </a:r>
            <a:endParaRPr kumimoji="0" lang="en-US" sz="1200" b="0" i="0" u="none" strike="noStrike" kern="0" cap="none" spc="0" normalizeH="0" baseline="0" noProof="0" dirty="0">
              <a:ln>
                <a:noFill/>
              </a:ln>
              <a:solidFill>
                <a:prstClr val="white">
                  <a:lumMod val="50000"/>
                </a:prstClr>
              </a:solidFill>
              <a:effectLst/>
              <a:uLnTx/>
              <a:uFillTx/>
              <a:latin typeface="Calibri"/>
              <a:cs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lumMod val="50000"/>
                  </a:prstClr>
                </a:solidFill>
                <a:effectLst/>
                <a:uLnTx/>
                <a:uFillTx/>
                <a:latin typeface="Calibri"/>
                <a:cs typeface="Arial"/>
              </a:rPr>
              <a:t>September 22</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nd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and 23</a:t>
            </a:r>
            <a:r>
              <a:rPr kumimoji="0" lang="en-US" sz="1200" b="0" i="0" u="none" strike="noStrike" kern="0" cap="none" spc="0" normalizeH="0" baseline="30000" noProof="0" dirty="0">
                <a:ln>
                  <a:noFill/>
                </a:ln>
                <a:solidFill>
                  <a:prstClr val="white">
                    <a:lumMod val="50000"/>
                  </a:prstClr>
                </a:solidFill>
                <a:effectLst/>
                <a:uLnTx/>
                <a:uFillTx/>
                <a:latin typeface="Calibri"/>
                <a:cs typeface="Arial"/>
              </a:rPr>
              <a:t>rd</a:t>
            </a:r>
            <a:r>
              <a:rPr kumimoji="0" lang="en-US" sz="1200" b="0" i="0" u="none" strike="noStrike" kern="0" cap="none" spc="0" normalizeH="0" baseline="0" noProof="0" dirty="0">
                <a:ln>
                  <a:noFill/>
                </a:ln>
                <a:solidFill>
                  <a:prstClr val="white">
                    <a:lumMod val="50000"/>
                  </a:prstClr>
                </a:solidFill>
                <a:effectLst/>
                <a:uLnTx/>
                <a:uFillTx/>
                <a:latin typeface="Calibri"/>
                <a:cs typeface="Arial"/>
              </a:rPr>
              <a:t>, 2022</a:t>
            </a:r>
            <a:endParaRPr kumimoji="0" sz="1200" b="0" i="0" u="none" strike="noStrike" kern="0" cap="none" spc="0" normalizeH="0" baseline="0" noProof="0" dirty="0">
              <a:ln>
                <a:noFill/>
              </a:ln>
              <a:solidFill>
                <a:prstClr val="black">
                  <a:tint val="75000"/>
                </a:prstClr>
              </a:solidFill>
              <a:effectLst/>
              <a:uLnTx/>
              <a:uFillTx/>
              <a:latin typeface="Calibri"/>
              <a:cs typeface="Arial"/>
            </a:endParaRPr>
          </a:p>
        </p:txBody>
      </p:sp>
      <p:sp>
        <p:nvSpPr>
          <p:cNvPr id="9" name="Inhaltsplatzhalter 1">
            <a:extLst>
              <a:ext uri="{FF2B5EF4-FFF2-40B4-BE49-F238E27FC236}">
                <a16:creationId xmlns:a16="http://schemas.microsoft.com/office/drawing/2014/main" id="{CFA7AECD-613C-4AA3-ABBB-CABB4FBA348C}"/>
              </a:ext>
            </a:extLst>
          </p:cNvPr>
          <p:cNvSpPr>
            <a:spLocks noGrp="1"/>
          </p:cNvSpPr>
          <p:nvPr>
            <p:ph idx="1"/>
          </p:nvPr>
        </p:nvSpPr>
        <p:spPr bwMode="auto">
          <a:xfrm>
            <a:off x="495300" y="1700808"/>
            <a:ext cx="8915400" cy="4381947"/>
          </a:xfrm>
        </p:spPr>
        <p:txBody>
          <a:bodyPr>
            <a:normAutofit fontScale="92500"/>
          </a:bodyPr>
          <a:lstStyle/>
          <a:p>
            <a:pPr>
              <a:spcAft>
                <a:spcPts val="1200"/>
              </a:spcAft>
            </a:pPr>
            <a:r>
              <a:rPr lang="de-DE" dirty="0" err="1"/>
              <a:t>What</a:t>
            </a:r>
            <a:r>
              <a:rPr lang="de-DE" dirty="0"/>
              <a:t> </a:t>
            </a:r>
            <a:r>
              <a:rPr lang="de-DE" dirty="0" err="1"/>
              <a:t>types</a:t>
            </a:r>
            <a:r>
              <a:rPr lang="de-DE" dirty="0"/>
              <a:t> </a:t>
            </a:r>
            <a:r>
              <a:rPr lang="de-DE" dirty="0" err="1"/>
              <a:t>or</a:t>
            </a:r>
            <a:r>
              <a:rPr lang="de-DE" dirty="0"/>
              <a:t> </a:t>
            </a:r>
            <a:r>
              <a:rPr lang="de-DE" dirty="0" err="1"/>
              <a:t>rGE</a:t>
            </a:r>
            <a:r>
              <a:rPr lang="de-DE" dirty="0"/>
              <a:t> </a:t>
            </a:r>
            <a:r>
              <a:rPr lang="de-DE" dirty="0" err="1"/>
              <a:t>are</a:t>
            </a:r>
            <a:r>
              <a:rPr lang="de-DE" dirty="0"/>
              <a:t> </a:t>
            </a:r>
            <a:r>
              <a:rPr lang="de-DE" dirty="0" err="1"/>
              <a:t>taking</a:t>
            </a:r>
            <a:r>
              <a:rPr lang="de-DE" dirty="0"/>
              <a:t> </a:t>
            </a:r>
            <a:r>
              <a:rPr lang="de-DE" dirty="0" err="1"/>
              <a:t>place</a:t>
            </a:r>
            <a:r>
              <a:rPr lang="de-DE" dirty="0"/>
              <a:t> in </a:t>
            </a:r>
            <a:r>
              <a:rPr lang="de-DE" dirty="0" err="1"/>
              <a:t>the</a:t>
            </a:r>
            <a:r>
              <a:rPr lang="de-DE" dirty="0"/>
              <a:t> </a:t>
            </a:r>
            <a:r>
              <a:rPr lang="de-DE" dirty="0" err="1"/>
              <a:t>example</a:t>
            </a:r>
            <a:r>
              <a:rPr lang="de-DE" dirty="0"/>
              <a:t> </a:t>
            </a:r>
            <a:r>
              <a:rPr lang="de-DE" dirty="0" err="1"/>
              <a:t>of</a:t>
            </a:r>
            <a:r>
              <a:rPr lang="de-DE" dirty="0"/>
              <a:t> </a:t>
            </a:r>
            <a:r>
              <a:rPr lang="de-DE" i="1" dirty="0" err="1"/>
              <a:t>increases</a:t>
            </a:r>
            <a:r>
              <a:rPr lang="de-DE" i="1" dirty="0"/>
              <a:t> in </a:t>
            </a:r>
            <a:r>
              <a:rPr lang="de-DE" i="1" dirty="0" err="1"/>
              <a:t>cognitive</a:t>
            </a:r>
            <a:r>
              <a:rPr lang="de-DE" i="1" dirty="0"/>
              <a:t> </a:t>
            </a:r>
            <a:r>
              <a:rPr lang="de-DE" i="1" dirty="0" err="1"/>
              <a:t>ability</a:t>
            </a:r>
            <a:r>
              <a:rPr lang="de-DE" i="1" dirty="0"/>
              <a:t> </a:t>
            </a:r>
            <a:r>
              <a:rPr lang="de-DE" i="1" dirty="0" err="1"/>
              <a:t>over</a:t>
            </a:r>
            <a:r>
              <a:rPr lang="de-DE" i="1" dirty="0"/>
              <a:t> generational time</a:t>
            </a:r>
            <a:r>
              <a:rPr lang="de-DE" dirty="0"/>
              <a:t>?</a:t>
            </a:r>
          </a:p>
          <a:p>
            <a:pPr lvl="1">
              <a:spcAft>
                <a:spcPts val="1200"/>
              </a:spcAft>
              <a:buFont typeface="Wingdings" panose="05000000000000000000" pitchFamily="2" charset="2"/>
              <a:buChar char="Ø"/>
            </a:pPr>
            <a:r>
              <a:rPr lang="de-DE" b="1" i="1" dirty="0" err="1"/>
              <a:t>Active</a:t>
            </a:r>
            <a:r>
              <a:rPr lang="de-DE" b="1" i="1" dirty="0"/>
              <a:t> </a:t>
            </a:r>
            <a:r>
              <a:rPr lang="de-DE" b="1" i="1" dirty="0" err="1"/>
              <a:t>rGE</a:t>
            </a:r>
            <a:r>
              <a:rPr lang="de-DE" b="1" i="1" dirty="0"/>
              <a:t>: </a:t>
            </a:r>
            <a:r>
              <a:rPr lang="de-DE" dirty="0" err="1"/>
              <a:t>tendency</a:t>
            </a:r>
            <a:r>
              <a:rPr lang="de-DE" dirty="0"/>
              <a:t> </a:t>
            </a:r>
            <a:r>
              <a:rPr lang="de-DE" dirty="0" err="1"/>
              <a:t>for</a:t>
            </a:r>
            <a:r>
              <a:rPr lang="de-DE" dirty="0"/>
              <a:t> </a:t>
            </a:r>
            <a:r>
              <a:rPr lang="de-DE" dirty="0" err="1"/>
              <a:t>individuals</a:t>
            </a:r>
            <a:r>
              <a:rPr lang="de-DE" dirty="0"/>
              <a:t> </a:t>
            </a:r>
            <a:r>
              <a:rPr lang="de-DE" dirty="0" err="1"/>
              <a:t>to</a:t>
            </a:r>
            <a:r>
              <a:rPr lang="de-DE" dirty="0"/>
              <a:t> </a:t>
            </a:r>
            <a:r>
              <a:rPr lang="de-DE" dirty="0" err="1"/>
              <a:t>select</a:t>
            </a:r>
            <a:r>
              <a:rPr lang="de-DE" dirty="0"/>
              <a:t> </a:t>
            </a:r>
            <a:r>
              <a:rPr lang="de-DE" dirty="0" err="1"/>
              <a:t>into</a:t>
            </a:r>
            <a:r>
              <a:rPr lang="de-DE" dirty="0"/>
              <a:t> </a:t>
            </a:r>
            <a:r>
              <a:rPr lang="de-DE" dirty="0" err="1"/>
              <a:t>more</a:t>
            </a:r>
            <a:r>
              <a:rPr lang="de-DE" dirty="0"/>
              <a:t> favorable </a:t>
            </a:r>
            <a:r>
              <a:rPr lang="de-DE" dirty="0" err="1"/>
              <a:t>environments</a:t>
            </a:r>
            <a:r>
              <a:rPr lang="de-DE" dirty="0"/>
              <a:t>, </a:t>
            </a:r>
            <a:r>
              <a:rPr lang="de-DE" dirty="0" err="1"/>
              <a:t>here</a:t>
            </a:r>
            <a:r>
              <a:rPr lang="de-DE" dirty="0"/>
              <a:t>: </a:t>
            </a:r>
            <a:r>
              <a:rPr lang="de-DE" dirty="0" err="1"/>
              <a:t>given</a:t>
            </a:r>
            <a:r>
              <a:rPr lang="de-DE" dirty="0"/>
              <a:t> </a:t>
            </a:r>
            <a:r>
              <a:rPr lang="de-DE" dirty="0" err="1"/>
              <a:t>their</a:t>
            </a:r>
            <a:r>
              <a:rPr lang="de-DE" dirty="0"/>
              <a:t> </a:t>
            </a:r>
            <a:r>
              <a:rPr lang="de-DE" dirty="0" err="1"/>
              <a:t>ability</a:t>
            </a:r>
            <a:r>
              <a:rPr lang="de-DE" dirty="0"/>
              <a:t> </a:t>
            </a:r>
            <a:r>
              <a:rPr lang="de-DE" dirty="0" err="1"/>
              <a:t>level</a:t>
            </a:r>
            <a:endParaRPr lang="de-DE" dirty="0"/>
          </a:p>
          <a:p>
            <a:pPr lvl="1">
              <a:spcAft>
                <a:spcPts val="1200"/>
              </a:spcAft>
              <a:buFont typeface="Wingdings" panose="05000000000000000000" pitchFamily="2" charset="2"/>
              <a:buChar char="Ø"/>
            </a:pPr>
            <a:r>
              <a:rPr lang="de-DE" b="1" i="1" dirty="0" err="1"/>
              <a:t>Evocative</a:t>
            </a:r>
            <a:r>
              <a:rPr lang="de-DE" b="1" i="1" dirty="0"/>
              <a:t> </a:t>
            </a:r>
            <a:r>
              <a:rPr lang="de-DE" b="1" i="1" dirty="0" err="1"/>
              <a:t>rGE</a:t>
            </a:r>
            <a:r>
              <a:rPr lang="de-DE" b="1" i="1" dirty="0"/>
              <a:t>: </a:t>
            </a:r>
            <a:r>
              <a:rPr lang="de-DE" dirty="0" err="1"/>
              <a:t>reciprocal</a:t>
            </a:r>
            <a:r>
              <a:rPr lang="de-DE" dirty="0"/>
              <a:t> </a:t>
            </a:r>
            <a:r>
              <a:rPr lang="de-DE" dirty="0" err="1"/>
              <a:t>effect</a:t>
            </a:r>
            <a:r>
              <a:rPr lang="de-DE" dirty="0"/>
              <a:t> </a:t>
            </a:r>
            <a:r>
              <a:rPr lang="de-DE" dirty="0" err="1"/>
              <a:t>of</a:t>
            </a:r>
            <a:r>
              <a:rPr lang="de-DE" dirty="0"/>
              <a:t> </a:t>
            </a:r>
            <a:r>
              <a:rPr lang="de-DE" dirty="0" err="1"/>
              <a:t>the</a:t>
            </a:r>
            <a:r>
              <a:rPr lang="de-DE" dirty="0"/>
              <a:t> </a:t>
            </a:r>
            <a:r>
              <a:rPr lang="de-DE" dirty="0" err="1"/>
              <a:t>environment</a:t>
            </a:r>
            <a:r>
              <a:rPr lang="de-DE" dirty="0"/>
              <a:t> on </a:t>
            </a:r>
            <a:r>
              <a:rPr lang="de-DE" dirty="0" err="1"/>
              <a:t>individuals</a:t>
            </a:r>
            <a:r>
              <a:rPr lang="de-DE" dirty="0"/>
              <a:t>‘ </a:t>
            </a:r>
            <a:r>
              <a:rPr lang="de-DE" dirty="0" err="1"/>
              <a:t>ability</a:t>
            </a:r>
            <a:endParaRPr lang="de-DE" dirty="0"/>
          </a:p>
          <a:p>
            <a:pPr lvl="1">
              <a:buFont typeface="Wingdings" panose="05000000000000000000" pitchFamily="2" charset="2"/>
              <a:buChar char="à"/>
            </a:pPr>
            <a:r>
              <a:rPr lang="de-DE" dirty="0">
                <a:sym typeface="Wingdings" panose="05000000000000000000" pitchFamily="2" charset="2"/>
              </a:rPr>
              <a:t>Over time, </a:t>
            </a:r>
            <a:r>
              <a:rPr lang="de-DE" dirty="0" err="1">
                <a:sym typeface="Wingdings" panose="05000000000000000000" pitchFamily="2" charset="2"/>
              </a:rPr>
              <a:t>this</a:t>
            </a:r>
            <a:r>
              <a:rPr lang="de-DE" dirty="0">
                <a:sym typeface="Wingdings" panose="05000000000000000000" pitchFamily="2" charset="2"/>
              </a:rPr>
              <a:t> </a:t>
            </a:r>
            <a:r>
              <a:rPr lang="de-DE" dirty="0" err="1">
                <a:sym typeface="Wingdings" panose="05000000000000000000" pitchFamily="2" charset="2"/>
              </a:rPr>
              <a:t>leads</a:t>
            </a:r>
            <a:r>
              <a:rPr lang="de-DE" dirty="0">
                <a:sym typeface="Wingdings" panose="05000000000000000000" pitchFamily="2" charset="2"/>
              </a:rPr>
              <a:t> </a:t>
            </a:r>
            <a:r>
              <a:rPr lang="de-DE" dirty="0" err="1">
                <a:sym typeface="Wingdings" panose="05000000000000000000" pitchFamily="2" charset="2"/>
              </a:rPr>
              <a:t>to</a:t>
            </a:r>
            <a:r>
              <a:rPr lang="de-DE" dirty="0">
                <a:sym typeface="Wingdings" panose="05000000000000000000" pitchFamily="2" charset="2"/>
              </a:rPr>
              <a:t> large </a:t>
            </a:r>
            <a:r>
              <a:rPr lang="de-DE" dirty="0" err="1">
                <a:sym typeface="Wingdings" panose="05000000000000000000" pitchFamily="2" charset="2"/>
              </a:rPr>
              <a:t>phenotypic</a:t>
            </a:r>
            <a:r>
              <a:rPr lang="de-DE" dirty="0">
                <a:sym typeface="Wingdings" panose="05000000000000000000" pitchFamily="2" charset="2"/>
              </a:rPr>
              <a:t> </a:t>
            </a:r>
            <a:r>
              <a:rPr lang="de-DE" dirty="0" err="1">
                <a:sym typeface="Wingdings" panose="05000000000000000000" pitchFamily="2" charset="2"/>
              </a:rPr>
              <a:t>differences</a:t>
            </a:r>
            <a:r>
              <a:rPr lang="de-DE" dirty="0">
                <a:sym typeface="Wingdings" panose="05000000000000000000" pitchFamily="2" charset="2"/>
              </a:rPr>
              <a:t>, </a:t>
            </a:r>
            <a:r>
              <a:rPr lang="de-DE" dirty="0" err="1">
                <a:sym typeface="Wingdings" panose="05000000000000000000" pitchFamily="2" charset="2"/>
              </a:rPr>
              <a:t>even</a:t>
            </a:r>
            <a:r>
              <a:rPr lang="de-DE" dirty="0">
                <a:sym typeface="Wingdings" panose="05000000000000000000" pitchFamily="2" charset="2"/>
              </a:rPr>
              <a:t> </a:t>
            </a:r>
          </a:p>
          <a:p>
            <a:pPr marL="457200" lvl="1" indent="0">
              <a:buNone/>
            </a:pPr>
            <a:r>
              <a:rPr lang="de-DE" dirty="0">
                <a:sym typeface="Wingdings" panose="05000000000000000000" pitchFamily="2" charset="2"/>
              </a:rPr>
              <a:t>    </a:t>
            </a:r>
            <a:r>
              <a:rPr lang="de-DE" dirty="0" err="1">
                <a:sym typeface="Wingdings" panose="05000000000000000000" pitchFamily="2" charset="2"/>
              </a:rPr>
              <a:t>if</a:t>
            </a:r>
            <a:r>
              <a:rPr lang="de-DE" dirty="0">
                <a:sym typeface="Wingdings" panose="05000000000000000000" pitchFamily="2" charset="2"/>
              </a:rPr>
              <a:t> substantial </a:t>
            </a:r>
            <a:r>
              <a:rPr lang="de-DE" dirty="0" err="1">
                <a:sym typeface="Wingdings" panose="05000000000000000000" pitchFamily="2" charset="2"/>
              </a:rPr>
              <a:t>cross-sectional</a:t>
            </a:r>
            <a:r>
              <a:rPr lang="de-DE" dirty="0">
                <a:sym typeface="Wingdings" panose="05000000000000000000" pitchFamily="2" charset="2"/>
              </a:rPr>
              <a:t> </a:t>
            </a:r>
            <a:r>
              <a:rPr lang="de-DE" dirty="0" err="1">
                <a:sym typeface="Wingdings" panose="05000000000000000000" pitchFamily="2" charset="2"/>
              </a:rPr>
              <a:t>genetic</a:t>
            </a:r>
            <a:r>
              <a:rPr lang="de-DE" dirty="0">
                <a:sym typeface="Wingdings" panose="05000000000000000000" pitchFamily="2" charset="2"/>
              </a:rPr>
              <a:t> </a:t>
            </a:r>
            <a:r>
              <a:rPr lang="de-DE" dirty="0" err="1">
                <a:sym typeface="Wingdings" panose="05000000000000000000" pitchFamily="2" charset="2"/>
              </a:rPr>
              <a:t>effects</a:t>
            </a:r>
            <a:r>
              <a:rPr lang="de-DE" dirty="0">
                <a:sym typeface="Wingdings" panose="05000000000000000000" pitchFamily="2" charset="2"/>
              </a:rPr>
              <a:t> </a:t>
            </a:r>
            <a:r>
              <a:rPr lang="de-DE" dirty="0" err="1">
                <a:sym typeface="Wingdings" panose="05000000000000000000" pitchFamily="2" charset="2"/>
              </a:rPr>
              <a:t>are</a:t>
            </a:r>
            <a:r>
              <a:rPr lang="de-DE" dirty="0">
                <a:sym typeface="Wingdings" panose="05000000000000000000" pitchFamily="2" charset="2"/>
              </a:rPr>
              <a:t> </a:t>
            </a:r>
            <a:r>
              <a:rPr lang="de-DE" dirty="0" err="1">
                <a:sym typeface="Wingdings" panose="05000000000000000000" pitchFamily="2" charset="2"/>
              </a:rPr>
              <a:t>present</a:t>
            </a:r>
            <a:r>
              <a:rPr lang="de-DE" dirty="0">
                <a:sym typeface="Wingdings" panose="05000000000000000000" pitchFamily="2" charset="2"/>
              </a:rPr>
              <a:t>  </a:t>
            </a:r>
            <a:endParaRPr lang="de-DE" dirty="0"/>
          </a:p>
        </p:txBody>
      </p:sp>
    </p:spTree>
    <p:extLst>
      <p:ext uri="{BB962C8B-B14F-4D97-AF65-F5344CB8AC3E}">
        <p14:creationId xmlns:p14="http://schemas.microsoft.com/office/powerpoint/2010/main" val="3963028791"/>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Arial"/>
        <a:cs typeface="Arial"/>
      </a:majorFont>
      <a:minorFont>
        <a:latin typeface="Calibri"/>
        <a:ea typeface="Arial"/>
        <a:cs typeface="Arial"/>
      </a:minorFont>
    </a:fontScheme>
    <a:fmtScheme name="Larissa">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3280</Words>
  <Application>Microsoft Office PowerPoint</Application>
  <DocSecurity>0</DocSecurity>
  <PresentationFormat>A4-Papier (210 x 297 mm)</PresentationFormat>
  <Paragraphs>329</Paragraphs>
  <Slides>34</Slides>
  <Notes>9</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34</vt:i4>
      </vt:variant>
    </vt:vector>
  </HeadingPairs>
  <TitlesOfParts>
    <vt:vector size="39" baseType="lpstr">
      <vt:lpstr>Arial</vt:lpstr>
      <vt:lpstr>Calibri</vt:lpstr>
      <vt:lpstr>Times New Roman</vt:lpstr>
      <vt:lpstr>Wingdings</vt:lpstr>
      <vt:lpstr>Larissa-Design</vt:lpstr>
      <vt:lpstr>PowerPoint-Präsentation</vt:lpstr>
      <vt:lpstr>Content</vt:lpstr>
      <vt:lpstr>1. Introduction</vt:lpstr>
      <vt:lpstr>1. Introduction</vt:lpstr>
      <vt:lpstr>1. Introduction: Biased genetic effects?</vt:lpstr>
      <vt:lpstr>1. Introduction: Two forms</vt:lpstr>
      <vt:lpstr>2. Gene-Environment Correlation (rGE) </vt:lpstr>
      <vt:lpstr>3. Example rGE</vt:lpstr>
      <vt:lpstr>3. Example rGE</vt:lpstr>
      <vt:lpstr>3. Example rGE</vt:lpstr>
      <vt:lpstr>3. Example rGE</vt:lpstr>
      <vt:lpstr>3. Example rGE</vt:lpstr>
      <vt:lpstr>3. Example rGE</vt:lpstr>
      <vt:lpstr>3. Example rGE</vt:lpstr>
      <vt:lpstr>4. Gene-Environment Interaction (GxE)</vt:lpstr>
      <vt:lpstr>4. Gene-Environment Interaction (GxE)</vt:lpstr>
      <vt:lpstr>5. Example: Separate Analysis</vt:lpstr>
      <vt:lpstr>5. Example: Separate Analysis </vt:lpstr>
      <vt:lpstr>5. Example: Separate Analysis </vt:lpstr>
      <vt:lpstr>5. Example: Separate Analysis</vt:lpstr>
      <vt:lpstr>5. Example: Separate Analysis</vt:lpstr>
      <vt:lpstr>5. Example GxE </vt:lpstr>
      <vt:lpstr>5. Example GxE </vt:lpstr>
      <vt:lpstr>5. Example GxE </vt:lpstr>
      <vt:lpstr>6. Variance Components Models for GxE</vt:lpstr>
      <vt:lpstr>6. Variance Components Models for GxE</vt:lpstr>
      <vt:lpstr>6. Variance Components Models for GxE</vt:lpstr>
      <vt:lpstr>6. Variance Components Models for GxE</vt:lpstr>
      <vt:lpstr>6. Variance Components Models for GxE</vt:lpstr>
      <vt:lpstr>6. Variance Components Models for GxE</vt:lpstr>
      <vt:lpstr>7. UMX: Implementation of Purcell Model</vt:lpstr>
      <vt:lpstr>7. UMX: Implementation of Purcell Model</vt:lpstr>
      <vt:lpstr>References</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Einflüsse sozialer und sexueller Entwicklung auf das Entscheidungsverhalten</dc:title>
  <dc:subject/>
  <dc:creator>Franzi</dc:creator>
  <cp:keywords/>
  <dc:description/>
  <cp:lastModifiedBy>Christoph Klatzka</cp:lastModifiedBy>
  <cp:revision>801</cp:revision>
  <dcterms:created xsi:type="dcterms:W3CDTF">2016-05-11T16:59:20Z</dcterms:created>
  <dcterms:modified xsi:type="dcterms:W3CDTF">2023-08-07T14:08:11Z</dcterms:modified>
  <cp:category/>
  <dc:identifier/>
  <cp:contentStatus/>
  <dc:language/>
  <cp:version/>
</cp:coreProperties>
</file>