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0" r:id="rId2"/>
    <p:sldId id="259" r:id="rId3"/>
    <p:sldId id="262" r:id="rId4"/>
    <p:sldId id="260" r:id="rId5"/>
    <p:sldId id="261" r:id="rId6"/>
    <p:sldId id="264" r:id="rId7"/>
    <p:sldId id="263" r:id="rId8"/>
    <p:sldId id="268" r:id="rId9"/>
    <p:sldId id="257" r:id="rId10"/>
    <p:sldId id="269" r:id="rId11"/>
    <p:sldId id="270" r:id="rId12"/>
    <p:sldId id="271" r:id="rId13"/>
    <p:sldId id="266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4BD0B-2FAC-49E2-BB75-DEF895860E11}" type="datetimeFigureOut">
              <a:rPr lang="de-DE" smtClean="0"/>
              <a:t>07.08.2023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8DB12-99A7-4BF6-9FD9-455B86A22E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10B1A-FAEA-1FC8-7B61-75B3205CB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527DCA-C69C-57B2-4B92-F1FA1BB60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3CEB9C-7F95-C6A7-0734-5424F99BE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49B2B5-AEFE-2C18-88EA-04F263C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BCCC43-61FF-A99F-239B-8914FCBF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5159E-EA54-1EC3-4521-2F1D611E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9AE2C21-D213-09AC-DBB6-2EC44644D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664BE0-9666-5C5C-78E8-705B7BB56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AADEAC-3092-CCEB-501B-9C8CE6778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0A8091-1E4E-0301-5835-00904DC9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1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9987E0-66F9-4126-357E-74E316468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D70F81-32D1-1425-104F-DC723BE4BB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067B9C-CA58-C79E-D311-C0A15C76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68249E-8CC1-CC7A-BF77-3570C878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B48705-5F5A-629F-B8CC-8F5F54563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57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09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A4FD6C-8801-C93A-94A4-0383BA105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2CAD08-5562-08EF-1858-47E86929C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2492C3-ED2D-2C15-7738-2B0C9D1C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33CD0A-0E05-119F-F74B-0785DEF4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ADBF5-A98A-AA72-274D-281C8839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0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F939C-1E76-4D2D-61AD-73BC26807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8B6A9A-154E-6459-66BA-C44CBA73A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820DC-960C-CAAD-9933-425715BC7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0D014D-EB28-6D4D-934D-899CB271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24F1B2-11CB-7C19-2543-E5EB107E4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860AA6-468B-05BF-5201-D54E3ABBA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73B4E3-CCAC-6B67-054E-3558298E0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C4EF41-485E-D866-DCA9-5465747AD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DF7F45-888B-5EF1-835E-FF458A62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8A7A25-69DC-A304-7740-7A01191D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5B702E-1AB9-5B8E-A648-FEC32619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4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D9EE0-3F71-DC65-6A7F-44AAEFF6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C76C7-78A7-417D-C4BD-688276BE5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E1D2F1-B3ED-46E4-59BF-31BE87F3B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C57307-03EF-C3C3-3BB4-5DD552208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FCF345-B8B4-D5E2-959C-AAA681B3E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DF2E264-E462-6BF7-8078-38E5C2244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C409419-4CA1-E76A-4718-C153B413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DE1501-20AE-61E0-2725-86EAAAD4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80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D91D8-16F0-2951-461D-42DC02B8A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96ECD7-BE97-EDB6-FE1F-2430E5C0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0E3B85B-8595-B5A3-617C-D360265D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1681D9-7342-F72C-3034-E2CE9474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3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943A13-B1F1-2AD6-28BE-264EDC6A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CB1B7D-4B73-B051-FE51-BECFBD2E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6F59A19-8A02-62D6-3CC1-B4204EDE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9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40DFB-DECE-B3EF-B6E2-EC79BD3C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B9EEAB-ACA7-B1DC-70D5-E35204EB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7368D0-C26E-63A5-16E7-39A0EBE7D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E687A8-E82E-042F-6A6E-4896E8C6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16CC99-1F31-47DC-2C3F-51C5DBB1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E10FFC-21D6-607F-5626-952991105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2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099E2-8781-AC71-2CAD-737DE280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631894-B63B-42A4-12CC-F1240DB46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43F379-CC62-072B-39E9-FF63E7EB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8484EA-39A4-D0E5-9F62-0B93F86B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B376A2-C742-3EB5-49CE-289390927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B56387-8A93-DD90-2C5A-C8B4091F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1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F23ECB4-D04F-1B33-7110-5E450B042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412BFD-87D5-ABB5-9496-A0A9B1B75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52ACB-E9BC-E2B6-FBE0-94AB4676A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506FD-575A-49E1-8376-3EB27FA24355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72F66E-362E-2F60-E929-56EC7C795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B1F51-73FD-79D3-09A7-204F3EF89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C9F0-311D-4BB6-8116-397F4F25D2A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2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7/cbo9780511996481.012" TargetMode="External"/><Relationship Id="rId7" Type="http://schemas.openxmlformats.org/officeDocument/2006/relationships/hyperlink" Target="https://doi.org/10.1017/thg.2017.71" TargetMode="External"/><Relationship Id="rId2" Type="http://schemas.openxmlformats.org/officeDocument/2006/relationships/hyperlink" Target="https://doi.org/10.1080/19485565.2011.5806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93/esr/jcaa054" TargetMode="External"/><Relationship Id="rId5" Type="http://schemas.openxmlformats.org/officeDocument/2006/relationships/hyperlink" Target="https://doi.org/10.1080/10705511.2022.2095640" TargetMode="External"/><Relationship Id="rId4" Type="http://schemas.openxmlformats.org/officeDocument/2006/relationships/hyperlink" Target="https://doi.org/10.1080/10705511.2020.178946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120.png"/><Relationship Id="rId18" Type="http://schemas.openxmlformats.org/officeDocument/2006/relationships/image" Target="../media/image17.png"/><Relationship Id="rId3" Type="http://schemas.openxmlformats.org/officeDocument/2006/relationships/image" Target="../media/image9.png"/><Relationship Id="rId21" Type="http://schemas.openxmlformats.org/officeDocument/2006/relationships/image" Target="../media/image20.png"/><Relationship Id="rId7" Type="http://schemas.openxmlformats.org/officeDocument/2006/relationships/image" Target="../media/image13.png"/><Relationship Id="rId12" Type="http://schemas.openxmlformats.org/officeDocument/2006/relationships/image" Target="../media/image110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00.png"/><Relationship Id="rId24" Type="http://schemas.openxmlformats.org/officeDocument/2006/relationships/image" Target="../media/image23.png"/><Relationship Id="rId5" Type="http://schemas.openxmlformats.org/officeDocument/2006/relationships/image" Target="../media/image11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0.png"/><Relationship Id="rId19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image" Target="../media/image80.png"/><Relationship Id="rId14" Type="http://schemas.openxmlformats.org/officeDocument/2006/relationships/image" Target="../media/image130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120.png"/><Relationship Id="rId18" Type="http://schemas.openxmlformats.org/officeDocument/2006/relationships/image" Target="../media/image17.png"/><Relationship Id="rId26" Type="http://schemas.openxmlformats.org/officeDocument/2006/relationships/image" Target="../media/image52.png"/><Relationship Id="rId3" Type="http://schemas.openxmlformats.org/officeDocument/2006/relationships/image" Target="../media/image9.png"/><Relationship Id="rId21" Type="http://schemas.openxmlformats.org/officeDocument/2006/relationships/image" Target="../media/image20.png"/><Relationship Id="rId7" Type="http://schemas.openxmlformats.org/officeDocument/2006/relationships/image" Target="../media/image13.png"/><Relationship Id="rId12" Type="http://schemas.openxmlformats.org/officeDocument/2006/relationships/image" Target="../media/image110.png"/><Relationship Id="rId17" Type="http://schemas.openxmlformats.org/officeDocument/2006/relationships/image" Target="../media/image44.png"/><Relationship Id="rId25" Type="http://schemas.openxmlformats.org/officeDocument/2006/relationships/image" Target="../media/image400.png"/><Relationship Id="rId2" Type="http://schemas.openxmlformats.org/officeDocument/2006/relationships/image" Target="../media/image8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00.png"/><Relationship Id="rId24" Type="http://schemas.openxmlformats.org/officeDocument/2006/relationships/image" Target="../media/image23.png"/><Relationship Id="rId5" Type="http://schemas.openxmlformats.org/officeDocument/2006/relationships/image" Target="../media/image11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0.png"/><Relationship Id="rId19" Type="http://schemas.openxmlformats.org/officeDocument/2006/relationships/image" Target="../media/image18.png"/><Relationship Id="rId4" Type="http://schemas.openxmlformats.org/officeDocument/2006/relationships/image" Target="../media/image10.png"/><Relationship Id="rId9" Type="http://schemas.openxmlformats.org/officeDocument/2006/relationships/image" Target="../media/image80.png"/><Relationship Id="rId14" Type="http://schemas.openxmlformats.org/officeDocument/2006/relationships/image" Target="../media/image130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2" descr="Datei:Logo-Universität des Saarlandes.sv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7395851" y="6094221"/>
            <a:ext cx="1323025" cy="493200"/>
          </a:xfrm>
          <a:prstGeom prst="rect">
            <a:avLst/>
          </a:prstGeom>
          <a:noFill/>
        </p:spPr>
      </p:pic>
      <p:pic>
        <p:nvPicPr>
          <p:cNvPr id="5" name="Bild 10" descr="logo.png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059859" y="441497"/>
            <a:ext cx="4012325" cy="1646082"/>
          </a:xfrm>
          <a:prstGeom prst="rect">
            <a:avLst/>
          </a:prstGeom>
        </p:spPr>
      </p:pic>
      <p:graphicFrame>
        <p:nvGraphicFramePr>
          <p:cNvPr id="6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88234"/>
              </p:ext>
            </p:extLst>
          </p:nvPr>
        </p:nvGraphicFramePr>
        <p:xfrm>
          <a:off x="1817549" y="2276872"/>
          <a:ext cx="8496944" cy="3358854"/>
        </p:xfrm>
        <a:graphic>
          <a:graphicData uri="http://schemas.openxmlformats.org/drawingml/2006/table">
            <a:tbl>
              <a:tblPr firstRow="1" bandRow="1"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791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defRPr/>
                      </a:pPr>
                      <a:r>
                        <a:rPr lang="de-DE" sz="3000" b="1" i="1" cap="small" dirty="0">
                          <a:solidFill>
                            <a:srgbClr val="C00000"/>
                          </a:solidFill>
                        </a:rPr>
                        <a:t>Behavioral Genetic Data Analysis</a:t>
                      </a:r>
                      <a:endParaRPr dirty="0"/>
                    </a:p>
                    <a:p>
                      <a:pPr marL="0" marR="0" lvl="0" indent="0" algn="ctr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The ACE-beta model</a:t>
                      </a:r>
                    </a:p>
                  </a:txBody>
                  <a:tcPr marL="324000" marR="324000" anchor="ctr">
                    <a:lnL w="12700" algn="ctr">
                      <a:noFill/>
                    </a:lnL>
                    <a:lnR w="12700" algn="ctr">
                      <a:noFill/>
                    </a:lnR>
                    <a:lnT w="19050" algn="ctr">
                      <a:solidFill>
                        <a:srgbClr val="AD1917"/>
                      </a:solidFill>
                    </a:lnT>
                    <a:lnB w="381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566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800" i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l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September 22</a:t>
                      </a:r>
                      <a:r>
                        <a:rPr lang="en-US" sz="1800" i="1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nd</a:t>
                      </a:r>
                      <a:r>
                        <a:rPr 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and 23</a:t>
                      </a:r>
                      <a:r>
                        <a:rPr lang="en-US" sz="1800" i="1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rd</a:t>
                      </a:r>
                      <a:r>
                        <a:rPr lang="en-US" sz="1800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2022</a:t>
                      </a:r>
                      <a:endParaRPr dirty="0"/>
                    </a:p>
                  </a:txBody>
                  <a:tcPr marL="324000" marR="324000" anchor="b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862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600"/>
                        </a:spcBef>
                        <a:defRPr/>
                      </a:pPr>
                      <a:r>
                        <a:rPr lang="de-DE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Lecturers</a:t>
                      </a:r>
                      <a:r>
                        <a:rPr lang="de-DE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 Dr. Bastian Mönkediek</a:t>
                      </a:r>
                      <a:r>
                        <a:rPr lang="de-DE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de-DE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Mirko Ruks</a:t>
                      </a:r>
                      <a:r>
                        <a:rPr lang="de-DE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de-DE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Christoph Klatzka</a:t>
                      </a:r>
                      <a:r>
                        <a:rPr lang="de-DE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r>
                        <a:rPr lang="de-DE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Theresa Rohm</a:t>
                      </a:r>
                      <a:r>
                        <a:rPr lang="de-DE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dirty="0"/>
                    </a:p>
                    <a:p>
                      <a:pPr algn="l">
                        <a:lnSpc>
                          <a:spcPct val="120000"/>
                        </a:lnSpc>
                        <a:defRPr/>
                      </a:pPr>
                      <a:r>
                        <a:rPr lang="de-DE" sz="160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Bielefeld University, Bielefeld, Germany</a:t>
                      </a:r>
                      <a:endParaRPr dirty="0"/>
                    </a:p>
                    <a:p>
                      <a:pPr algn="l">
                        <a:lnSpc>
                          <a:spcPct val="120000"/>
                        </a:lnSpc>
                        <a:defRPr/>
                      </a:pPr>
                      <a:r>
                        <a:rPr lang="de-DE" sz="160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 </a:t>
                      </a: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Saarland University, </a:t>
                      </a:r>
                      <a:r>
                        <a:rPr lang="de-DE" sz="16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Saarbruecken</a:t>
                      </a:r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Germany</a:t>
                      </a:r>
                    </a:p>
                    <a:p>
                      <a:pPr algn="l">
                        <a:lnSpc>
                          <a:spcPct val="120000"/>
                        </a:lnSpc>
                        <a:defRPr/>
                      </a:pPr>
                      <a:r>
                        <a:rPr lang="de-DE" sz="1600" b="0" i="0" u="none" strike="noStrike" cap="none" spc="0" baseline="30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de-DE" sz="1600" b="0" i="0" u="none" strike="noStrike" cap="none" spc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Bremen University, Bremen, Germany</a:t>
                      </a:r>
                      <a:endParaRPr dirty="0"/>
                    </a:p>
                  </a:txBody>
                  <a:tcPr marL="324000" marR="324000" anchor="ctr">
                    <a:lnL w="12700" algn="ctr">
                      <a:noFill/>
                    </a:lnL>
                    <a:lnR w="12700" algn="ctr">
                      <a:noFill/>
                    </a:lnR>
                    <a:lnT w="3175" algn="ctr">
                      <a:noFill/>
                    </a:lnT>
                    <a:lnB w="19050" algn="ctr">
                      <a:solidFill>
                        <a:srgbClr val="AD1917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Grafik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328804" y="6094221"/>
            <a:ext cx="1821229" cy="522382"/>
          </a:xfrm>
          <a:prstGeom prst="rect">
            <a:avLst/>
          </a:prstGeom>
        </p:spPr>
      </p:pic>
      <p:sp>
        <p:nvSpPr>
          <p:cNvPr id="758114139" name=" 758114138"/>
          <p:cNvSpPr/>
          <p:nvPr/>
        </p:nvSpPr>
        <p:spPr bwMode="auto">
          <a:xfrm>
            <a:off x="-2808878" y="4293512"/>
            <a:ext cx="51117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ern="0">
              <a:solidFill>
                <a:prstClr val="black"/>
              </a:solidFill>
              <a:latin typeface="Calibri"/>
              <a:cs typeface="Arial"/>
            </a:endParaRPr>
          </a:p>
        </p:txBody>
      </p:sp>
      <p:pic>
        <p:nvPicPr>
          <p:cNvPr id="1242818302" name="Grafik 124281830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991918" y="6094222"/>
            <a:ext cx="1293693" cy="4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18857-4107-63CF-9066-A09D6C75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ACE-beta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C09A54E-BCE8-5A71-BD4C-DF0155084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Integrates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causal</a:t>
                </a:r>
                <a:r>
                  <a:rPr lang="de-DE" dirty="0"/>
                  <a:t> </a:t>
                </a:r>
                <a:r>
                  <a:rPr lang="de-DE" dirty="0" err="1"/>
                  <a:t>perspective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economic</a:t>
                </a:r>
                <a:r>
                  <a:rPr lang="de-DE" dirty="0"/>
                  <a:t> MZ-FE </a:t>
                </a:r>
                <a:r>
                  <a:rPr lang="de-DE" dirty="0" err="1"/>
                  <a:t>approach</a:t>
                </a:r>
                <a:r>
                  <a:rPr lang="de-DE" dirty="0"/>
                  <a:t> </a:t>
                </a:r>
                <a:r>
                  <a:rPr lang="de-DE" dirty="0" err="1"/>
                  <a:t>with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variance</a:t>
                </a:r>
                <a:r>
                  <a:rPr lang="de-DE" dirty="0"/>
                  <a:t> </a:t>
                </a:r>
                <a:r>
                  <a:rPr lang="de-DE" dirty="0" err="1"/>
                  <a:t>decomposition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behavioral </a:t>
                </a:r>
                <a:r>
                  <a:rPr lang="de-DE" dirty="0" err="1"/>
                  <a:t>genetics</a:t>
                </a:r>
                <a:r>
                  <a:rPr lang="de-DE" dirty="0"/>
                  <a:t> </a:t>
                </a:r>
                <a:r>
                  <a:rPr lang="de-DE" dirty="0" err="1"/>
                  <a:t>approach</a:t>
                </a:r>
                <a:endParaRPr lang="de-DE" dirty="0"/>
              </a:p>
              <a:p>
                <a:r>
                  <a:rPr lang="de-DE" dirty="0"/>
                  <a:t>Advantage </a:t>
                </a:r>
                <a:r>
                  <a:rPr lang="de-DE" dirty="0" err="1"/>
                  <a:t>over</a:t>
                </a:r>
                <a:r>
                  <a:rPr lang="de-DE" dirty="0"/>
                  <a:t> MZ-FE: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only</a:t>
                </a:r>
                <a:r>
                  <a:rPr lang="de-DE" dirty="0"/>
                  <a:t> </a:t>
                </a:r>
                <a:r>
                  <a:rPr lang="de-DE" dirty="0" err="1"/>
                  <a:t>provide</a:t>
                </a:r>
                <a:r>
                  <a:rPr lang="de-DE" dirty="0"/>
                  <a:t> a </a:t>
                </a:r>
                <a:r>
                  <a:rPr lang="de-DE" dirty="0" err="1"/>
                  <a:t>consistent</a:t>
                </a:r>
                <a:r>
                  <a:rPr lang="de-DE" dirty="0"/>
                  <a:t> </a:t>
                </a:r>
                <a:r>
                  <a:rPr lang="de-DE" dirty="0" err="1"/>
                  <a:t>estimator</a:t>
                </a:r>
                <a:r>
                  <a:rPr lang="de-DE" dirty="0"/>
                  <a:t>, but also </a:t>
                </a:r>
                <a:r>
                  <a:rPr lang="de-DE" dirty="0" err="1"/>
                  <a:t>models</a:t>
                </a:r>
                <a:r>
                  <a:rPr lang="de-DE" dirty="0"/>
                  <a:t> </a:t>
                </a:r>
                <a:r>
                  <a:rPr lang="de-DE" dirty="0" err="1"/>
                  <a:t>genetic</a:t>
                </a:r>
                <a:r>
                  <a:rPr lang="de-DE" dirty="0"/>
                  <a:t> and </a:t>
                </a:r>
                <a:r>
                  <a:rPr lang="de-DE" dirty="0" err="1"/>
                  <a:t>shared</a:t>
                </a:r>
                <a:r>
                  <a:rPr lang="de-DE" dirty="0"/>
                  <a:t> environmental </a:t>
                </a:r>
                <a:r>
                  <a:rPr lang="de-DE" dirty="0" err="1"/>
                  <a:t>confounder</a:t>
                </a:r>
                <a:endParaRPr lang="de-DE" dirty="0"/>
              </a:p>
              <a:p>
                <a:r>
                  <a:rPr lang="de-DE" dirty="0" err="1"/>
                  <a:t>Assumptions</a:t>
                </a:r>
                <a:r>
                  <a:rPr lang="de-DE" dirty="0"/>
                  <a:t> (Twin </a:t>
                </a:r>
                <a:r>
                  <a:rPr lang="de-DE" dirty="0" err="1"/>
                  <a:t>model</a:t>
                </a:r>
                <a:r>
                  <a:rPr lang="de-DE" dirty="0"/>
                  <a:t> + MZ-FE </a:t>
                </a:r>
                <a:r>
                  <a:rPr lang="de-DE" dirty="0" err="1"/>
                  <a:t>model</a:t>
                </a:r>
                <a:r>
                  <a:rPr lang="de-DE" dirty="0"/>
                  <a:t>):</a:t>
                </a:r>
              </a:p>
              <a:p>
                <a:pPr lvl="1"/>
                <a:r>
                  <a:rPr lang="en-US" dirty="0"/>
                  <a:t>Equal environment assumption </a:t>
                </a:r>
                <a14:m>
                  <m:oMath xmlns:m="http://schemas.openxmlformats.org/officeDocument/2006/math"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𝐶𝑜𝑟</m:t>
                    </m:r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𝑀𝑍</m:t>
                            </m:r>
                          </m:sub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𝑀𝑍</m:t>
                            </m:r>
                          </m:sub>
                          <m:sup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000" i="1">
                        <a:latin typeface="Cambria Math" panose="02040503050406030204" pitchFamily="18" charset="0"/>
                      </a:rPr>
                      <m:t>𝐶𝑜𝑟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  <m:sup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  <m:sup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 assortative mating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𝐶𝑜𝑟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 GxE or rGE</a:t>
                </a:r>
              </a:p>
              <a:p>
                <a:pPr lvl="1"/>
                <a:r>
                  <a:rPr lang="en-US" dirty="0"/>
                  <a:t>Exogeneity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C09A54E-BCE8-5A71-BD4C-DF0155084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eschweifte Klammer rechts 3">
            <a:extLst>
              <a:ext uri="{FF2B5EF4-FFF2-40B4-BE49-F238E27FC236}">
                <a16:creationId xmlns:a16="http://schemas.microsoft.com/office/drawing/2014/main" id="{0F124CE9-354F-E1FB-320D-4756DA35EECC}"/>
              </a:ext>
            </a:extLst>
          </p:cNvPr>
          <p:cNvSpPr/>
          <p:nvPr/>
        </p:nvSpPr>
        <p:spPr>
          <a:xfrm>
            <a:off x="9521505" y="4118994"/>
            <a:ext cx="587229" cy="119962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Geschweifte Klammer rechts 4">
            <a:extLst>
              <a:ext uri="{FF2B5EF4-FFF2-40B4-BE49-F238E27FC236}">
                <a16:creationId xmlns:a16="http://schemas.microsoft.com/office/drawing/2014/main" id="{D371CB82-9740-EC65-BF00-3F4DEFE40F0F}"/>
              </a:ext>
            </a:extLst>
          </p:cNvPr>
          <p:cNvSpPr/>
          <p:nvPr/>
        </p:nvSpPr>
        <p:spPr>
          <a:xfrm>
            <a:off x="9521506" y="5318620"/>
            <a:ext cx="595618" cy="56905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8F44D98-C28D-B8A3-4F24-FF7A910CA1AE}"/>
              </a:ext>
            </a:extLst>
          </p:cNvPr>
          <p:cNvSpPr txBox="1"/>
          <p:nvPr/>
        </p:nvSpPr>
        <p:spPr>
          <a:xfrm>
            <a:off x="10108734" y="4328173"/>
            <a:ext cx="180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Twin </a:t>
            </a:r>
            <a:r>
              <a:rPr lang="de-DE" dirty="0" err="1"/>
              <a:t>model</a:t>
            </a:r>
            <a:endParaRPr lang="en-US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92BDB4B-E378-118F-F35C-5245614DF9EA}"/>
              </a:ext>
            </a:extLst>
          </p:cNvPr>
          <p:cNvSpPr txBox="1"/>
          <p:nvPr/>
        </p:nvSpPr>
        <p:spPr>
          <a:xfrm>
            <a:off x="10168505" y="5212512"/>
            <a:ext cx="180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MZ-FE </a:t>
            </a:r>
            <a:r>
              <a:rPr lang="de-DE" dirty="0" err="1"/>
              <a:t>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047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18857-4107-63CF-9066-A09D6C75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ACE-beta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C09A54E-BCE8-5A71-BD4C-DF01550847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628503" cy="435133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de-DE" dirty="0"/>
                  <a:t>Overall </a:t>
                </a:r>
                <a:r>
                  <a:rPr lang="de-DE" dirty="0" err="1"/>
                  <a:t>heritability</a:t>
                </a:r>
                <a:r>
                  <a:rPr lang="de-DE" dirty="0"/>
                  <a:t> </a:t>
                </a:r>
                <a:r>
                  <a:rPr lang="de-DE" dirty="0" err="1"/>
                  <a:t>of</a:t>
                </a:r>
                <a:r>
                  <a:rPr lang="de-DE" dirty="0"/>
                  <a:t> Y: 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You can modify the identifying assumption </a:t>
                </a:r>
              </a:p>
              <a:p>
                <a:pPr marL="0" indent="0">
                  <a:buNone/>
                </a:pP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Possible modeling strategy:</a:t>
                </a:r>
              </a:p>
              <a:p>
                <a:pPr marL="914400" lvl="1" indent="-457200">
                  <a:buAutoNum type="arabicPeriod"/>
                </a:pPr>
                <a:r>
                  <a:rPr lang="en-US" dirty="0"/>
                  <a:t>Step: “Naïve” model that assumes absence of genetic and shared environmental confounding (comparable to cross-sectional OLS)</a:t>
                </a:r>
              </a:p>
              <a:p>
                <a:pPr marL="914400" lvl="1" indent="-457200">
                  <a:buAutoNum type="arabicPeriod"/>
                </a:pPr>
                <a:r>
                  <a:rPr lang="en-US" dirty="0"/>
                  <a:t>Step: ACE-beta model that allows for genetic and shared environmental confounding (comparable to MZ-FE)</a:t>
                </a:r>
              </a:p>
              <a:p>
                <a:r>
                  <a:rPr lang="en-US" dirty="0"/>
                  <a:t>Extensions (see Kohler et al. 2011):</a:t>
                </a:r>
              </a:p>
              <a:p>
                <a:pPr lvl="1"/>
                <a:r>
                  <a:rPr lang="en-US" dirty="0"/>
                  <a:t>IV-Regression</a:t>
                </a:r>
              </a:p>
              <a:p>
                <a:pPr lvl="1"/>
                <a:r>
                  <a:rPr lang="en-US" dirty="0"/>
                  <a:t>Measurement model</a:t>
                </a:r>
              </a:p>
              <a:p>
                <a:pPr lvl="1"/>
                <a:r>
                  <a:rPr lang="en-US" dirty="0"/>
                  <a:t>Sibling effects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C09A54E-BCE8-5A71-BD4C-DF01550847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628503" cy="4351338"/>
              </a:xfrm>
              <a:blipFill>
                <a:blip r:embed="rId2"/>
                <a:stretch>
                  <a:fillRect l="-1192" t="-25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eschweifte Klammer rechts 3">
            <a:extLst>
              <a:ext uri="{FF2B5EF4-FFF2-40B4-BE49-F238E27FC236}">
                <a16:creationId xmlns:a16="http://schemas.microsoft.com/office/drawing/2014/main" id="{A55842CE-D028-BCD7-C2EB-C42D7ABC9694}"/>
              </a:ext>
            </a:extLst>
          </p:cNvPr>
          <p:cNvSpPr/>
          <p:nvPr/>
        </p:nvSpPr>
        <p:spPr>
          <a:xfrm>
            <a:off x="5142451" y="5318512"/>
            <a:ext cx="713065" cy="66283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8E97C47-17DF-BCB8-EF31-1FE153EFC17D}"/>
              </a:ext>
            </a:extLst>
          </p:cNvPr>
          <p:cNvSpPr txBox="1"/>
          <p:nvPr/>
        </p:nvSpPr>
        <p:spPr>
          <a:xfrm>
            <a:off x="5995529" y="5465265"/>
            <a:ext cx="174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OpenMx</a:t>
            </a:r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6046C76-CC12-4507-81EC-8E264F065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732277"/>
            <a:ext cx="5628503" cy="293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53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18857-4107-63CF-9066-A09D6C75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ACE-beta </a:t>
            </a:r>
            <a:r>
              <a:rPr lang="de-DE" dirty="0" err="1"/>
              <a:t>model</a:t>
            </a:r>
            <a:r>
              <a:rPr lang="de-DE" dirty="0"/>
              <a:t> in R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09A54E-BCE8-5A71-BD4C-DF0155084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err="1">
                <a:latin typeface="Consolas" panose="020B0609020204030204" pitchFamily="49" charset="0"/>
              </a:rPr>
              <a:t>twinflex</a:t>
            </a:r>
            <a:r>
              <a:rPr lang="de-DE" sz="2000" dirty="0">
                <a:latin typeface="Consolas" panose="020B0609020204030204" pitchFamily="49" charset="0"/>
              </a:rPr>
              <a:t>: </a:t>
            </a:r>
            <a:r>
              <a:rPr lang="de-DE" sz="2000" dirty="0" err="1">
                <a:latin typeface="Consolas" panose="020B0609020204030204" pitchFamily="49" charset="0"/>
              </a:rPr>
              <a:t>aceb_model</a:t>
            </a:r>
            <a:r>
              <a:rPr lang="de-DE" sz="2000" dirty="0">
                <a:latin typeface="Consolas" panose="020B0609020204030204" pitchFamily="49" charset="0"/>
              </a:rPr>
              <a:t> &lt;- </a:t>
            </a:r>
            <a:r>
              <a:rPr lang="de-DE" sz="2000" dirty="0" err="1">
                <a:latin typeface="Consolas" panose="020B0609020204030204" pitchFamily="49" charset="0"/>
              </a:rPr>
              <a:t>twinflex</a:t>
            </a:r>
            <a:r>
              <a:rPr lang="de-DE" sz="2000" dirty="0">
                <a:latin typeface="Consolas" panose="020B0609020204030204" pitchFamily="49" charset="0"/>
              </a:rPr>
              <a:t>(</a:t>
            </a:r>
            <a:r>
              <a:rPr lang="de-DE" sz="2000" dirty="0" err="1">
                <a:latin typeface="Consolas" panose="020B0609020204030204" pitchFamily="49" charset="0"/>
              </a:rPr>
              <a:t>acevars</a:t>
            </a:r>
            <a:r>
              <a:rPr lang="de-DE" sz="2000" dirty="0">
                <a:latin typeface="Consolas" panose="020B0609020204030204" pitchFamily="49" charset="0"/>
              </a:rPr>
              <a:t> = c(„x“, „y“), </a:t>
            </a:r>
            <a:r>
              <a:rPr lang="de-DE" sz="2000" dirty="0" err="1">
                <a:latin typeface="Consolas" panose="020B0609020204030204" pitchFamily="49" charset="0"/>
              </a:rPr>
              <a:t>sep</a:t>
            </a:r>
            <a:r>
              <a:rPr lang="de-DE" sz="2000" dirty="0">
                <a:latin typeface="Consolas" panose="020B0609020204030204" pitchFamily="49" charset="0"/>
              </a:rPr>
              <a:t> = „_“, </a:t>
            </a:r>
            <a:r>
              <a:rPr lang="de-DE" sz="2000" dirty="0" err="1">
                <a:latin typeface="Consolas" panose="020B0609020204030204" pitchFamily="49" charset="0"/>
              </a:rPr>
              <a:t>data</a:t>
            </a:r>
            <a:r>
              <a:rPr lang="de-DE" sz="2000" dirty="0">
                <a:latin typeface="Consolas" panose="020B0609020204030204" pitchFamily="49" charset="0"/>
              </a:rPr>
              <a:t> = </a:t>
            </a:r>
            <a:r>
              <a:rPr lang="de-DE" sz="2000" dirty="0" err="1">
                <a:latin typeface="Consolas" panose="020B0609020204030204" pitchFamily="49" charset="0"/>
              </a:rPr>
              <a:t>df</a:t>
            </a:r>
            <a:r>
              <a:rPr lang="de-DE" sz="2000" dirty="0">
                <a:latin typeface="Consolas" panose="020B0609020204030204" pitchFamily="49" charset="0"/>
              </a:rPr>
              <a:t>, </a:t>
            </a:r>
            <a:r>
              <a:rPr lang="de-DE" sz="2000" i="1" dirty="0" err="1">
                <a:latin typeface="Consolas" panose="020B0609020204030204" pitchFamily="49" charset="0"/>
              </a:rPr>
              <a:t>zyg</a:t>
            </a:r>
            <a:r>
              <a:rPr lang="de-DE" sz="2000" i="1" dirty="0">
                <a:latin typeface="Consolas" panose="020B0609020204030204" pitchFamily="49" charset="0"/>
              </a:rPr>
              <a:t> = „</a:t>
            </a:r>
            <a:r>
              <a:rPr lang="de-DE" sz="2000" i="1" dirty="0" err="1">
                <a:latin typeface="Consolas" panose="020B0609020204030204" pitchFamily="49" charset="0"/>
              </a:rPr>
              <a:t>zyg</a:t>
            </a:r>
            <a:r>
              <a:rPr lang="de-DE" sz="2000" i="1" dirty="0">
                <a:latin typeface="Consolas" panose="020B0609020204030204" pitchFamily="49" charset="0"/>
              </a:rPr>
              <a:t>“</a:t>
            </a:r>
            <a:r>
              <a:rPr lang="de-DE" sz="2000" dirty="0">
                <a:latin typeface="Consolas" panose="020B0609020204030204" pitchFamily="49" charset="0"/>
              </a:rPr>
              <a:t>, </a:t>
            </a:r>
            <a:r>
              <a:rPr lang="de-DE" sz="2000" b="1" dirty="0">
                <a:latin typeface="Consolas" panose="020B0609020204030204" pitchFamily="49" charset="0"/>
              </a:rPr>
              <a:t>type = „</a:t>
            </a:r>
            <a:r>
              <a:rPr lang="de-DE" sz="2000" b="1" dirty="0" err="1">
                <a:latin typeface="Consolas" panose="020B0609020204030204" pitchFamily="49" charset="0"/>
              </a:rPr>
              <a:t>aceb</a:t>
            </a:r>
            <a:r>
              <a:rPr lang="de-DE" sz="2000" b="1" dirty="0">
                <a:latin typeface="Consolas" panose="020B0609020204030204" pitchFamily="49" charset="0"/>
              </a:rPr>
              <a:t>“</a:t>
            </a:r>
            <a:r>
              <a:rPr lang="de-DE" sz="2000" dirty="0">
                <a:latin typeface="Consolas" panose="020B0609020204030204" pitchFamily="49" charset="0"/>
              </a:rPr>
              <a:t>, </a:t>
            </a:r>
            <a:r>
              <a:rPr lang="de-DE" sz="2000" i="1" dirty="0" err="1">
                <a:latin typeface="Consolas" panose="020B0609020204030204" pitchFamily="49" charset="0"/>
              </a:rPr>
              <a:t>tryHard</a:t>
            </a:r>
            <a:r>
              <a:rPr lang="de-DE" sz="2000" i="1" dirty="0">
                <a:latin typeface="Consolas" panose="020B0609020204030204" pitchFamily="49" charset="0"/>
              </a:rPr>
              <a:t> = TRUE</a:t>
            </a:r>
            <a:r>
              <a:rPr lang="de-DE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de-DE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de-DE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de-DE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de-DE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de-DE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latin typeface="Consolas" panose="020B0609020204030204" pitchFamily="49" charset="0"/>
              </a:rPr>
              <a:t>OpenMx</a:t>
            </a:r>
            <a:r>
              <a:rPr lang="de-DE" sz="2000" dirty="0">
                <a:latin typeface="Consolas" panose="020B0609020204030204" pitchFamily="49" charset="0"/>
              </a:rPr>
              <a:t>: not </a:t>
            </a:r>
            <a:r>
              <a:rPr lang="de-DE" sz="2000" dirty="0" err="1">
                <a:latin typeface="Consolas" panose="020B0609020204030204" pitchFamily="49" charset="0"/>
              </a:rPr>
              <a:t>covered</a:t>
            </a:r>
            <a:r>
              <a:rPr lang="de-DE" sz="2000" dirty="0">
                <a:latin typeface="Consolas" panose="020B0609020204030204" pitchFamily="49" charset="0"/>
              </a:rPr>
              <a:t> </a:t>
            </a:r>
            <a:r>
              <a:rPr lang="de-DE" sz="2000" dirty="0" err="1">
                <a:latin typeface="Consolas" panose="020B0609020204030204" pitchFamily="49" charset="0"/>
              </a:rPr>
              <a:t>here</a:t>
            </a:r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6" name="Geschweifte Klammer rechts 5">
            <a:extLst>
              <a:ext uri="{FF2B5EF4-FFF2-40B4-BE49-F238E27FC236}">
                <a16:creationId xmlns:a16="http://schemas.microsoft.com/office/drawing/2014/main" id="{BAFB6661-96FF-5E62-745D-4290A65B4578}"/>
              </a:ext>
            </a:extLst>
          </p:cNvPr>
          <p:cNvSpPr/>
          <p:nvPr/>
        </p:nvSpPr>
        <p:spPr>
          <a:xfrm rot="-5400000" flipH="1">
            <a:off x="6135934" y="1815860"/>
            <a:ext cx="550507" cy="1994641"/>
          </a:xfrm>
          <a:prstGeom prst="rightBrace">
            <a:avLst>
              <a:gd name="adj1" fmla="val 16904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D05DB86-6005-2F14-76BB-F7699FCAC7DC}"/>
              </a:ext>
            </a:extLst>
          </p:cNvPr>
          <p:cNvSpPr txBox="1"/>
          <p:nvPr/>
        </p:nvSpPr>
        <p:spPr>
          <a:xfrm>
            <a:off x="5243804" y="3088434"/>
            <a:ext cx="2621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Always a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choice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complex</a:t>
            </a:r>
            <a:r>
              <a:rPr lang="de-DE" dirty="0"/>
              <a:t> </a:t>
            </a:r>
            <a:r>
              <a:rPr lang="de-DE" dirty="0" err="1"/>
              <a:t>models</a:t>
            </a:r>
            <a:endParaRPr lang="en-US" dirty="0"/>
          </a:p>
        </p:txBody>
      </p:sp>
      <p:sp>
        <p:nvSpPr>
          <p:cNvPr id="8" name="Geschweifte Klammer rechts 7">
            <a:extLst>
              <a:ext uri="{FF2B5EF4-FFF2-40B4-BE49-F238E27FC236}">
                <a16:creationId xmlns:a16="http://schemas.microsoft.com/office/drawing/2014/main" id="{77D6BD3B-B6C2-3728-0724-3C8872C5D72E}"/>
              </a:ext>
            </a:extLst>
          </p:cNvPr>
          <p:cNvSpPr/>
          <p:nvPr/>
        </p:nvSpPr>
        <p:spPr>
          <a:xfrm rot="-5400000" flipH="1">
            <a:off x="1979924" y="1923940"/>
            <a:ext cx="550507" cy="1573205"/>
          </a:xfrm>
          <a:prstGeom prst="rightBrace">
            <a:avLst>
              <a:gd name="adj1" fmla="val 16904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A7F7A0-2820-11E3-774C-A369117E7C13}"/>
              </a:ext>
            </a:extLst>
          </p:cNvPr>
          <p:cNvSpPr txBox="1"/>
          <p:nvPr/>
        </p:nvSpPr>
        <p:spPr>
          <a:xfrm>
            <a:off x="1276239" y="2985796"/>
            <a:ext cx="1937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sure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correctly</a:t>
            </a:r>
            <a:r>
              <a:rPr lang="de-DE" dirty="0"/>
              <a:t> </a:t>
            </a:r>
            <a:r>
              <a:rPr lang="de-DE" dirty="0" err="1"/>
              <a:t>coded</a:t>
            </a:r>
            <a:r>
              <a:rPr lang="de-DE" dirty="0"/>
              <a:t>:</a:t>
            </a:r>
          </a:p>
          <a:p>
            <a:r>
              <a:rPr lang="de-DE" dirty="0"/>
              <a:t>Name = „</a:t>
            </a:r>
            <a:r>
              <a:rPr lang="de-DE" dirty="0" err="1"/>
              <a:t>zyg</a:t>
            </a:r>
            <a:r>
              <a:rPr lang="de-DE" dirty="0"/>
              <a:t>“</a:t>
            </a:r>
          </a:p>
          <a:p>
            <a:r>
              <a:rPr lang="de-DE" dirty="0"/>
              <a:t>1 = MZ; 2 = DZ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98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757A6-8B3F-0715-70AA-F3067EE43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Derivation </a:t>
            </a:r>
            <a:r>
              <a:rPr lang="de-DE" dirty="0" err="1"/>
              <a:t>beta</a:t>
            </a:r>
            <a:r>
              <a:rPr lang="de-DE" dirty="0"/>
              <a:t> </a:t>
            </a:r>
            <a:r>
              <a:rPr lang="de-DE" dirty="0" err="1"/>
              <a:t>formula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covariance</a:t>
            </a:r>
            <a:r>
              <a:rPr lang="de-DE" dirty="0"/>
              <a:t> </a:t>
            </a:r>
            <a:r>
              <a:rPr lang="de-DE" dirty="0" err="1"/>
              <a:t>algebra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E499E52-3BB9-B7D1-A14B-CF0F46DB06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667" y="1825625"/>
                <a:ext cx="12029813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500" dirty="0" err="1">
                    <a:latin typeface="Cambria Math" panose="02040503050406030204" pitchFamily="18" charset="0"/>
                  </a:rPr>
                  <a:t>Assumptions</a:t>
                </a:r>
                <a:r>
                  <a:rPr lang="de-DE" sz="1500" dirty="0">
                    <a:latin typeface="Cambria Math" panose="02040503050406030204" pitchFamily="18" charset="0"/>
                  </a:rPr>
                  <a:t>/Modeling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choices</a:t>
                </a:r>
                <a:r>
                  <a:rPr lang="de-DE" sz="1500" dirty="0">
                    <a:latin typeface="Cambria Math" panose="02040503050406030204" pitchFamily="18" charset="0"/>
                  </a:rPr>
                  <a:t>: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Variance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of</a:t>
                </a:r>
                <a:r>
                  <a:rPr lang="de-DE" sz="1500" dirty="0">
                    <a:latin typeface="Cambria Math" panose="02040503050406030204" pitchFamily="18" charset="0"/>
                  </a:rPr>
                  <a:t> ACE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factors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fixed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to</a:t>
                </a:r>
                <a:r>
                  <a:rPr lang="de-DE" sz="1500" dirty="0">
                    <a:latin typeface="Cambria Math" panose="02040503050406030204" pitchFamily="18" charset="0"/>
                  </a:rPr>
                  <a:t> 1 +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No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Covariances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between</a:t>
                </a:r>
                <a:r>
                  <a:rPr lang="de-DE" sz="1500" dirty="0">
                    <a:latin typeface="Cambria Math" panose="02040503050406030204" pitchFamily="18" charset="0"/>
                  </a:rPr>
                  <a:t> ACE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of</a:t>
                </a:r>
                <a:r>
                  <a:rPr lang="de-DE" sz="1500" dirty="0">
                    <a:latin typeface="Cambria Math" panose="02040503050406030204" pitchFamily="18" charset="0"/>
                  </a:rPr>
                  <a:t>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twin</a:t>
                </a:r>
                <a:r>
                  <a:rPr lang="de-DE" sz="1500" dirty="0">
                    <a:latin typeface="Cambria Math" panose="02040503050406030204" pitchFamily="18" charset="0"/>
                  </a:rPr>
                  <a:t> 1 and </a:t>
                </a:r>
                <a:r>
                  <a:rPr lang="de-DE" sz="1500" dirty="0" err="1">
                    <a:latin typeface="Cambria Math" panose="02040503050406030204" pitchFamily="18" charset="0"/>
                  </a:rPr>
                  <a:t>twin</a:t>
                </a:r>
                <a:r>
                  <a:rPr lang="de-DE" sz="1500" dirty="0">
                    <a:latin typeface="Cambria Math" panose="02040503050406030204" pitchFamily="18" charset="0"/>
                  </a:rPr>
                  <a:t> 2 </a:t>
                </a:r>
              </a:p>
              <a:p>
                <a:pPr marL="0" indent="0">
                  <a:buNone/>
                </a:pPr>
                <a:endParaRPr lang="de-DE" sz="15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bSup>
                          <m:r>
                            <a:rPr lang="de-DE" sz="150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)+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</m:e>
                          </m:d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</m:e>
                          </m:d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</m:e>
                          </m:d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1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bSup>
                            </m:e>
                          </m:d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de-DE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sSub>
                        <m:sSub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:endParaRPr lang="de-DE" sz="1500" dirty="0"/>
              </a:p>
              <a:p>
                <a:pPr marL="0" indent="0">
                  <a:buNone/>
                </a:pPr>
                <a:r>
                  <a:rPr lang="de-DE" sz="1500" dirty="0"/>
                  <a:t/>
                </a:r>
                <a:br>
                  <a:rPr lang="de-DE" sz="15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500" b="0" i="0" smtClean="0">
                          <a:latin typeface="Cambria Math" panose="02040503050406030204" pitchFamily="18" charset="0"/>
                        </a:rPr>
                        <m:t>Var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d>
                      <m:r>
                        <a:rPr lang="de-DE" sz="15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de-DE" sz="15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15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de-DE" sz="1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bSup>
                        </m:e>
                      </m:d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1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de-DE" sz="15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de-DE" sz="15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15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de-DE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de-DE" sz="1500" dirty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E499E52-3BB9-B7D1-A14B-CF0F46DB06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667" y="1825625"/>
                <a:ext cx="12029813" cy="4351338"/>
              </a:xfrm>
              <a:blipFill>
                <a:blip r:embed="rId2"/>
                <a:stretch>
                  <a:fillRect l="-203" t="-7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84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757A6-8B3F-0715-70AA-F3067EE43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Literature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499E52-3BB9-B7D1-A14B-CF0F46DB0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514475"/>
            <a:ext cx="11487150" cy="49784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70000"/>
              </a:lnSpc>
              <a:buNone/>
            </a:pPr>
            <a:r>
              <a:rPr lang="de-DE" sz="1400" dirty="0"/>
              <a:t>Kohler, H.-P., Behrman, J. R., &amp; </a:t>
            </a:r>
            <a:r>
              <a:rPr lang="de-DE" sz="1400" dirty="0" err="1"/>
              <a:t>Schnittker</a:t>
            </a:r>
            <a:r>
              <a:rPr lang="de-DE" sz="1400" dirty="0"/>
              <a:t>, J. (2011). </a:t>
            </a:r>
            <a:r>
              <a:rPr lang="en-US" sz="1400" dirty="0"/>
              <a:t>Social Science Methods for Twins Data: Integrating Causality, Endowments, and Heritability. </a:t>
            </a:r>
            <a:r>
              <a:rPr lang="en-US" sz="1400" i="1" dirty="0"/>
              <a:t>Biodemography and Social Biology</a:t>
            </a:r>
            <a:r>
              <a:rPr lang="en-US" sz="1400" dirty="0"/>
              <a:t>, </a:t>
            </a:r>
            <a:r>
              <a:rPr lang="en-US" sz="1400" i="1" dirty="0"/>
              <a:t>57</a:t>
            </a:r>
            <a:r>
              <a:rPr lang="en-US" sz="1400" dirty="0"/>
              <a:t>(1), 88–141. </a:t>
            </a:r>
            <a:r>
              <a:rPr lang="en-US" sz="1400" u="sng" dirty="0">
                <a:hlinkClick r:id="rId2"/>
              </a:rPr>
              <a:t>https://doi.org/10.1080/19485565.2011.580619</a:t>
            </a:r>
            <a:r>
              <a:rPr lang="de-DE" sz="1400" dirty="0"/>
              <a:t> 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1400" dirty="0" err="1"/>
              <a:t>Turkheimer</a:t>
            </a:r>
            <a:r>
              <a:rPr lang="en-US" sz="1400" dirty="0"/>
              <a:t>, E., &amp; Harden, K. (2014). Behavior Genetic Research Methods: Testing Quasi-Causal Hypotheses Using Multivariate Twin Data. In H. Reis &amp; C. Judd (Eds.), </a:t>
            </a:r>
            <a:r>
              <a:rPr lang="en-US" sz="1400" i="1" dirty="0"/>
              <a:t>Handbook of Research Methods in Social and Personality Psychology</a:t>
            </a:r>
            <a:r>
              <a:rPr lang="en-US" sz="1400" dirty="0"/>
              <a:t> (pp. 159-187). Cambridge University Press. </a:t>
            </a:r>
            <a:r>
              <a:rPr lang="en-US" sz="1400" u="sng" dirty="0">
                <a:hlinkClick r:id="rId3"/>
              </a:rPr>
              <a:t>https://doi.org/10.1017/cbo9780511996481.012</a:t>
            </a:r>
            <a:r>
              <a:rPr lang="en-US" sz="1400" dirty="0"/>
              <a:t>   </a:t>
            </a:r>
            <a:endParaRPr lang="de-DE" sz="1400" dirty="0"/>
          </a:p>
          <a:p>
            <a:pPr marL="457200" indent="-457200">
              <a:lnSpc>
                <a:spcPct val="170000"/>
              </a:lnSpc>
              <a:buNone/>
            </a:pPr>
            <a:r>
              <a:rPr lang="en-US" sz="1400" dirty="0" err="1"/>
              <a:t>Jöreskog</a:t>
            </a:r>
            <a:r>
              <a:rPr lang="en-US" sz="1400" dirty="0"/>
              <a:t>, K. G. (2021). Classical models for twin data. </a:t>
            </a:r>
            <a:r>
              <a:rPr lang="en-US" sz="1400" i="1" dirty="0"/>
              <a:t>Structural Equation Modeling: A Multidisciplinary Journal, 28</a:t>
            </a:r>
            <a:r>
              <a:rPr lang="en-US" sz="1400" dirty="0"/>
              <a:t>(1), 121-126. </a:t>
            </a:r>
            <a:r>
              <a:rPr lang="en-US" sz="1400" u="sng" dirty="0">
                <a:hlinkClick r:id="rId4"/>
              </a:rPr>
              <a:t>https://doi.org/10.1080/10705511.2020.1789465</a:t>
            </a:r>
            <a:r>
              <a:rPr lang="en-US" sz="1400" dirty="0"/>
              <a:t> </a:t>
            </a:r>
            <a:endParaRPr lang="de-DE" sz="1400" dirty="0"/>
          </a:p>
          <a:p>
            <a:pPr marL="457200" indent="-457200">
              <a:lnSpc>
                <a:spcPct val="170000"/>
              </a:lnSpc>
              <a:buNone/>
            </a:pPr>
            <a:r>
              <a:rPr lang="en-US" sz="1400" dirty="0"/>
              <a:t>Dolan, C. V., </a:t>
            </a:r>
            <a:r>
              <a:rPr lang="en-US" sz="1400" dirty="0" err="1"/>
              <a:t>Boomsma</a:t>
            </a:r>
            <a:r>
              <a:rPr lang="en-US" sz="1400" dirty="0"/>
              <a:t>, D. I., </a:t>
            </a:r>
            <a:r>
              <a:rPr lang="en-US" sz="1400" dirty="0" err="1"/>
              <a:t>Nivard</a:t>
            </a:r>
            <a:r>
              <a:rPr lang="en-US" sz="1400" dirty="0"/>
              <a:t>, M. G., &amp; Neale, M. C. (2022). A note on </a:t>
            </a:r>
            <a:r>
              <a:rPr lang="en-US" sz="1400" dirty="0" err="1"/>
              <a:t>Jöreskog’s</a:t>
            </a:r>
            <a:r>
              <a:rPr lang="en-US" sz="1400" dirty="0"/>
              <a:t> ACDE twin model: a solution, not the solution. </a:t>
            </a:r>
            <a:r>
              <a:rPr lang="en-US" sz="1400" i="1" dirty="0"/>
              <a:t>Structural Equation Modeling: A Multidisciplinary Journal</a:t>
            </a:r>
            <a:r>
              <a:rPr lang="en-US" sz="1400" dirty="0"/>
              <a:t>, </a:t>
            </a:r>
            <a:r>
              <a:rPr lang="en-US" sz="1400" i="1" dirty="0"/>
              <a:t>29</a:t>
            </a:r>
            <a:r>
              <a:rPr lang="en-US" sz="1400" dirty="0"/>
              <a:t>(6), 933–934. </a:t>
            </a:r>
            <a:r>
              <a:rPr lang="en-US" sz="1400" u="sng" dirty="0">
                <a:hlinkClick r:id="rId5"/>
              </a:rPr>
              <a:t>https://doi.org/10.1080/10705511.2022.2095640</a:t>
            </a:r>
            <a:r>
              <a:rPr lang="de-DE" sz="1400" dirty="0"/>
              <a:t> 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1400" b="1" dirty="0"/>
              <a:t>Applications: e.g.:</a:t>
            </a:r>
            <a:endParaRPr lang="de-DE" sz="1400" dirty="0"/>
          </a:p>
          <a:p>
            <a:pPr marL="457200" indent="-457200">
              <a:lnSpc>
                <a:spcPct val="170000"/>
              </a:lnSpc>
              <a:buNone/>
            </a:pPr>
            <a:r>
              <a:rPr lang="de-DE" sz="1400" dirty="0" err="1"/>
              <a:t>Stienstra</a:t>
            </a:r>
            <a:r>
              <a:rPr lang="de-DE" sz="1400" dirty="0"/>
              <a:t>, K., Maas, I., Knigge, A., &amp; Schulz, W. (2021). </a:t>
            </a:r>
            <a:r>
              <a:rPr lang="en-US" sz="1400" dirty="0"/>
              <a:t>Resource Compensation or Multiplication? The Interplay between Cognitive Ability and Social Origin in Explaining Educational Attainment. </a:t>
            </a:r>
            <a:r>
              <a:rPr lang="de-DE" sz="1400" i="1" dirty="0"/>
              <a:t>European </a:t>
            </a:r>
            <a:r>
              <a:rPr lang="de-DE" sz="1400" i="1" dirty="0" err="1"/>
              <a:t>Sociological</a:t>
            </a:r>
            <a:r>
              <a:rPr lang="de-DE" sz="1400" i="1" dirty="0"/>
              <a:t> Review</a:t>
            </a:r>
            <a:r>
              <a:rPr lang="de-DE" sz="1400" dirty="0"/>
              <a:t>, </a:t>
            </a:r>
            <a:r>
              <a:rPr lang="de-DE" sz="1400" i="1" dirty="0"/>
              <a:t>37</a:t>
            </a:r>
            <a:r>
              <a:rPr lang="de-DE" sz="1400" dirty="0"/>
              <a:t>(2), 186–200. </a:t>
            </a:r>
            <a:r>
              <a:rPr lang="de-DE" sz="1400" u="sng" dirty="0">
                <a:hlinkClick r:id="rId6"/>
              </a:rPr>
              <a:t>https://doi.org/10.1093/esr/jcaa054</a:t>
            </a:r>
            <a:r>
              <a:rPr lang="de-DE" sz="1400" dirty="0"/>
              <a:t> 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de-DE" sz="1400" dirty="0"/>
              <a:t>Kretschmer, T., Tropf, F. C., &amp; </a:t>
            </a:r>
            <a:r>
              <a:rPr lang="de-DE" sz="1400" dirty="0" err="1"/>
              <a:t>Niezink</a:t>
            </a:r>
            <a:r>
              <a:rPr lang="de-DE" sz="1400" dirty="0"/>
              <a:t>, N. (2018). </a:t>
            </a:r>
            <a:r>
              <a:rPr lang="en-US" sz="1400" dirty="0"/>
              <a:t>Causality and pleiotropy in the association between bullying victimization in adolescence and depressive episodes in adulthood. </a:t>
            </a:r>
            <a:r>
              <a:rPr lang="de-DE" sz="1400" i="1" dirty="0"/>
              <a:t>Twin Research and Human </a:t>
            </a:r>
            <a:r>
              <a:rPr lang="de-DE" sz="1400" i="1" dirty="0" err="1"/>
              <a:t>Genetics</a:t>
            </a:r>
            <a:r>
              <a:rPr lang="de-DE" sz="1400" dirty="0"/>
              <a:t>, </a:t>
            </a:r>
            <a:r>
              <a:rPr lang="de-DE" sz="1400" i="1" dirty="0"/>
              <a:t>21</a:t>
            </a:r>
            <a:r>
              <a:rPr lang="de-DE" sz="1400" dirty="0"/>
              <a:t>(1), 33–41. </a:t>
            </a:r>
            <a:r>
              <a:rPr lang="de-DE" sz="1400" u="sng" dirty="0">
                <a:hlinkClick r:id="rId7"/>
              </a:rPr>
              <a:t>https://doi.org/10.1017/thg.2017.71</a:t>
            </a:r>
            <a:r>
              <a:rPr lang="de-D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632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A26CA-C658-D6BC-5CEA-F07D031C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ACE-beta </a:t>
            </a:r>
            <a:r>
              <a:rPr lang="de-DE" dirty="0" err="1"/>
              <a:t>model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EB0D9F-F8FE-E392-5ED8-DF099CC5C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Combine </a:t>
            </a:r>
            <a:r>
              <a:rPr lang="de-DE" dirty="0" err="1"/>
              <a:t>two</a:t>
            </a:r>
            <a:r>
              <a:rPr lang="de-DE" dirty="0"/>
              <a:t> different </a:t>
            </a:r>
            <a:r>
              <a:rPr lang="de-DE" dirty="0" err="1"/>
              <a:t>approaches</a:t>
            </a:r>
            <a:endParaRPr lang="de-DE" dirty="0"/>
          </a:p>
          <a:p>
            <a:pPr lvl="1"/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identifying</a:t>
            </a:r>
            <a:r>
              <a:rPr lang="de-DE" dirty="0"/>
              <a:t> </a:t>
            </a: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estimating</a:t>
            </a:r>
            <a:r>
              <a:rPr lang="de-DE" dirty="0"/>
              <a:t> </a:t>
            </a:r>
            <a:r>
              <a:rPr lang="de-DE" dirty="0" err="1"/>
              <a:t>twin-fixed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models</a:t>
            </a:r>
            <a:endParaRPr lang="de-DE" dirty="0"/>
          </a:p>
          <a:p>
            <a:pPr lvl="1"/>
            <a:r>
              <a:rPr lang="de-DE" dirty="0"/>
              <a:t>Behavioral </a:t>
            </a:r>
            <a:r>
              <a:rPr lang="de-DE" dirty="0" err="1"/>
              <a:t>genetic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decomposing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</a:t>
            </a:r>
            <a:r>
              <a:rPr lang="de-DE" dirty="0" err="1"/>
              <a:t>co</a:t>
            </a:r>
            <a:r>
              <a:rPr lang="de-DE" dirty="0"/>
              <a:t>-)</a:t>
            </a:r>
            <a:r>
              <a:rPr lang="de-DE" dirty="0" err="1"/>
              <a:t>variances</a:t>
            </a:r>
            <a:r>
              <a:rPr lang="de-DE" dirty="0"/>
              <a:t> in </a:t>
            </a:r>
            <a:r>
              <a:rPr lang="de-DE" dirty="0" err="1"/>
              <a:t>genetic</a:t>
            </a:r>
            <a:r>
              <a:rPr lang="de-DE" dirty="0"/>
              <a:t> and environmental </a:t>
            </a:r>
            <a:r>
              <a:rPr lang="de-DE" dirty="0" err="1"/>
              <a:t>influences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8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75A44-EBF8-684D-6F11-DE613D0A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Bivariate ACE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2">
                <a:extLst>
                  <a:ext uri="{FF2B5EF4-FFF2-40B4-BE49-F238E27FC236}">
                    <a16:creationId xmlns:a16="http://schemas.microsoft.com/office/drawing/2014/main" id="{7A26A52B-8EE4-2C2A-D17C-CAAF5E8E08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1" y="1786856"/>
                <a:ext cx="3884802" cy="43327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</m:oMath>
                </a14:m>
                <a:r>
                  <a:rPr lang="de-DE" dirty="0">
                    <a:latin typeface="Cambria Math" panose="02040503050406030204" pitchFamily="18" charset="0"/>
                  </a:rPr>
                  <a:t>: </a:t>
                </a:r>
                <a:r>
                  <a:rPr lang="de-DE" dirty="0" err="1">
                    <a:latin typeface="Cambria Math" panose="02040503050406030204" pitchFamily="18" charset="0"/>
                  </a:rPr>
                  <a:t>Factor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of</a:t>
                </a:r>
                <a:r>
                  <a:rPr lang="de-DE" dirty="0">
                    <a:latin typeface="Cambria Math" panose="02040503050406030204" pitchFamily="18" charset="0"/>
                  </a:rPr>
                  <a:t> additive </a:t>
                </a:r>
                <a:r>
                  <a:rPr lang="de-DE" dirty="0" err="1">
                    <a:latin typeface="Cambria Math" panose="02040503050406030204" pitchFamily="18" charset="0"/>
                  </a:rPr>
                  <a:t>genetic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influences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for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twin</a:t>
                </a:r>
                <a:r>
                  <a:rPr lang="de-DE" dirty="0">
                    <a:latin typeface="Cambria Math" panose="02040503050406030204" pitchFamily="18" charset="0"/>
                  </a:rPr>
                  <a:t> t in pair p and variable v</a:t>
                </a:r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bSup>
                  </m:oMath>
                </a14:m>
                <a:r>
                  <a:rPr lang="en-US" dirty="0"/>
                  <a:t>: </a:t>
                </a:r>
                <a:r>
                  <a:rPr lang="de-DE" dirty="0" err="1">
                    <a:latin typeface="Cambria Math" panose="02040503050406030204" pitchFamily="18" charset="0"/>
                  </a:rPr>
                  <a:t>Factor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of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shared</a:t>
                </a:r>
                <a:r>
                  <a:rPr lang="de-DE" dirty="0">
                    <a:latin typeface="Cambria Math" panose="02040503050406030204" pitchFamily="18" charset="0"/>
                  </a:rPr>
                  <a:t> environmental </a:t>
                </a:r>
                <a:r>
                  <a:rPr lang="de-DE" dirty="0" err="1">
                    <a:latin typeface="Cambria Math" panose="02040503050406030204" pitchFamily="18" charset="0"/>
                  </a:rPr>
                  <a:t>influences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for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twin</a:t>
                </a:r>
                <a:r>
                  <a:rPr lang="de-DE" dirty="0">
                    <a:latin typeface="Cambria Math" panose="02040503050406030204" pitchFamily="18" charset="0"/>
                  </a:rPr>
                  <a:t> t in pair p and variable v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𝑡𝑝</m:t>
                        </m:r>
                      </m:sup>
                    </m:sSubSup>
                  </m:oMath>
                </a14:m>
                <a:r>
                  <a:rPr lang="en-US" dirty="0"/>
                  <a:t>: </a:t>
                </a:r>
                <a:r>
                  <a:rPr lang="de-DE" dirty="0" err="1">
                    <a:latin typeface="Cambria Math" panose="02040503050406030204" pitchFamily="18" charset="0"/>
                  </a:rPr>
                  <a:t>Factor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of</a:t>
                </a:r>
                <a:r>
                  <a:rPr lang="de-DE" dirty="0">
                    <a:latin typeface="Cambria Math" panose="02040503050406030204" pitchFamily="18" charset="0"/>
                  </a:rPr>
                  <a:t> non-additive </a:t>
                </a:r>
                <a:r>
                  <a:rPr lang="de-DE" dirty="0" err="1">
                    <a:latin typeface="Cambria Math" panose="02040503050406030204" pitchFamily="18" charset="0"/>
                  </a:rPr>
                  <a:t>genetic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influences</a:t>
                </a:r>
                <a:r>
                  <a:rPr lang="de-DE" dirty="0">
                    <a:latin typeface="Cambria Math" panose="02040503050406030204" pitchFamily="18" charset="0"/>
                  </a:rPr>
                  <a:t> (</a:t>
                </a:r>
                <a:r>
                  <a:rPr lang="de-DE" dirty="0" err="1">
                    <a:latin typeface="Cambria Math" panose="02040503050406030204" pitchFamily="18" charset="0"/>
                  </a:rPr>
                  <a:t>dominance</a:t>
                </a:r>
                <a:r>
                  <a:rPr lang="de-DE" dirty="0">
                    <a:latin typeface="Cambria Math" panose="02040503050406030204" pitchFamily="18" charset="0"/>
                  </a:rPr>
                  <a:t>, </a:t>
                </a:r>
                <a:r>
                  <a:rPr lang="de-DE" dirty="0" err="1">
                    <a:latin typeface="Cambria Math" panose="02040503050406030204" pitchFamily="18" charset="0"/>
                  </a:rPr>
                  <a:t>epistasis</a:t>
                </a:r>
                <a:r>
                  <a:rPr lang="de-DE" dirty="0">
                    <a:latin typeface="Cambria Math" panose="02040503050406030204" pitchFamily="18" charset="0"/>
                  </a:rPr>
                  <a:t>) </a:t>
                </a:r>
                <a:r>
                  <a:rPr lang="de-DE" dirty="0" err="1">
                    <a:latin typeface="Cambria Math" panose="02040503050406030204" pitchFamily="18" charset="0"/>
                  </a:rPr>
                  <a:t>for</a:t>
                </a:r>
                <a:r>
                  <a:rPr lang="de-DE" dirty="0">
                    <a:latin typeface="Cambria Math" panose="02040503050406030204" pitchFamily="18" charset="0"/>
                  </a:rPr>
                  <a:t> </a:t>
                </a:r>
                <a:r>
                  <a:rPr lang="de-DE" dirty="0" err="1">
                    <a:latin typeface="Cambria Math" panose="02040503050406030204" pitchFamily="18" charset="0"/>
                  </a:rPr>
                  <a:t>twin</a:t>
                </a:r>
                <a:r>
                  <a:rPr lang="de-DE" dirty="0">
                    <a:latin typeface="Cambria Math" panose="02040503050406030204" pitchFamily="18" charset="0"/>
                  </a:rPr>
                  <a:t> t in pair p and variable v</a:t>
                </a:r>
                <a:endParaRPr lang="en-US" dirty="0"/>
              </a:p>
              <a:p>
                <a:endParaRPr lang="de-DE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𝑡𝑝</m:t>
                        </m:r>
                      </m:sup>
                    </m:sSubSup>
                  </m:oMath>
                </a14:m>
                <a:r>
                  <a:rPr lang="en-US" dirty="0"/>
                  <a:t>: </a:t>
                </a:r>
                <a:r>
                  <a:rPr lang="de-DE" dirty="0">
                    <a:latin typeface="Cambria Math" panose="02040503050406030204" pitchFamily="18" charset="0"/>
                  </a:rPr>
                  <a:t>Factor </a:t>
                </a:r>
                <a:r>
                  <a:rPr lang="de-DE" dirty="0" err="1">
                    <a:latin typeface="Cambria Math" panose="02040503050406030204" pitchFamily="18" charset="0"/>
                  </a:rPr>
                  <a:t>of</a:t>
                </a:r>
                <a:r>
                  <a:rPr lang="de-DE" dirty="0">
                    <a:latin typeface="Cambria Math" panose="02040503050406030204" pitchFamily="18" charset="0"/>
                  </a:rPr>
                  <a:t> non-</a:t>
                </a:r>
                <a:r>
                  <a:rPr lang="de-DE" dirty="0" err="1">
                    <a:latin typeface="Cambria Math" panose="02040503050406030204" pitchFamily="18" charset="0"/>
                  </a:rPr>
                  <a:t>shared</a:t>
                </a:r>
                <a:r>
                  <a:rPr lang="de-DE" dirty="0">
                    <a:latin typeface="Cambria Math" panose="02040503050406030204" pitchFamily="18" charset="0"/>
                  </a:rPr>
                  <a:t> environmental </a:t>
                </a:r>
                <a:r>
                  <a:rPr lang="de-DE" dirty="0" err="1">
                    <a:latin typeface="Cambria Math" panose="02040503050406030204" pitchFamily="18" charset="0"/>
                  </a:rPr>
                  <a:t>influences</a:t>
                </a:r>
                <a:r>
                  <a:rPr lang="de-DE" dirty="0">
                    <a:latin typeface="Cambria Math" panose="02040503050406030204" pitchFamily="18" charset="0"/>
                  </a:rPr>
                  <a:t> for </a:t>
                </a:r>
                <a:r>
                  <a:rPr lang="de-DE" dirty="0" err="1">
                    <a:latin typeface="Cambria Math" panose="02040503050406030204" pitchFamily="18" charset="0"/>
                  </a:rPr>
                  <a:t>twin</a:t>
                </a:r>
                <a:r>
                  <a:rPr lang="de-DE" dirty="0">
                    <a:latin typeface="Cambria Math" panose="02040503050406030204" pitchFamily="18" charset="0"/>
                  </a:rPr>
                  <a:t> t in pair p and variable v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Inhaltsplatzhalter 2">
                <a:extLst>
                  <a:ext uri="{FF2B5EF4-FFF2-40B4-BE49-F238E27FC236}">
                    <a16:creationId xmlns:a16="http://schemas.microsoft.com/office/drawing/2014/main" id="{7A26A52B-8EE4-2C2A-D17C-CAAF5E8E0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786856"/>
                <a:ext cx="3884802" cy="4332782"/>
              </a:xfrm>
              <a:prstGeom prst="rect">
                <a:avLst/>
              </a:prstGeom>
              <a:blipFill>
                <a:blip r:embed="rId2"/>
                <a:stretch>
                  <a:fillRect l="-1099" t="-2110" r="-172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2C63A18-3721-4795-B4BE-BEABF47FE234}"/>
                  </a:ext>
                </a:extLst>
              </p:cNvPr>
              <p:cNvSpPr txBox="1"/>
              <p:nvPr/>
            </p:nvSpPr>
            <p:spPr>
              <a:xfrm>
                <a:off x="4926227" y="5321643"/>
                <a:ext cx="673031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ACDE </a:t>
                </a:r>
                <a:r>
                  <a:rPr lang="de-DE" dirty="0" err="1"/>
                  <a:t>model</a:t>
                </a:r>
                <a:r>
                  <a:rPr lang="de-DE" dirty="0"/>
                  <a:t> not </a:t>
                </a:r>
                <a:r>
                  <a:rPr lang="de-DE" dirty="0" err="1"/>
                  <a:t>identified</a:t>
                </a:r>
                <a:r>
                  <a:rPr lang="de-DE" dirty="0"/>
                  <a:t> (but </a:t>
                </a:r>
                <a:r>
                  <a:rPr lang="de-DE" dirty="0" err="1"/>
                  <a:t>see</a:t>
                </a:r>
                <a:r>
                  <a:rPr lang="de-DE" dirty="0"/>
                  <a:t> </a:t>
                </a:r>
                <a:r>
                  <a:rPr lang="de-DE" dirty="0" err="1"/>
                  <a:t>Jöreskog</a:t>
                </a:r>
                <a:r>
                  <a:rPr lang="de-DE" dirty="0"/>
                  <a:t> 2021 and Dolan et al. 2022) </a:t>
                </a:r>
                <a:r>
                  <a:rPr lang="de-DE" dirty="0">
                    <a:sym typeface="Wingdings" panose="05000000000000000000" pitchFamily="2" charset="2"/>
                  </a:rPr>
                  <a:t> </a:t>
                </a:r>
                <a:r>
                  <a:rPr lang="de-DE" dirty="0" err="1">
                    <a:sym typeface="Wingdings" panose="05000000000000000000" pitchFamily="2" charset="2"/>
                  </a:rPr>
                  <a:t>Therefore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choice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between</a:t>
                </a:r>
                <a:r>
                  <a:rPr lang="de-DE" dirty="0">
                    <a:sym typeface="Wingdings" panose="05000000000000000000" pitchFamily="2" charset="2"/>
                  </a:rPr>
                  <a:t> ACE and ADE </a:t>
                </a:r>
                <a:r>
                  <a:rPr lang="de-DE" dirty="0" err="1">
                    <a:sym typeface="Wingdings" panose="05000000000000000000" pitchFamily="2" charset="2"/>
                  </a:rPr>
                  <a:t>model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𝐶𝑜𝑟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0.5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𝐶𝑜𝑟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𝑀𝑍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ACE </a:t>
                </a:r>
                <a:r>
                  <a:rPr lang="de-DE" dirty="0" err="1">
                    <a:sym typeface="Wingdings" panose="05000000000000000000" pitchFamily="2" charset="2"/>
                  </a:rPr>
                  <a:t>model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𝐶𝑜𝑟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𝐷𝑍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0.5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𝐶𝑜𝑟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𝑀𝑍</m:t>
                        </m:r>
                      </m:sub>
                    </m:sSub>
                  </m:oMath>
                </a14:m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ADE </a:t>
                </a:r>
                <a:r>
                  <a:rPr lang="de-DE" dirty="0" err="1">
                    <a:sym typeface="Wingdings" panose="05000000000000000000" pitchFamily="2" charset="2"/>
                  </a:rPr>
                  <a:t>model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2C63A18-3721-4795-B4BE-BEABF47FE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227" y="5321643"/>
                <a:ext cx="6730314" cy="1477328"/>
              </a:xfrm>
              <a:prstGeom prst="rect">
                <a:avLst/>
              </a:prstGeom>
              <a:blipFill>
                <a:blip r:embed="rId3"/>
                <a:stretch>
                  <a:fillRect l="-725" t="-24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F851BBC0-2E15-44DC-A77D-3EC35F8419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227" y="1277881"/>
            <a:ext cx="6599849" cy="343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17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785B2-3304-CC90-DCF0-DF9B9FAB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Bivariate ACE </a:t>
            </a:r>
            <a:r>
              <a:rPr lang="de-DE" dirty="0" err="1"/>
              <a:t>model</a:t>
            </a:r>
            <a:endParaRPr lang="en-US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56BF11A-6A60-E5AC-7F00-18D035C8D469}"/>
              </a:ext>
            </a:extLst>
          </p:cNvPr>
          <p:cNvSpPr/>
          <p:nvPr/>
        </p:nvSpPr>
        <p:spPr>
          <a:xfrm>
            <a:off x="1828800" y="4328719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B684C6-17C8-C0C5-3F10-1CD90E13085E}"/>
              </a:ext>
            </a:extLst>
          </p:cNvPr>
          <p:cNvSpPr/>
          <p:nvPr/>
        </p:nvSpPr>
        <p:spPr>
          <a:xfrm>
            <a:off x="3558331" y="4330117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A5ACCA36-58C6-1010-9548-E4E167116680}"/>
                  </a:ext>
                </a:extLst>
              </p:cNvPr>
              <p:cNvSpPr/>
              <p:nvPr/>
            </p:nvSpPr>
            <p:spPr>
              <a:xfrm>
                <a:off x="1308683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A5ACCA36-58C6-1010-9548-E4E1671166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683" y="2695813"/>
                <a:ext cx="520117" cy="475223"/>
              </a:xfrm>
              <a:prstGeom prst="ellipse">
                <a:avLst/>
              </a:prstGeom>
              <a:blipFill>
                <a:blip r:embed="rId2"/>
                <a:stretch>
                  <a:fillRect l="-11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9BEE51D-8126-881E-B745-27DB107FD16A}"/>
                  </a:ext>
                </a:extLst>
              </p:cNvPr>
              <p:cNvSpPr/>
              <p:nvPr/>
            </p:nvSpPr>
            <p:spPr>
              <a:xfrm>
                <a:off x="2441196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9BEE51D-8126-881E-B745-27DB107FD1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196" y="2695813"/>
                <a:ext cx="520117" cy="47522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102A0AC-5E57-6091-DC86-60EF5928F59B}"/>
                  </a:ext>
                </a:extLst>
              </p:cNvPr>
              <p:cNvSpPr/>
              <p:nvPr/>
            </p:nvSpPr>
            <p:spPr>
              <a:xfrm>
                <a:off x="1874939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102A0AC-5E57-6091-DC86-60EF5928F5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939" y="5754848"/>
                <a:ext cx="520117" cy="475223"/>
              </a:xfrm>
              <a:prstGeom prst="ellipse">
                <a:avLst/>
              </a:prstGeom>
              <a:blipFill>
                <a:blip r:embed="rId4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54AD843-50FD-9C7D-85A3-21A056EC08E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1568742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E8DFA161-16A4-92AB-848E-38FA27F15BB3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1752631" y="3101441"/>
            <a:ext cx="1805700" cy="12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15547BA-E386-B989-56A7-25CF392FD7CE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2885144" y="3101441"/>
            <a:ext cx="688565" cy="1227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AF51A94-FC5A-8E10-9A12-3DBC782B9B7E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2290194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12798C87-3A5D-B1F8-595C-9D44FD9AEECE}"/>
              </a:ext>
            </a:extLst>
          </p:cNvPr>
          <p:cNvCxnSpPr>
            <a:cxnSpLocks/>
            <a:stCxn id="13" idx="0"/>
            <a:endCxn id="4" idx="2"/>
          </p:cNvCxnSpPr>
          <p:nvPr/>
        </p:nvCxnSpPr>
        <p:spPr>
          <a:xfrm flipV="1">
            <a:off x="2134998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77CD33A0-C341-BC4E-4047-7E702D02ADFB}"/>
                  </a:ext>
                </a:extLst>
              </p:cNvPr>
              <p:cNvSpPr/>
              <p:nvPr/>
            </p:nvSpPr>
            <p:spPr>
              <a:xfrm>
                <a:off x="3582855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77CD33A0-C341-BC4E-4047-7E702D02AD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855" y="5754848"/>
                <a:ext cx="520117" cy="475223"/>
              </a:xfrm>
              <a:prstGeom prst="ellipse">
                <a:avLst/>
              </a:prstGeom>
              <a:blipFill>
                <a:blip r:embed="rId5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14944C0D-861A-BA57-9889-D665F23E737E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3842914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82EC6C96-BB55-9547-4DD6-E887D9F5C358}"/>
                  </a:ext>
                </a:extLst>
              </p:cNvPr>
              <p:cNvSpPr/>
              <p:nvPr/>
            </p:nvSpPr>
            <p:spPr>
              <a:xfrm>
                <a:off x="3056447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82EC6C96-BB55-9547-4DD6-E887D9F5C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447" y="2695813"/>
                <a:ext cx="520117" cy="475223"/>
              </a:xfrm>
              <a:prstGeom prst="ellipse">
                <a:avLst/>
              </a:prstGeom>
              <a:blipFill>
                <a:blip r:embed="rId6"/>
                <a:stretch>
                  <a:fillRect l="-11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46F1F61-8446-8514-2B5E-5E695FDF3962}"/>
                  </a:ext>
                </a:extLst>
              </p:cNvPr>
              <p:cNvSpPr/>
              <p:nvPr/>
            </p:nvSpPr>
            <p:spPr>
              <a:xfrm>
                <a:off x="4188960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46F1F61-8446-8514-2B5E-5E695FDF39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960" y="2695813"/>
                <a:ext cx="520117" cy="475223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97C5C59-1879-B06B-683D-48B90E1164F1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3316506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0196B38-8507-7DEE-7229-5C2401E2C4F9}"/>
              </a:ext>
            </a:extLst>
          </p:cNvPr>
          <p:cNvCxnSpPr>
            <a:cxnSpLocks/>
            <a:stCxn id="35" idx="4"/>
          </p:cNvCxnSpPr>
          <p:nvPr/>
        </p:nvCxnSpPr>
        <p:spPr>
          <a:xfrm flipH="1">
            <a:off x="4037958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90E92B5C-702A-9289-C601-D2E0CF095EF4}"/>
                  </a:ext>
                </a:extLst>
              </p:cNvPr>
              <p:cNvSpPr txBox="1"/>
              <p:nvPr/>
            </p:nvSpPr>
            <p:spPr>
              <a:xfrm>
                <a:off x="1359684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90E92B5C-702A-9289-C601-D2E0CF095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684" y="3576664"/>
                <a:ext cx="52011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92EB81CF-07A0-6DB8-3ABE-2834DC3187D4}"/>
                  </a:ext>
                </a:extLst>
              </p:cNvPr>
              <p:cNvSpPr txBox="1"/>
              <p:nvPr/>
            </p:nvSpPr>
            <p:spPr>
              <a:xfrm>
                <a:off x="2453747" y="38250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92EB81CF-07A0-6DB8-3ABE-2834DC318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747" y="3825078"/>
                <a:ext cx="52011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83BFE79F-5F60-B4E9-34E4-3EEECDC2177D}"/>
                  </a:ext>
                </a:extLst>
              </p:cNvPr>
              <p:cNvSpPr txBox="1"/>
              <p:nvPr/>
            </p:nvSpPr>
            <p:spPr>
              <a:xfrm>
                <a:off x="208364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83BFE79F-5F60-B4E9-34E4-3EEECDC21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646" y="5052356"/>
                <a:ext cx="520116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9D8B7BF-A0B4-3D64-C8A9-BA00014ADFAB}"/>
                  </a:ext>
                </a:extLst>
              </p:cNvPr>
              <p:cNvSpPr txBox="1"/>
              <p:nvPr/>
            </p:nvSpPr>
            <p:spPr>
              <a:xfrm>
                <a:off x="372756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9D8B7BF-A0B4-3D64-C8A9-BA00014AD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566" y="5052356"/>
                <a:ext cx="520116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4D73257D-AC34-B368-45DA-B5CE8BC9545A}"/>
                  </a:ext>
                </a:extLst>
              </p:cNvPr>
              <p:cNvSpPr txBox="1"/>
              <p:nvPr/>
            </p:nvSpPr>
            <p:spPr>
              <a:xfrm>
                <a:off x="4188961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4D73257D-AC34-B368-45DA-B5CE8BC95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961" y="3576664"/>
                <a:ext cx="52011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182F3125-631B-0E68-52D1-F9FD0266D7FD}"/>
                  </a:ext>
                </a:extLst>
              </p:cNvPr>
              <p:cNvSpPr txBox="1"/>
              <p:nvPr/>
            </p:nvSpPr>
            <p:spPr>
              <a:xfrm>
                <a:off x="3459849" y="35703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182F3125-631B-0E68-52D1-F9FD0266D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849" y="3570378"/>
                <a:ext cx="52011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DF7BDCF3-6D6F-71C6-EEF1-26725C0000D7}"/>
                  </a:ext>
                </a:extLst>
              </p:cNvPr>
              <p:cNvSpPr txBox="1"/>
              <p:nvPr/>
            </p:nvSpPr>
            <p:spPr>
              <a:xfrm>
                <a:off x="2759248" y="3437021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DF7BDCF3-6D6F-71C6-EEF1-26725C000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248" y="3437021"/>
                <a:ext cx="52011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BBB380EC-9038-EF78-2E0A-6DCF28899417}"/>
                  </a:ext>
                </a:extLst>
              </p:cNvPr>
              <p:cNvSpPr txBox="1"/>
              <p:nvPr/>
            </p:nvSpPr>
            <p:spPr>
              <a:xfrm>
                <a:off x="2022385" y="369108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BBB380EC-9038-EF78-2E0A-6DCF28899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85" y="3691082"/>
                <a:ext cx="520116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hteck 45">
            <a:extLst>
              <a:ext uri="{FF2B5EF4-FFF2-40B4-BE49-F238E27FC236}">
                <a16:creationId xmlns:a16="http://schemas.microsoft.com/office/drawing/2014/main" id="{BA5D4686-9E4F-1EC9-2DAF-C30E99A8BF21}"/>
              </a:ext>
            </a:extLst>
          </p:cNvPr>
          <p:cNvSpPr/>
          <p:nvPr/>
        </p:nvSpPr>
        <p:spPr>
          <a:xfrm>
            <a:off x="6976730" y="4328719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4D9B8D3-20B7-97DA-3B67-EB0DE9DF0AEE}"/>
              </a:ext>
            </a:extLst>
          </p:cNvPr>
          <p:cNvSpPr/>
          <p:nvPr/>
        </p:nvSpPr>
        <p:spPr>
          <a:xfrm>
            <a:off x="8706261" y="4330117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DA96ED3E-B1DF-1813-091B-E9CFA51AF8DE}"/>
                  </a:ext>
                </a:extLst>
              </p:cNvPr>
              <p:cNvSpPr/>
              <p:nvPr/>
            </p:nvSpPr>
            <p:spPr>
              <a:xfrm>
                <a:off x="6456613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DA96ED3E-B1DF-1813-091B-E9CFA51AF8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13" y="2695813"/>
                <a:ext cx="520117" cy="475223"/>
              </a:xfrm>
              <a:prstGeom prst="ellipse">
                <a:avLst/>
              </a:prstGeom>
              <a:blipFill>
                <a:blip r:embed="rId16"/>
                <a:stretch>
                  <a:fillRect l="-11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57462F6-C168-EB3D-2E33-6AE0628CDECB}"/>
                  </a:ext>
                </a:extLst>
              </p:cNvPr>
              <p:cNvSpPr/>
              <p:nvPr/>
            </p:nvSpPr>
            <p:spPr>
              <a:xfrm>
                <a:off x="7589126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57462F6-C168-EB3D-2E33-6AE0628CDE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126" y="2695813"/>
                <a:ext cx="520117" cy="475223"/>
              </a:xfrm>
              <a:prstGeom prst="ellipse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78233EFD-4C7E-57DE-19F9-DFE4998BCFD2}"/>
                  </a:ext>
                </a:extLst>
              </p:cNvPr>
              <p:cNvSpPr/>
              <p:nvPr/>
            </p:nvSpPr>
            <p:spPr>
              <a:xfrm>
                <a:off x="7022869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78233EFD-4C7E-57DE-19F9-DFE4998BC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869" y="5754848"/>
                <a:ext cx="520117" cy="475223"/>
              </a:xfrm>
              <a:prstGeom prst="ellipse">
                <a:avLst/>
              </a:prstGeom>
              <a:blipFill>
                <a:blip r:embed="rId18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A8F2D736-6BCB-3055-65F7-CD175590C818}"/>
              </a:ext>
            </a:extLst>
          </p:cNvPr>
          <p:cNvCxnSpPr>
            <a:cxnSpLocks/>
            <a:stCxn id="49" idx="4"/>
          </p:cNvCxnSpPr>
          <p:nvPr/>
        </p:nvCxnSpPr>
        <p:spPr>
          <a:xfrm>
            <a:off x="6716672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3C43D045-CB47-DD30-0EFB-9A008DCA73E3}"/>
              </a:ext>
            </a:extLst>
          </p:cNvPr>
          <p:cNvCxnSpPr>
            <a:cxnSpLocks/>
            <a:stCxn id="49" idx="5"/>
          </p:cNvCxnSpPr>
          <p:nvPr/>
        </p:nvCxnSpPr>
        <p:spPr>
          <a:xfrm>
            <a:off x="6900561" y="3101441"/>
            <a:ext cx="1805700" cy="12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CF155405-AAED-5E9E-9713-DFAC0BB6E85E}"/>
              </a:ext>
            </a:extLst>
          </p:cNvPr>
          <p:cNvCxnSpPr>
            <a:cxnSpLocks/>
            <a:stCxn id="50" idx="5"/>
          </p:cNvCxnSpPr>
          <p:nvPr/>
        </p:nvCxnSpPr>
        <p:spPr>
          <a:xfrm>
            <a:off x="8033074" y="3101441"/>
            <a:ext cx="688565" cy="1227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50D5291D-3154-280B-14FE-E99DBE0DC8B9}"/>
              </a:ext>
            </a:extLst>
          </p:cNvPr>
          <p:cNvCxnSpPr>
            <a:cxnSpLocks/>
            <a:stCxn id="50" idx="4"/>
          </p:cNvCxnSpPr>
          <p:nvPr/>
        </p:nvCxnSpPr>
        <p:spPr>
          <a:xfrm flipH="1">
            <a:off x="7438124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4F581D22-1CED-5C6E-465F-4767745480C8}"/>
              </a:ext>
            </a:extLst>
          </p:cNvPr>
          <p:cNvCxnSpPr>
            <a:cxnSpLocks/>
            <a:stCxn id="51" idx="0"/>
            <a:endCxn id="46" idx="2"/>
          </p:cNvCxnSpPr>
          <p:nvPr/>
        </p:nvCxnSpPr>
        <p:spPr>
          <a:xfrm flipV="1">
            <a:off x="7282928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0903FD48-3A1A-BC1B-9E8F-0CE448013061}"/>
                  </a:ext>
                </a:extLst>
              </p:cNvPr>
              <p:cNvSpPr/>
              <p:nvPr/>
            </p:nvSpPr>
            <p:spPr>
              <a:xfrm>
                <a:off x="8730785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0903FD48-3A1A-BC1B-9E8F-0CE448013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785" y="5754848"/>
                <a:ext cx="520117" cy="475223"/>
              </a:xfrm>
              <a:prstGeom prst="ellipse">
                <a:avLst/>
              </a:prstGeom>
              <a:blipFill>
                <a:blip r:embed="rId19"/>
                <a:stretch>
                  <a:fillRect l="-227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98C8EBF5-CC1B-DC8B-8B45-9B5312DD4B06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8990844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7889624B-1D05-35FB-88D8-778B947A6C69}"/>
                  </a:ext>
                </a:extLst>
              </p:cNvPr>
              <p:cNvSpPr/>
              <p:nvPr/>
            </p:nvSpPr>
            <p:spPr>
              <a:xfrm>
                <a:off x="8204377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7889624B-1D05-35FB-88D8-778B947A6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377" y="2695813"/>
                <a:ext cx="520117" cy="475223"/>
              </a:xfrm>
              <a:prstGeom prst="ellipse">
                <a:avLst/>
              </a:prstGeom>
              <a:blipFill>
                <a:blip r:embed="rId20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21F8C68E-A277-18EE-4A6C-6DD42E6DECA0}"/>
                  </a:ext>
                </a:extLst>
              </p:cNvPr>
              <p:cNvSpPr/>
              <p:nvPr/>
            </p:nvSpPr>
            <p:spPr>
              <a:xfrm>
                <a:off x="9336890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21F8C68E-A277-18EE-4A6C-6DD42E6DEC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890" y="2695813"/>
                <a:ext cx="520117" cy="475223"/>
              </a:xfrm>
              <a:prstGeom prst="ellipse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C58E1E80-6575-9D29-ECFA-344F17D06DB0}"/>
              </a:ext>
            </a:extLst>
          </p:cNvPr>
          <p:cNvCxnSpPr>
            <a:cxnSpLocks/>
            <a:stCxn id="59" idx="4"/>
          </p:cNvCxnSpPr>
          <p:nvPr/>
        </p:nvCxnSpPr>
        <p:spPr>
          <a:xfrm>
            <a:off x="8464436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276E9B93-E647-89CF-F077-19ABD2D3ADC6}"/>
              </a:ext>
            </a:extLst>
          </p:cNvPr>
          <p:cNvCxnSpPr>
            <a:cxnSpLocks/>
            <a:stCxn id="60" idx="4"/>
          </p:cNvCxnSpPr>
          <p:nvPr/>
        </p:nvCxnSpPr>
        <p:spPr>
          <a:xfrm flipH="1">
            <a:off x="9185888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D063D7B-0A02-1BB7-779E-0EF7D86B3939}"/>
                  </a:ext>
                </a:extLst>
              </p:cNvPr>
              <p:cNvSpPr txBox="1"/>
              <p:nvPr/>
            </p:nvSpPr>
            <p:spPr>
              <a:xfrm>
                <a:off x="6507614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D063D7B-0A02-1BB7-779E-0EF7D86B3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614" y="3576664"/>
                <a:ext cx="52011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BAD547AE-0238-D814-EB91-15F8AD0A0FDE}"/>
                  </a:ext>
                </a:extLst>
              </p:cNvPr>
              <p:cNvSpPr txBox="1"/>
              <p:nvPr/>
            </p:nvSpPr>
            <p:spPr>
              <a:xfrm>
                <a:off x="7601677" y="38250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BAD547AE-0238-D814-EB91-15F8AD0A0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677" y="3825078"/>
                <a:ext cx="52011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D8CCBCFD-55CB-2828-A05A-A971E45FFB86}"/>
                  </a:ext>
                </a:extLst>
              </p:cNvPr>
              <p:cNvSpPr txBox="1"/>
              <p:nvPr/>
            </p:nvSpPr>
            <p:spPr>
              <a:xfrm>
                <a:off x="723157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D8CCBCFD-55CB-2828-A05A-A971E45FF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576" y="5052356"/>
                <a:ext cx="520116" cy="2616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7AC41749-2974-9D68-FA6D-16AA720E2757}"/>
                  </a:ext>
                </a:extLst>
              </p:cNvPr>
              <p:cNvSpPr txBox="1"/>
              <p:nvPr/>
            </p:nvSpPr>
            <p:spPr>
              <a:xfrm>
                <a:off x="887549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7AC41749-2974-9D68-FA6D-16AA720E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496" y="5052356"/>
                <a:ext cx="520116" cy="2616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E89802BE-8DA0-6625-1A6A-187EA4F2E624}"/>
                  </a:ext>
                </a:extLst>
              </p:cNvPr>
              <p:cNvSpPr txBox="1"/>
              <p:nvPr/>
            </p:nvSpPr>
            <p:spPr>
              <a:xfrm>
                <a:off x="9336891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E89802BE-8DA0-6625-1A6A-187EA4F2E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891" y="3576664"/>
                <a:ext cx="52011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317D8276-13C2-D25C-3513-AED6BBC2783B}"/>
                  </a:ext>
                </a:extLst>
              </p:cNvPr>
              <p:cNvSpPr txBox="1"/>
              <p:nvPr/>
            </p:nvSpPr>
            <p:spPr>
              <a:xfrm>
                <a:off x="8607779" y="35703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317D8276-13C2-D25C-3513-AED6BBC27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779" y="3570378"/>
                <a:ext cx="52011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7C42686B-4631-FAC9-EEF2-A5A2904650FF}"/>
                  </a:ext>
                </a:extLst>
              </p:cNvPr>
              <p:cNvSpPr txBox="1"/>
              <p:nvPr/>
            </p:nvSpPr>
            <p:spPr>
              <a:xfrm>
                <a:off x="7907178" y="3437021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7C42686B-4631-FAC9-EEF2-A5A290465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178" y="3437021"/>
                <a:ext cx="52011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9A848658-12E4-93D5-C43D-8ABD6609483F}"/>
                  </a:ext>
                </a:extLst>
              </p:cNvPr>
              <p:cNvSpPr txBox="1"/>
              <p:nvPr/>
            </p:nvSpPr>
            <p:spPr>
              <a:xfrm>
                <a:off x="7170315" y="369108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9A848658-12E4-93D5-C43D-8ABD66094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315" y="3691082"/>
                <a:ext cx="520116" cy="2616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64F0EAA8-CD11-823C-9F7A-71DD290C2BA1}"/>
              </a:ext>
            </a:extLst>
          </p:cNvPr>
          <p:cNvGrpSpPr/>
          <p:nvPr/>
        </p:nvGrpSpPr>
        <p:grpSpPr>
          <a:xfrm>
            <a:off x="1552902" y="1981426"/>
            <a:ext cx="5148392" cy="1289584"/>
            <a:chOff x="1528776" y="1266337"/>
            <a:chExt cx="5148392" cy="1289584"/>
          </a:xfrm>
        </p:grpSpPr>
        <p:cxnSp>
          <p:nvCxnSpPr>
            <p:cNvPr id="73" name="Gerade Verbindung mit Pfeil 72">
              <a:extLst>
                <a:ext uri="{FF2B5EF4-FFF2-40B4-BE49-F238E27FC236}">
                  <a16:creationId xmlns:a16="http://schemas.microsoft.com/office/drawing/2014/main" id="{03939611-A27B-1C79-404C-05F979D33EEF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2" name="Gruppieren 81">
              <a:extLst>
                <a:ext uri="{FF2B5EF4-FFF2-40B4-BE49-F238E27FC236}">
                  <a16:creationId xmlns:a16="http://schemas.microsoft.com/office/drawing/2014/main" id="{7A0A5BB9-731E-66A9-328D-331ACE626805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71" name="Bogen 70">
                <a:extLst>
                  <a:ext uri="{FF2B5EF4-FFF2-40B4-BE49-F238E27FC236}">
                    <a16:creationId xmlns:a16="http://schemas.microsoft.com/office/drawing/2014/main" id="{F2DAE1D6-84B5-7234-AC8E-54CBD05F32AE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Gerade Verbindung mit Pfeil 79">
                <a:extLst>
                  <a:ext uri="{FF2B5EF4-FFF2-40B4-BE49-F238E27FC236}">
                    <a16:creationId xmlns:a16="http://schemas.microsoft.com/office/drawing/2014/main" id="{7F14D9DA-79F4-360B-9872-7242B17FEFC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E1012924-EC3D-5DD4-C4AC-263ED380DB16}"/>
              </a:ext>
            </a:extLst>
          </p:cNvPr>
          <p:cNvGrpSpPr/>
          <p:nvPr/>
        </p:nvGrpSpPr>
        <p:grpSpPr>
          <a:xfrm>
            <a:off x="2698578" y="1981426"/>
            <a:ext cx="5148392" cy="1289584"/>
            <a:chOff x="1528776" y="1266337"/>
            <a:chExt cx="5148392" cy="1289584"/>
          </a:xfrm>
        </p:grpSpPr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A69E10A8-3A44-66BE-1A3F-B215EA7174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6" name="Gruppieren 85">
              <a:extLst>
                <a:ext uri="{FF2B5EF4-FFF2-40B4-BE49-F238E27FC236}">
                  <a16:creationId xmlns:a16="http://schemas.microsoft.com/office/drawing/2014/main" id="{1F80D492-EDF3-EB14-914E-75376FCAD969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87" name="Bogen 86">
                <a:extLst>
                  <a:ext uri="{FF2B5EF4-FFF2-40B4-BE49-F238E27FC236}">
                    <a16:creationId xmlns:a16="http://schemas.microsoft.com/office/drawing/2014/main" id="{E0A65FE0-A106-111B-6F65-D3B2A88C3F0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Gerade Verbindung mit Pfeil 87">
                <a:extLst>
                  <a:ext uri="{FF2B5EF4-FFF2-40B4-BE49-F238E27FC236}">
                    <a16:creationId xmlns:a16="http://schemas.microsoft.com/office/drawing/2014/main" id="{8E0E187A-F625-DA1F-C1F4-1B628E079B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uppieren 88">
            <a:extLst>
              <a:ext uri="{FF2B5EF4-FFF2-40B4-BE49-F238E27FC236}">
                <a16:creationId xmlns:a16="http://schemas.microsoft.com/office/drawing/2014/main" id="{5D6FFFCD-7B67-3B2A-7289-B292E98D627A}"/>
              </a:ext>
            </a:extLst>
          </p:cNvPr>
          <p:cNvGrpSpPr/>
          <p:nvPr/>
        </p:nvGrpSpPr>
        <p:grpSpPr>
          <a:xfrm>
            <a:off x="3311437" y="1980891"/>
            <a:ext cx="5148392" cy="1289584"/>
            <a:chOff x="1528776" y="1266337"/>
            <a:chExt cx="5148392" cy="1289584"/>
          </a:xfrm>
        </p:grpSpPr>
        <p:cxnSp>
          <p:nvCxnSpPr>
            <p:cNvPr id="90" name="Gerade Verbindung mit Pfeil 89">
              <a:extLst>
                <a:ext uri="{FF2B5EF4-FFF2-40B4-BE49-F238E27FC236}">
                  <a16:creationId xmlns:a16="http://schemas.microsoft.com/office/drawing/2014/main" id="{F2B3FBF1-F866-E905-C24B-B1A2EDEC1095}"/>
                </a:ext>
              </a:extLst>
            </p:cNvPr>
            <p:cNvCxnSpPr>
              <a:cxnSpLocks/>
              <a:stCxn id="92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1" name="Gruppieren 90">
              <a:extLst>
                <a:ext uri="{FF2B5EF4-FFF2-40B4-BE49-F238E27FC236}">
                  <a16:creationId xmlns:a16="http://schemas.microsoft.com/office/drawing/2014/main" id="{E6F5BB16-DC48-DC73-B087-D47084784D8F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92" name="Bogen 91">
                <a:extLst>
                  <a:ext uri="{FF2B5EF4-FFF2-40B4-BE49-F238E27FC236}">
                    <a16:creationId xmlns:a16="http://schemas.microsoft.com/office/drawing/2014/main" id="{2CD60E55-3B73-6368-4FBC-B6779F62A3A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Gerade Verbindung mit Pfeil 92">
                <a:extLst>
                  <a:ext uri="{FF2B5EF4-FFF2-40B4-BE49-F238E27FC236}">
                    <a16:creationId xmlns:a16="http://schemas.microsoft.com/office/drawing/2014/main" id="{C4EA2D0B-B6FF-6606-FFE7-52E7AB403B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751838B7-A791-37A8-B191-3EC215B4033D}"/>
              </a:ext>
            </a:extLst>
          </p:cNvPr>
          <p:cNvGrpSpPr/>
          <p:nvPr/>
        </p:nvGrpSpPr>
        <p:grpSpPr>
          <a:xfrm>
            <a:off x="4457576" y="1981426"/>
            <a:ext cx="5148392" cy="1289584"/>
            <a:chOff x="1528776" y="1266337"/>
            <a:chExt cx="5148392" cy="1289584"/>
          </a:xfrm>
        </p:grpSpPr>
        <p:cxnSp>
          <p:nvCxnSpPr>
            <p:cNvPr id="100" name="Gerade Verbindung mit Pfeil 99">
              <a:extLst>
                <a:ext uri="{FF2B5EF4-FFF2-40B4-BE49-F238E27FC236}">
                  <a16:creationId xmlns:a16="http://schemas.microsoft.com/office/drawing/2014/main" id="{43566752-1734-07B8-4DAB-1E58B4197E77}"/>
                </a:ext>
              </a:extLst>
            </p:cNvPr>
            <p:cNvCxnSpPr>
              <a:cxnSpLocks/>
              <a:stCxn id="102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431CBEAE-60A1-A66F-71F4-A2C6F51A7935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102" name="Bogen 101">
                <a:extLst>
                  <a:ext uri="{FF2B5EF4-FFF2-40B4-BE49-F238E27FC236}">
                    <a16:creationId xmlns:a16="http://schemas.microsoft.com/office/drawing/2014/main" id="{078399A5-F41E-E9F0-463F-260426246C1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Gerade Verbindung mit Pfeil 102">
                <a:extLst>
                  <a:ext uri="{FF2B5EF4-FFF2-40B4-BE49-F238E27FC236}">
                    <a16:creationId xmlns:a16="http://schemas.microsoft.com/office/drawing/2014/main" id="{8FFE49C9-9B98-7EAE-5C3F-F83AB225B7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extfeld 103">
            <a:extLst>
              <a:ext uri="{FF2B5EF4-FFF2-40B4-BE49-F238E27FC236}">
                <a16:creationId xmlns:a16="http://schemas.microsoft.com/office/drawing/2014/main" id="{EC4C5796-7053-C0B7-8FA8-B49C2AB21AE7}"/>
              </a:ext>
            </a:extLst>
          </p:cNvPr>
          <p:cNvSpPr txBox="1"/>
          <p:nvPr/>
        </p:nvSpPr>
        <p:spPr>
          <a:xfrm>
            <a:off x="2768239" y="1788726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1/0.5</a:t>
            </a:r>
            <a:endParaRPr lang="en-US" sz="1200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14183118-2F29-D6F6-AFCA-F3AADE3CEDD5}"/>
              </a:ext>
            </a:extLst>
          </p:cNvPr>
          <p:cNvSpPr txBox="1"/>
          <p:nvPr/>
        </p:nvSpPr>
        <p:spPr>
          <a:xfrm>
            <a:off x="3913436" y="2111929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1/0.5</a:t>
            </a:r>
            <a:endParaRPr lang="en-US" sz="12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AC45B770-3099-8192-EFD5-911C1B5BB0DC}"/>
              </a:ext>
            </a:extLst>
          </p:cNvPr>
          <p:cNvSpPr txBox="1"/>
          <p:nvPr/>
        </p:nvSpPr>
        <p:spPr>
          <a:xfrm>
            <a:off x="7988194" y="1775394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</a:t>
            </a:r>
            <a:endParaRPr lang="en-US" sz="1200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1E475265-7165-B9E4-C221-A85717D380A1}"/>
              </a:ext>
            </a:extLst>
          </p:cNvPr>
          <p:cNvSpPr txBox="1"/>
          <p:nvPr/>
        </p:nvSpPr>
        <p:spPr>
          <a:xfrm>
            <a:off x="2748220" y="2111929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</a:t>
            </a:r>
            <a:endParaRPr lang="en-US" sz="1200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1BC3C4F-F742-2ECC-BA23-C1E87B64C038}"/>
              </a:ext>
            </a:extLst>
          </p:cNvPr>
          <p:cNvCxnSpPr>
            <a:cxnSpLocks/>
          </p:cNvCxnSpPr>
          <p:nvPr/>
        </p:nvCxnSpPr>
        <p:spPr>
          <a:xfrm flipV="1">
            <a:off x="2360233" y="4704746"/>
            <a:ext cx="1195431" cy="1147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792FAAB-7605-85FE-B52C-792957487E74}"/>
                  </a:ext>
                </a:extLst>
              </p:cNvPr>
              <p:cNvSpPr txBox="1"/>
              <p:nvPr/>
            </p:nvSpPr>
            <p:spPr>
              <a:xfrm>
                <a:off x="2719517" y="5249430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792FAAB-7605-85FE-B52C-792957487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517" y="5249430"/>
                <a:ext cx="520116" cy="2616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F1D618E5-63CF-DCB9-3C67-2C2AB78D3CEE}"/>
              </a:ext>
            </a:extLst>
          </p:cNvPr>
          <p:cNvCxnSpPr>
            <a:cxnSpLocks/>
          </p:cNvCxnSpPr>
          <p:nvPr/>
        </p:nvCxnSpPr>
        <p:spPr>
          <a:xfrm flipV="1">
            <a:off x="7492801" y="4704746"/>
            <a:ext cx="1195431" cy="1147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607F774C-D102-B820-E68D-EAA0E8BC2919}"/>
                  </a:ext>
                </a:extLst>
              </p:cNvPr>
              <p:cNvSpPr txBox="1"/>
              <p:nvPr/>
            </p:nvSpPr>
            <p:spPr>
              <a:xfrm>
                <a:off x="7852085" y="5249430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607F774C-D102-B820-E68D-EAA0E8BC2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085" y="5249430"/>
                <a:ext cx="520116" cy="26161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659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A26CA-C658-D6BC-5CEA-F07D031C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Bivariate ACE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feld 160">
                <a:extLst>
                  <a:ext uri="{FF2B5EF4-FFF2-40B4-BE49-F238E27FC236}">
                    <a16:creationId xmlns:a16="http://schemas.microsoft.com/office/drawing/2014/main" id="{15263F78-0ED9-9CB4-81BB-4F790DA518ED}"/>
                  </a:ext>
                </a:extLst>
              </p:cNvPr>
              <p:cNvSpPr txBox="1"/>
              <p:nvPr/>
            </p:nvSpPr>
            <p:spPr>
              <a:xfrm>
                <a:off x="494951" y="1770077"/>
                <a:ext cx="6258188" cy="4584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Do </a:t>
                </a:r>
                <a:r>
                  <a:rPr lang="de-DE" dirty="0" err="1"/>
                  <a:t>common</a:t>
                </a:r>
                <a:r>
                  <a:rPr lang="de-DE" dirty="0"/>
                  <a:t> genes / </a:t>
                </a:r>
                <a:r>
                  <a:rPr lang="de-DE" dirty="0" err="1"/>
                  <a:t>environment</a:t>
                </a:r>
                <a:r>
                  <a:rPr lang="de-DE" dirty="0"/>
                  <a:t> (i.e., significant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/>
                  <a:t>) imply </a:t>
                </a:r>
                <a:r>
                  <a:rPr lang="de-DE" dirty="0" err="1"/>
                  <a:t>that</a:t>
                </a:r>
                <a:r>
                  <a:rPr lang="de-DE" dirty="0"/>
                  <a:t> X mediates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genetic</a:t>
                </a:r>
                <a:r>
                  <a:rPr lang="de-DE" dirty="0"/>
                  <a:t> / environmental </a:t>
                </a:r>
                <a:r>
                  <a:rPr lang="de-DE" dirty="0" err="1"/>
                  <a:t>effect</a:t>
                </a:r>
                <a:r>
                  <a:rPr lang="de-DE" dirty="0"/>
                  <a:t>?</a:t>
                </a:r>
              </a:p>
              <a:p>
                <a:endParaRPr lang="de-DE" dirty="0"/>
              </a:p>
              <a:p>
                <a:r>
                  <a:rPr lang="de-DE" b="1" dirty="0" err="1"/>
                  <a:t>No</a:t>
                </a:r>
                <a:r>
                  <a:rPr lang="de-DE" b="1" dirty="0"/>
                  <a:t>!</a:t>
                </a:r>
              </a:p>
              <a:p>
                <a:endParaRPr lang="de-DE" dirty="0"/>
              </a:p>
              <a:p>
                <a:r>
                  <a:rPr lang="de-DE" dirty="0" err="1"/>
                  <a:t>Suppose</a:t>
                </a:r>
                <a:r>
                  <a:rPr lang="de-DE" dirty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ZY</a:t>
                </a:r>
              </a:p>
              <a:p>
                <a:endParaRPr lang="de-DE" dirty="0">
                  <a:sym typeface="Wingdings" panose="05000000000000000000" pitchFamily="2" charset="2"/>
                </a:endParaRPr>
              </a:p>
              <a:p>
                <a:r>
                  <a:rPr lang="de-DE" dirty="0">
                    <a:sym typeface="Wingdings" panose="05000000000000000000" pitchFamily="2" charset="2"/>
                  </a:rPr>
                  <a:t>An extreme </a:t>
                </a:r>
                <a:r>
                  <a:rPr lang="de-DE" dirty="0" err="1">
                    <a:sym typeface="Wingdings" panose="05000000000000000000" pitchFamily="2" charset="2"/>
                  </a:rPr>
                  <a:t>case</a:t>
                </a:r>
                <a:r>
                  <a:rPr lang="de-DE" dirty="0">
                    <a:sym typeface="Wingdings" panose="05000000000000000000" pitchFamily="2" charset="2"/>
                  </a:rPr>
                  <a:t>: All </a:t>
                </a:r>
                <a:r>
                  <a:rPr lang="de-DE" dirty="0" err="1">
                    <a:sym typeface="Wingdings" panose="05000000000000000000" pitchFamily="2" charset="2"/>
                  </a:rPr>
                  <a:t>paths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21</m:t>
                        </m:r>
                      </m:sub>
                    </m:sSub>
                  </m:oMath>
                </a14:m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could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be</a:t>
                </a:r>
                <a:r>
                  <a:rPr lang="de-DE" dirty="0">
                    <a:sym typeface="Wingdings" panose="05000000000000000000" pitchFamily="2" charset="2"/>
                  </a:rPr>
                  <a:t> strong and </a:t>
                </a:r>
                <a:r>
                  <a:rPr lang="de-DE" dirty="0" err="1">
                    <a:sym typeface="Wingdings" panose="05000000000000000000" pitchFamily="2" charset="2"/>
                  </a:rPr>
                  <a:t>significant</a:t>
                </a:r>
                <a:r>
                  <a:rPr lang="de-DE" dirty="0">
                    <a:sym typeface="Wingdings" panose="05000000000000000000" pitchFamily="2" charset="2"/>
                  </a:rPr>
                  <a:t>, </a:t>
                </a:r>
                <a:r>
                  <a:rPr lang="de-DE" dirty="0" err="1">
                    <a:sym typeface="Wingdings" panose="05000000000000000000" pitchFamily="2" charset="2"/>
                  </a:rPr>
                  <a:t>although</a:t>
                </a:r>
                <a:r>
                  <a:rPr lang="de-DE" dirty="0">
                    <a:sym typeface="Wingdings" panose="05000000000000000000" pitchFamily="2" charset="2"/>
                  </a:rPr>
                  <a:t> X and Y </a:t>
                </a:r>
                <a:r>
                  <a:rPr lang="de-DE" dirty="0" err="1">
                    <a:sym typeface="Wingdings" panose="05000000000000000000" pitchFamily="2" charset="2"/>
                  </a:rPr>
                  <a:t>are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completely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independent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from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each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other</a:t>
                </a:r>
                <a:r>
                  <a:rPr lang="de-DE" dirty="0">
                    <a:sym typeface="Wingdings" panose="05000000000000000000" pitchFamily="2" charset="2"/>
                  </a:rPr>
                  <a:t>  All </a:t>
                </a:r>
                <a:r>
                  <a:rPr lang="de-DE" dirty="0" err="1">
                    <a:sym typeface="Wingdings" panose="05000000000000000000" pitchFamily="2" charset="2"/>
                  </a:rPr>
                  <a:t>associations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are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explained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by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unobserved</a:t>
                </a:r>
                <a:r>
                  <a:rPr lang="de-DE" dirty="0">
                    <a:sym typeface="Wingdings" panose="05000000000000000000" pitchFamily="2" charset="2"/>
                  </a:rPr>
                  <a:t> (</a:t>
                </a:r>
                <a:r>
                  <a:rPr lang="de-DE" dirty="0" err="1">
                    <a:sym typeface="Wingdings" panose="05000000000000000000" pitchFamily="2" charset="2"/>
                  </a:rPr>
                  <a:t>confounder</a:t>
                </a:r>
                <a:r>
                  <a:rPr lang="de-DE" dirty="0">
                    <a:sym typeface="Wingdings" panose="05000000000000000000" pitchFamily="2" charset="2"/>
                  </a:rPr>
                  <a:t>) variables</a:t>
                </a:r>
              </a:p>
              <a:p>
                <a:endParaRPr lang="de-DE" dirty="0">
                  <a:sym typeface="Wingdings" panose="05000000000000000000" pitchFamily="2" charset="2"/>
                </a:endParaRPr>
              </a:p>
              <a:p>
                <a:r>
                  <a:rPr lang="de-DE" dirty="0" err="1">
                    <a:sym typeface="Wingdings" panose="05000000000000000000" pitchFamily="2" charset="2"/>
                  </a:rPr>
                  <a:t>Conceptually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important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as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individuals</a:t>
                </a:r>
                <a:r>
                  <a:rPr lang="de-DE" dirty="0">
                    <a:sym typeface="Wingdings" panose="05000000000000000000" pitchFamily="2" charset="2"/>
                  </a:rPr>
                  <a:t> do not </a:t>
                </a:r>
                <a:r>
                  <a:rPr lang="de-DE" dirty="0" err="1">
                    <a:sym typeface="Wingdings" panose="05000000000000000000" pitchFamily="2" charset="2"/>
                  </a:rPr>
                  <a:t>react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genotypes</a:t>
                </a:r>
                <a:r>
                  <a:rPr lang="de-DE" dirty="0">
                    <a:sym typeface="Wingdings" panose="05000000000000000000" pitchFamily="2" charset="2"/>
                  </a:rPr>
                  <a:t>, but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phenotypes</a:t>
                </a:r>
                <a:r>
                  <a:rPr lang="de-DE" dirty="0">
                    <a:sym typeface="Wingdings" panose="05000000000000000000" pitchFamily="2" charset="2"/>
                  </a:rPr>
                  <a:t> (Turkheimer)!</a:t>
                </a:r>
              </a:p>
              <a:p>
                <a:endParaRPr lang="de-DE" dirty="0">
                  <a:sym typeface="Wingdings" panose="05000000000000000000" pitchFamily="2" charset="2"/>
                </a:endParaRP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161" name="Textfeld 160">
                <a:extLst>
                  <a:ext uri="{FF2B5EF4-FFF2-40B4-BE49-F238E27FC236}">
                    <a16:creationId xmlns:a16="http://schemas.microsoft.com/office/drawing/2014/main" id="{15263F78-0ED9-9CB4-81BB-4F790DA51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51" y="1770077"/>
                <a:ext cx="6258188" cy="4584140"/>
              </a:xfrm>
              <a:prstGeom prst="rect">
                <a:avLst/>
              </a:prstGeom>
              <a:blipFill>
                <a:blip r:embed="rId2"/>
                <a:stretch>
                  <a:fillRect l="-779" t="-665" r="-4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Textfeld 161">
            <a:extLst>
              <a:ext uri="{FF2B5EF4-FFF2-40B4-BE49-F238E27FC236}">
                <a16:creationId xmlns:a16="http://schemas.microsoft.com/office/drawing/2014/main" id="{EC87FC58-5D36-3FF2-15AD-89B358772BD0}"/>
              </a:ext>
            </a:extLst>
          </p:cNvPr>
          <p:cNvSpPr txBox="1"/>
          <p:nvPr/>
        </p:nvSpPr>
        <p:spPr>
          <a:xfrm>
            <a:off x="6869677" y="4337108"/>
            <a:ext cx="49923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Modelling a </a:t>
            </a:r>
            <a:r>
              <a:rPr lang="de-DE" dirty="0" err="1"/>
              <a:t>phenotypic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nice </a:t>
            </a:r>
            <a:r>
              <a:rPr lang="de-DE" dirty="0" err="1"/>
              <a:t>for</a:t>
            </a:r>
            <a:r>
              <a:rPr lang="de-DE" dirty="0"/>
              <a:t> at least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reasons</a:t>
            </a:r>
            <a:r>
              <a:rPr lang="de-DE" dirty="0"/>
              <a:t>:</a:t>
            </a:r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err="1"/>
              <a:t>Causal</a:t>
            </a:r>
            <a:r>
              <a:rPr lang="de-DE" dirty="0"/>
              <a:t> </a:t>
            </a:r>
            <a:r>
              <a:rPr lang="de-DE" dirty="0" err="1"/>
              <a:t>inference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mechanisms</a:t>
            </a:r>
            <a:r>
              <a:rPr lang="de-DE" dirty="0"/>
              <a:t> (e.g. rGE: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genetically</a:t>
            </a:r>
            <a:r>
              <a:rPr lang="de-DE" dirty="0"/>
              <a:t> </a:t>
            </a:r>
            <a:r>
              <a:rPr lang="de-DE" dirty="0" err="1"/>
              <a:t>influenced</a:t>
            </a:r>
            <a:r>
              <a:rPr lang="de-DE" dirty="0"/>
              <a:t> </a:t>
            </a:r>
            <a:r>
              <a:rPr lang="de-DE" dirty="0" err="1"/>
              <a:t>traits</a:t>
            </a:r>
            <a:r>
              <a:rPr lang="de-DE" dirty="0"/>
              <a:t> </a:t>
            </a:r>
            <a:r>
              <a:rPr lang="de-DE" dirty="0" err="1"/>
              <a:t>individuals</a:t>
            </a:r>
            <a:r>
              <a:rPr lang="de-DE" dirty="0"/>
              <a:t> </a:t>
            </a:r>
            <a:r>
              <a:rPr lang="de-DE" dirty="0" err="1"/>
              <a:t>select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environments</a:t>
            </a:r>
            <a:r>
              <a:rPr lang="de-DE" dirty="0"/>
              <a:t>?) 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DBD4622-BE29-455D-8984-8028893EE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8" y="1432837"/>
            <a:ext cx="4992356" cy="260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785B2-3304-CC90-DCF0-DF9B9FAB7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18" y="204088"/>
            <a:ext cx="10107874" cy="956636"/>
          </a:xfrm>
        </p:spPr>
        <p:txBody>
          <a:bodyPr>
            <a:normAutofit/>
          </a:bodyPr>
          <a:lstStyle/>
          <a:p>
            <a:r>
              <a:rPr lang="de-DE" dirty="0"/>
              <a:t>Twin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model</a:t>
            </a:r>
            <a:endParaRPr lang="en-US" dirty="0"/>
          </a:p>
        </p:txBody>
      </p:sp>
      <p:sp>
        <p:nvSpPr>
          <p:cNvPr id="20" name="Wolke 19">
            <a:extLst>
              <a:ext uri="{FF2B5EF4-FFF2-40B4-BE49-F238E27FC236}">
                <a16:creationId xmlns:a16="http://schemas.microsoft.com/office/drawing/2014/main" id="{F045FC92-9B77-76F6-7262-27079D87E3D9}"/>
              </a:ext>
            </a:extLst>
          </p:cNvPr>
          <p:cNvSpPr/>
          <p:nvPr/>
        </p:nvSpPr>
        <p:spPr>
          <a:xfrm>
            <a:off x="7369682" y="3045773"/>
            <a:ext cx="3874348" cy="134525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„True Model“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2E85F4AE-BC20-6585-B4F1-C56E78AD1E38}"/>
              </a:ext>
            </a:extLst>
          </p:cNvPr>
          <p:cNvSpPr/>
          <p:nvPr/>
        </p:nvSpPr>
        <p:spPr>
          <a:xfrm flipH="1">
            <a:off x="5334035" y="3694304"/>
            <a:ext cx="990560" cy="376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FD3F340-DE0F-E41F-5933-7A4458322F4A}"/>
              </a:ext>
            </a:extLst>
          </p:cNvPr>
          <p:cNvSpPr txBox="1"/>
          <p:nvPr/>
        </p:nvSpPr>
        <p:spPr>
          <a:xfrm>
            <a:off x="2930533" y="1026637"/>
            <a:ext cx="612396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err="1"/>
              <a:t>twin</a:t>
            </a:r>
            <a:r>
              <a:rPr lang="de-DE" dirty="0"/>
              <a:t> i in pair j.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X on Y.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unobserved</a:t>
            </a:r>
            <a:r>
              <a:rPr lang="de-DE" dirty="0"/>
              <a:t> </a:t>
            </a:r>
            <a:r>
              <a:rPr lang="de-DE" dirty="0" err="1"/>
              <a:t>confounders</a:t>
            </a:r>
            <a:r>
              <a:rPr lang="de-DE" dirty="0"/>
              <a:t>:</a:t>
            </a:r>
          </a:p>
          <a:p>
            <a:pPr marL="0" indent="0">
              <a:buNone/>
            </a:pPr>
            <a:r>
              <a:rPr lang="de-DE" sz="1600" dirty="0"/>
              <a:t>1) </a:t>
            </a:r>
            <a:r>
              <a:rPr lang="de-DE" sz="1600" dirty="0" err="1"/>
              <a:t>Social</a:t>
            </a:r>
            <a:r>
              <a:rPr lang="de-DE" sz="1600" dirty="0"/>
              <a:t> </a:t>
            </a:r>
            <a:r>
              <a:rPr lang="de-DE" sz="1600" dirty="0" err="1"/>
              <a:t>endowments</a:t>
            </a:r>
            <a:r>
              <a:rPr lang="de-DE" sz="1600" dirty="0"/>
              <a:t> on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family</a:t>
            </a:r>
            <a:r>
              <a:rPr lang="de-DE" sz="1600" dirty="0"/>
              <a:t> </a:t>
            </a:r>
            <a:r>
              <a:rPr lang="de-DE" sz="1600" dirty="0" err="1"/>
              <a:t>level</a:t>
            </a:r>
            <a:r>
              <a:rPr lang="de-DE" sz="1600" dirty="0"/>
              <a:t> (C)</a:t>
            </a:r>
          </a:p>
          <a:p>
            <a:pPr marL="0" indent="0">
              <a:buNone/>
            </a:pPr>
            <a:r>
              <a:rPr lang="de-DE" sz="1600" dirty="0"/>
              <a:t>2) Genetic </a:t>
            </a:r>
            <a:r>
              <a:rPr lang="de-DE" sz="1600" dirty="0" err="1"/>
              <a:t>endowments</a:t>
            </a:r>
            <a:r>
              <a:rPr lang="de-DE" sz="1600" dirty="0"/>
              <a:t> (A)</a:t>
            </a:r>
          </a:p>
          <a:p>
            <a:pPr marL="0" indent="0">
              <a:buNone/>
            </a:pPr>
            <a:r>
              <a:rPr lang="de-DE" sz="1600" dirty="0"/>
              <a:t>3) Unique individual environmental </a:t>
            </a:r>
            <a:r>
              <a:rPr lang="de-DE" sz="1600" dirty="0" err="1"/>
              <a:t>influences</a:t>
            </a:r>
            <a:r>
              <a:rPr lang="de-DE" sz="1600" dirty="0"/>
              <a:t> (E)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267AE9CA-ED11-43E2-AB26-1EFC031DBF15}"/>
              </a:ext>
            </a:extLst>
          </p:cNvPr>
          <p:cNvSpPr/>
          <p:nvPr/>
        </p:nvSpPr>
        <p:spPr>
          <a:xfrm>
            <a:off x="1408671" y="4634373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77120C70-2C85-4801-94F1-DE3A669BC80B}"/>
              </a:ext>
            </a:extLst>
          </p:cNvPr>
          <p:cNvSpPr/>
          <p:nvPr/>
        </p:nvSpPr>
        <p:spPr>
          <a:xfrm>
            <a:off x="3138202" y="4635771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C7836891-EE7D-4F20-B89A-3B71DBB3C421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2021067" y="4823126"/>
            <a:ext cx="1117135" cy="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CE0D26E3-EF63-4C6A-B01E-91D302CA8536}"/>
                  </a:ext>
                </a:extLst>
              </p:cNvPr>
              <p:cNvSpPr/>
              <p:nvPr/>
            </p:nvSpPr>
            <p:spPr>
              <a:xfrm>
                <a:off x="888554" y="3001467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CE0D26E3-EF63-4C6A-B01E-91D302CA85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554" y="3001467"/>
                <a:ext cx="520117" cy="475223"/>
              </a:xfrm>
              <a:prstGeom prst="ellipse">
                <a:avLst/>
              </a:prstGeom>
              <a:blipFill>
                <a:blip r:embed="rId2"/>
                <a:stretch>
                  <a:fillRect l="-11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DA0852F-9975-4BA3-B49E-B2E2ECDE0312}"/>
                  </a:ext>
                </a:extLst>
              </p:cNvPr>
              <p:cNvSpPr/>
              <p:nvPr/>
            </p:nvSpPr>
            <p:spPr>
              <a:xfrm>
                <a:off x="2021067" y="3001467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DA0852F-9975-4BA3-B49E-B2E2ECDE03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067" y="3001467"/>
                <a:ext cx="520117" cy="47522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A02703CF-F633-484B-87A9-98C4FD6CB92B}"/>
                  </a:ext>
                </a:extLst>
              </p:cNvPr>
              <p:cNvSpPr/>
              <p:nvPr/>
            </p:nvSpPr>
            <p:spPr>
              <a:xfrm>
                <a:off x="1454810" y="6060502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A02703CF-F633-484B-87A9-98C4FD6CB9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810" y="6060502"/>
                <a:ext cx="520117" cy="475223"/>
              </a:xfrm>
              <a:prstGeom prst="ellipse">
                <a:avLst/>
              </a:prstGeom>
              <a:blipFill>
                <a:blip r:embed="rId4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38C11295-5C32-4D93-A19E-0464FCA68B5C}"/>
              </a:ext>
            </a:extLst>
          </p:cNvPr>
          <p:cNvCxnSpPr>
            <a:cxnSpLocks/>
            <a:stCxn id="49" idx="4"/>
          </p:cNvCxnSpPr>
          <p:nvPr/>
        </p:nvCxnSpPr>
        <p:spPr>
          <a:xfrm>
            <a:off x="1148613" y="3476690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34DED3B2-19CE-4EB0-8A61-39F21DAFAC3A}"/>
              </a:ext>
            </a:extLst>
          </p:cNvPr>
          <p:cNvCxnSpPr>
            <a:cxnSpLocks/>
            <a:stCxn id="49" idx="5"/>
          </p:cNvCxnSpPr>
          <p:nvPr/>
        </p:nvCxnSpPr>
        <p:spPr>
          <a:xfrm>
            <a:off x="1332502" y="3407095"/>
            <a:ext cx="1805700" cy="12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7D0D664B-2786-46F2-9594-D44E483832DC}"/>
              </a:ext>
            </a:extLst>
          </p:cNvPr>
          <p:cNvCxnSpPr>
            <a:cxnSpLocks/>
            <a:stCxn id="50" idx="5"/>
          </p:cNvCxnSpPr>
          <p:nvPr/>
        </p:nvCxnSpPr>
        <p:spPr>
          <a:xfrm>
            <a:off x="2465015" y="3407095"/>
            <a:ext cx="688565" cy="1227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8239E71F-B7F7-4D80-89D1-248906C3F346}"/>
              </a:ext>
            </a:extLst>
          </p:cNvPr>
          <p:cNvCxnSpPr>
            <a:cxnSpLocks/>
            <a:stCxn id="50" idx="4"/>
          </p:cNvCxnSpPr>
          <p:nvPr/>
        </p:nvCxnSpPr>
        <p:spPr>
          <a:xfrm flipH="1">
            <a:off x="1870065" y="3476690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EF391976-0031-48FC-9272-9B59962D3EF2}"/>
              </a:ext>
            </a:extLst>
          </p:cNvPr>
          <p:cNvCxnSpPr>
            <a:cxnSpLocks/>
            <a:stCxn id="51" idx="0"/>
            <a:endCxn id="46" idx="2"/>
          </p:cNvCxnSpPr>
          <p:nvPr/>
        </p:nvCxnSpPr>
        <p:spPr>
          <a:xfrm flipV="1">
            <a:off x="1714869" y="5011878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8F093A75-6F8A-4D14-976B-406F0AEC96D8}"/>
                  </a:ext>
                </a:extLst>
              </p:cNvPr>
              <p:cNvSpPr/>
              <p:nvPr/>
            </p:nvSpPr>
            <p:spPr>
              <a:xfrm>
                <a:off x="3162726" y="6060502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8F093A75-6F8A-4D14-976B-406F0AEC96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726" y="6060502"/>
                <a:ext cx="520117" cy="475223"/>
              </a:xfrm>
              <a:prstGeom prst="ellipse">
                <a:avLst/>
              </a:prstGeom>
              <a:blipFill>
                <a:blip r:embed="rId5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C116FB9E-6ED4-435B-BCDB-8F9D43D766A1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3422785" y="5011878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EF00A1A2-5F84-4EAE-BA02-5E0AA26AD649}"/>
                  </a:ext>
                </a:extLst>
              </p:cNvPr>
              <p:cNvSpPr/>
              <p:nvPr/>
            </p:nvSpPr>
            <p:spPr>
              <a:xfrm>
                <a:off x="2636318" y="3001467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EF00A1A2-5F84-4EAE-BA02-5E0AA26AD6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318" y="3001467"/>
                <a:ext cx="520117" cy="475223"/>
              </a:xfrm>
              <a:prstGeom prst="ellipse">
                <a:avLst/>
              </a:prstGeom>
              <a:blipFill>
                <a:blip r:embed="rId6"/>
                <a:stretch>
                  <a:fillRect l="-11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34C37C19-C8B4-4749-AF1C-962BF7D83972}"/>
                  </a:ext>
                </a:extLst>
              </p:cNvPr>
              <p:cNvSpPr/>
              <p:nvPr/>
            </p:nvSpPr>
            <p:spPr>
              <a:xfrm>
                <a:off x="3768831" y="3001467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34C37C19-C8B4-4749-AF1C-962BF7D839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831" y="3001467"/>
                <a:ext cx="520117" cy="475223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73724D52-C8E6-413E-816E-9FE40CFBF70E}"/>
              </a:ext>
            </a:extLst>
          </p:cNvPr>
          <p:cNvCxnSpPr>
            <a:cxnSpLocks/>
            <a:stCxn id="59" idx="4"/>
          </p:cNvCxnSpPr>
          <p:nvPr/>
        </p:nvCxnSpPr>
        <p:spPr>
          <a:xfrm>
            <a:off x="2896377" y="3476690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43EF06E7-8524-4B2F-8F80-0D713C6532FF}"/>
              </a:ext>
            </a:extLst>
          </p:cNvPr>
          <p:cNvCxnSpPr>
            <a:cxnSpLocks/>
            <a:stCxn id="60" idx="4"/>
          </p:cNvCxnSpPr>
          <p:nvPr/>
        </p:nvCxnSpPr>
        <p:spPr>
          <a:xfrm flipH="1">
            <a:off x="3617829" y="3476690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E85EAD3D-B0C0-48E8-9247-116E835A5E4E}"/>
                  </a:ext>
                </a:extLst>
              </p:cNvPr>
              <p:cNvSpPr txBox="1"/>
              <p:nvPr/>
            </p:nvSpPr>
            <p:spPr>
              <a:xfrm>
                <a:off x="939555" y="388231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E85EAD3D-B0C0-48E8-9247-116E835A5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55" y="3882318"/>
                <a:ext cx="52011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D83A8183-5FE3-4370-8478-9D22CAD205C7}"/>
                  </a:ext>
                </a:extLst>
              </p:cNvPr>
              <p:cNvSpPr txBox="1"/>
              <p:nvPr/>
            </p:nvSpPr>
            <p:spPr>
              <a:xfrm>
                <a:off x="2033618" y="413073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D83A8183-5FE3-4370-8478-9D22CAD20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618" y="4130732"/>
                <a:ext cx="52011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3B81D54C-14C5-4E87-B93D-B12F8C6F6D18}"/>
                  </a:ext>
                </a:extLst>
              </p:cNvPr>
              <p:cNvSpPr txBox="1"/>
              <p:nvPr/>
            </p:nvSpPr>
            <p:spPr>
              <a:xfrm>
                <a:off x="1663517" y="5358010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3B81D54C-14C5-4E87-B93D-B12F8C6F6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517" y="5358010"/>
                <a:ext cx="520116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1318CDB4-7F1B-453C-8FE4-8AC6DC2189CF}"/>
                  </a:ext>
                </a:extLst>
              </p:cNvPr>
              <p:cNvSpPr txBox="1"/>
              <p:nvPr/>
            </p:nvSpPr>
            <p:spPr>
              <a:xfrm>
                <a:off x="3307437" y="5358010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1318CDB4-7F1B-453C-8FE4-8AC6DC218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437" y="5358010"/>
                <a:ext cx="520116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8CA9FA9B-E760-49FF-A2AC-2BE3B96B43BB}"/>
                  </a:ext>
                </a:extLst>
              </p:cNvPr>
              <p:cNvSpPr txBox="1"/>
              <p:nvPr/>
            </p:nvSpPr>
            <p:spPr>
              <a:xfrm>
                <a:off x="3768832" y="388231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8CA9FA9B-E760-49FF-A2AC-2BE3B96B4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832" y="3882318"/>
                <a:ext cx="52011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8F74C479-D6A1-416D-B393-3E1C866AE6B9}"/>
                  </a:ext>
                </a:extLst>
              </p:cNvPr>
              <p:cNvSpPr txBox="1"/>
              <p:nvPr/>
            </p:nvSpPr>
            <p:spPr>
              <a:xfrm>
                <a:off x="3039720" y="387603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8F74C479-D6A1-416D-B393-3E1C866AE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720" y="3876032"/>
                <a:ext cx="52011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4770EEDD-B540-4232-8B22-10ABA092F1E2}"/>
                  </a:ext>
                </a:extLst>
              </p:cNvPr>
              <p:cNvSpPr txBox="1"/>
              <p:nvPr/>
            </p:nvSpPr>
            <p:spPr>
              <a:xfrm>
                <a:off x="2339119" y="3742675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4770EEDD-B540-4232-8B22-10ABA092F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119" y="3742675"/>
                <a:ext cx="52011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17754AFB-F124-4628-872A-7C9B732FB874}"/>
                  </a:ext>
                </a:extLst>
              </p:cNvPr>
              <p:cNvSpPr txBox="1"/>
              <p:nvPr/>
            </p:nvSpPr>
            <p:spPr>
              <a:xfrm>
                <a:off x="1602256" y="399673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17754AFB-F124-4628-872A-7C9B732FB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256" y="3996736"/>
                <a:ext cx="520116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F41262F0-3272-4A08-8793-376DAA8246D0}"/>
                  </a:ext>
                </a:extLst>
              </p:cNvPr>
              <p:cNvSpPr txBox="1"/>
              <p:nvPr/>
            </p:nvSpPr>
            <p:spPr>
              <a:xfrm>
                <a:off x="2220393" y="4587237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F41262F0-3272-4A08-8793-376DAA8246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393" y="4587237"/>
                <a:ext cx="520116" cy="261610"/>
              </a:xfrm>
              <a:prstGeom prst="rect">
                <a:avLst/>
              </a:prstGeom>
              <a:blipFill>
                <a:blip r:embed="rId16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2" name="Gerade Verbindung mit Pfeil 121">
            <a:extLst>
              <a:ext uri="{FF2B5EF4-FFF2-40B4-BE49-F238E27FC236}">
                <a16:creationId xmlns:a16="http://schemas.microsoft.com/office/drawing/2014/main" id="{C77289FB-44D9-4EAD-9657-225EC5565310}"/>
              </a:ext>
            </a:extLst>
          </p:cNvPr>
          <p:cNvCxnSpPr>
            <a:cxnSpLocks/>
            <a:stCxn id="51" idx="7"/>
          </p:cNvCxnSpPr>
          <p:nvPr/>
        </p:nvCxnSpPr>
        <p:spPr>
          <a:xfrm flipV="1">
            <a:off x="1898758" y="5011879"/>
            <a:ext cx="1263968" cy="1118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7F65A9B-A79C-46AE-8CE6-05E13B8E996B}"/>
                  </a:ext>
                </a:extLst>
              </p:cNvPr>
              <p:cNvSpPr txBox="1"/>
              <p:nvPr/>
            </p:nvSpPr>
            <p:spPr>
              <a:xfrm>
                <a:off x="2306482" y="5619620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7F65A9B-A79C-46AE-8CE6-05E13B8E9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482" y="5619620"/>
                <a:ext cx="520116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A26CA-C658-D6BC-5CEA-F07D031C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Twin-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5EB0D9F-F8FE-E392-5ED8-DF099CC5CC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Calculating the bias in cross-sectional OLS estimates: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𝑂𝐿𝑆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)+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de-DE" sz="2400" dirty="0"/>
                            <m:t> </m:t>
                          </m:r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r>
                  <a:rPr lang="en-US" sz="2400" dirty="0"/>
                  <a:t>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/>
                  <a:t>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𝑂𝐿𝑆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de-DE" sz="2400" dirty="0"/>
              </a:p>
              <a:p>
                <a:pPr marL="0" indent="0">
                  <a:buNone/>
                </a:pPr>
                <a:endParaRPr lang="de-DE" sz="2200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5EB0D9F-F8FE-E392-5ED8-DF099CC5CC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43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8A26CA-C658-D6BC-5CEA-F07D031C1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Twin-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5EB0D9F-F8FE-E392-5ED8-DF099CC5CC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5226" y="1825625"/>
                <a:ext cx="1180331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de-DE" sz="2600" dirty="0"/>
              </a:p>
              <a:p>
                <a:pPr marL="0" indent="0">
                  <a:buNone/>
                </a:pPr>
                <a:r>
                  <a:rPr lang="en-US" sz="2000" dirty="0"/>
                  <a:t>MZ twin-fixed effects model as a solution. By comparing MZ-twins with each other we can control for genetic and shared environmental confounding. </a:t>
                </a:r>
              </a:p>
              <a:p>
                <a:pPr marL="0" indent="0">
                  <a:buNone/>
                </a:pPr>
                <a:r>
                  <a:rPr lang="en-US" sz="2000" dirty="0"/>
                  <a:t>Why? MZ-twins do not differ in their genes and shared environment.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𝑀𝑍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𝐹𝐸</m:t>
                          </m:r>
                        </m:sub>
                      </m:sSub>
                      <m:r>
                        <a:rPr lang="de-DE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sSubSup>
                            <m:sSub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de-DE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200" dirty="0"/>
                  <a:t>Identifying assumption: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𝑀𝑍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𝐹𝐸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de-DE" sz="2000" dirty="0"/>
              </a:p>
              <a:p>
                <a:pPr marL="0" indent="0">
                  <a:buNone/>
                </a:pPr>
                <a:endParaRPr lang="de-DE" sz="2000" dirty="0"/>
              </a:p>
              <a:p>
                <a:pPr marL="0" indent="0">
                  <a:buNone/>
                </a:pPr>
                <a:r>
                  <a:rPr lang="de-DE" sz="2000" dirty="0" err="1"/>
                  <a:t>Drawbacks</a:t>
                </a:r>
                <a:r>
                  <a:rPr lang="de-DE" sz="2000" dirty="0"/>
                  <a:t>: Controlling </a:t>
                </a:r>
                <a:r>
                  <a:rPr lang="de-DE" sz="2000" dirty="0" err="1"/>
                  <a:t>for</a:t>
                </a:r>
                <a:r>
                  <a:rPr lang="de-DE" sz="2000" dirty="0"/>
                  <a:t> </a:t>
                </a:r>
                <a:r>
                  <a:rPr lang="de-DE" sz="2000" dirty="0" err="1"/>
                  <a:t>by</a:t>
                </a:r>
                <a:r>
                  <a:rPr lang="de-DE" sz="2000" dirty="0"/>
                  <a:t> </a:t>
                </a:r>
                <a:r>
                  <a:rPr lang="de-DE" sz="2000" dirty="0" err="1"/>
                  <a:t>dropping</a:t>
                </a:r>
                <a:r>
                  <a:rPr lang="de-DE" sz="2000" dirty="0"/>
                  <a:t> </a:t>
                </a:r>
                <a:r>
                  <a:rPr lang="de-DE" sz="2000" dirty="0" err="1"/>
                  <a:t>confounders</a:t>
                </a:r>
                <a:r>
                  <a:rPr lang="de-DE" sz="2000" dirty="0"/>
                  <a:t> </a:t>
                </a:r>
                <a:r>
                  <a:rPr lang="de-DE" sz="2000" dirty="0" err="1"/>
                  <a:t>from</a:t>
                </a:r>
                <a:r>
                  <a:rPr lang="de-DE" sz="2000" dirty="0"/>
                  <a:t> </a:t>
                </a:r>
                <a:r>
                  <a:rPr lang="de-DE" sz="2000" dirty="0" err="1"/>
                  <a:t>equation</a:t>
                </a:r>
                <a:r>
                  <a:rPr lang="de-DE" sz="2000" dirty="0"/>
                  <a:t>. </a:t>
                </a:r>
                <a:r>
                  <a:rPr lang="de-DE" sz="2000" dirty="0" err="1"/>
                  <a:t>Confounders</a:t>
                </a:r>
                <a:r>
                  <a:rPr lang="de-DE" sz="2000" dirty="0"/>
                  <a:t> </a:t>
                </a:r>
                <a:r>
                  <a:rPr lang="de-DE" sz="2000" dirty="0" err="1"/>
                  <a:t>may</a:t>
                </a:r>
                <a:r>
                  <a:rPr lang="de-DE" sz="2000" dirty="0"/>
                  <a:t> </a:t>
                </a:r>
                <a:r>
                  <a:rPr lang="de-DE" sz="2000" dirty="0" err="1"/>
                  <a:t>be</a:t>
                </a:r>
                <a:r>
                  <a:rPr lang="de-DE" sz="2000" dirty="0"/>
                  <a:t> </a:t>
                </a:r>
                <a:r>
                  <a:rPr lang="de-DE" sz="2000" dirty="0" err="1"/>
                  <a:t>theoretically</a:t>
                </a:r>
                <a:r>
                  <a:rPr lang="de-DE" sz="2000" dirty="0"/>
                  <a:t> relevant (e.g., </a:t>
                </a:r>
                <a:r>
                  <a:rPr lang="de-DE" sz="2000" dirty="0" err="1"/>
                  <a:t>genetic</a:t>
                </a:r>
                <a:r>
                  <a:rPr lang="de-DE" sz="2000" dirty="0"/>
                  <a:t> </a:t>
                </a:r>
                <a:r>
                  <a:rPr lang="de-DE" sz="2000" dirty="0" err="1"/>
                  <a:t>effect</a:t>
                </a:r>
                <a:r>
                  <a:rPr lang="de-DE" sz="2000" dirty="0"/>
                  <a:t> = </a:t>
                </a:r>
                <a:r>
                  <a:rPr lang="de-DE" sz="2000" dirty="0" err="1"/>
                  <a:t>signal</a:t>
                </a:r>
                <a:r>
                  <a:rPr lang="de-DE" sz="2000" dirty="0"/>
                  <a:t> </a:t>
                </a:r>
                <a:r>
                  <a:rPr lang="de-DE" sz="2000" dirty="0" err="1"/>
                  <a:t>of</a:t>
                </a:r>
                <a:r>
                  <a:rPr lang="de-DE" sz="2000" dirty="0"/>
                  <a:t> </a:t>
                </a:r>
                <a:r>
                  <a:rPr lang="de-DE" sz="2000" dirty="0" err="1"/>
                  <a:t>evocative</a:t>
                </a:r>
                <a:r>
                  <a:rPr lang="de-DE" sz="2000" dirty="0"/>
                  <a:t> rGE)</a:t>
                </a:r>
              </a:p>
              <a:p>
                <a:pPr marL="0" indent="0">
                  <a:buNone/>
                </a:pPr>
                <a:endParaRPr lang="en-US" sz="2200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5EB0D9F-F8FE-E392-5ED8-DF099CC5CC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226" y="1825625"/>
                <a:ext cx="11803310" cy="4351338"/>
              </a:xfrm>
              <a:blipFill>
                <a:blip r:embed="rId2"/>
                <a:stretch>
                  <a:fillRect l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8119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785B2-3304-CC90-DCF0-DF9B9FAB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ACE-beta </a:t>
            </a:r>
            <a:r>
              <a:rPr lang="de-DE" dirty="0" err="1"/>
              <a:t>model</a:t>
            </a:r>
            <a:endParaRPr lang="en-US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56BF11A-6A60-E5AC-7F00-18D035C8D469}"/>
              </a:ext>
            </a:extLst>
          </p:cNvPr>
          <p:cNvSpPr/>
          <p:nvPr/>
        </p:nvSpPr>
        <p:spPr>
          <a:xfrm>
            <a:off x="1828800" y="4328719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B684C6-17C8-C0C5-3F10-1CD90E13085E}"/>
              </a:ext>
            </a:extLst>
          </p:cNvPr>
          <p:cNvSpPr/>
          <p:nvPr/>
        </p:nvSpPr>
        <p:spPr>
          <a:xfrm>
            <a:off x="3558331" y="4330117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0879CFF5-3485-D3F4-4E38-C4CDD5F8132C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441196" y="4517472"/>
            <a:ext cx="1117135" cy="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A5ACCA36-58C6-1010-9548-E4E167116680}"/>
                  </a:ext>
                </a:extLst>
              </p:cNvPr>
              <p:cNvSpPr/>
              <p:nvPr/>
            </p:nvSpPr>
            <p:spPr>
              <a:xfrm>
                <a:off x="1308683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A5ACCA36-58C6-1010-9548-E4E1671166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683" y="2695813"/>
                <a:ext cx="520117" cy="475223"/>
              </a:xfrm>
              <a:prstGeom prst="ellipse">
                <a:avLst/>
              </a:prstGeom>
              <a:blipFill>
                <a:blip r:embed="rId2"/>
                <a:stretch>
                  <a:fillRect l="-11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9BEE51D-8126-881E-B745-27DB107FD16A}"/>
                  </a:ext>
                </a:extLst>
              </p:cNvPr>
              <p:cNvSpPr/>
              <p:nvPr/>
            </p:nvSpPr>
            <p:spPr>
              <a:xfrm>
                <a:off x="2441196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9BEE51D-8126-881E-B745-27DB107FD1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196" y="2695813"/>
                <a:ext cx="520117" cy="47522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102A0AC-5E57-6091-DC86-60EF5928F59B}"/>
                  </a:ext>
                </a:extLst>
              </p:cNvPr>
              <p:cNvSpPr/>
              <p:nvPr/>
            </p:nvSpPr>
            <p:spPr>
              <a:xfrm>
                <a:off x="1874939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id="{2102A0AC-5E57-6091-DC86-60EF5928F5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939" y="5754848"/>
                <a:ext cx="520117" cy="475223"/>
              </a:xfrm>
              <a:prstGeom prst="ellipse">
                <a:avLst/>
              </a:prstGeom>
              <a:blipFill>
                <a:blip r:embed="rId4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54AD843-50FD-9C7D-85A3-21A056EC08E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1568742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E8DFA161-16A4-92AB-848E-38FA27F15BB3}"/>
              </a:ext>
            </a:extLst>
          </p:cNvPr>
          <p:cNvCxnSpPr>
            <a:cxnSpLocks/>
            <a:stCxn id="9" idx="5"/>
          </p:cNvCxnSpPr>
          <p:nvPr/>
        </p:nvCxnSpPr>
        <p:spPr>
          <a:xfrm>
            <a:off x="1752631" y="3101441"/>
            <a:ext cx="1805700" cy="12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15547BA-E386-B989-56A7-25CF392FD7CE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2885144" y="3101441"/>
            <a:ext cx="688565" cy="1227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AF51A94-FC5A-8E10-9A12-3DBC782B9B7E}"/>
              </a:ext>
            </a:extLst>
          </p:cNvPr>
          <p:cNvCxnSpPr>
            <a:cxnSpLocks/>
            <a:stCxn id="12" idx="4"/>
          </p:cNvCxnSpPr>
          <p:nvPr/>
        </p:nvCxnSpPr>
        <p:spPr>
          <a:xfrm flipH="1">
            <a:off x="2290194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12798C87-3A5D-B1F8-595C-9D44FD9AEECE}"/>
              </a:ext>
            </a:extLst>
          </p:cNvPr>
          <p:cNvCxnSpPr>
            <a:cxnSpLocks/>
            <a:stCxn id="13" idx="0"/>
            <a:endCxn id="4" idx="2"/>
          </p:cNvCxnSpPr>
          <p:nvPr/>
        </p:nvCxnSpPr>
        <p:spPr>
          <a:xfrm flipV="1">
            <a:off x="2134998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77CD33A0-C341-BC4E-4047-7E702D02ADFB}"/>
                  </a:ext>
                </a:extLst>
              </p:cNvPr>
              <p:cNvSpPr/>
              <p:nvPr/>
            </p:nvSpPr>
            <p:spPr>
              <a:xfrm>
                <a:off x="3582855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77CD33A0-C341-BC4E-4047-7E702D02AD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855" y="5754848"/>
                <a:ext cx="520117" cy="475223"/>
              </a:xfrm>
              <a:prstGeom prst="ellipse">
                <a:avLst/>
              </a:prstGeom>
              <a:blipFill>
                <a:blip r:embed="rId5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14944C0D-861A-BA57-9889-D665F23E737E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3842914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82EC6C96-BB55-9547-4DD6-E887D9F5C358}"/>
                  </a:ext>
                </a:extLst>
              </p:cNvPr>
              <p:cNvSpPr/>
              <p:nvPr/>
            </p:nvSpPr>
            <p:spPr>
              <a:xfrm>
                <a:off x="3056447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82EC6C96-BB55-9547-4DD6-E887D9F5C3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447" y="2695813"/>
                <a:ext cx="520117" cy="475223"/>
              </a:xfrm>
              <a:prstGeom prst="ellipse">
                <a:avLst/>
              </a:prstGeom>
              <a:blipFill>
                <a:blip r:embed="rId6"/>
                <a:stretch>
                  <a:fillRect l="-113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46F1F61-8446-8514-2B5E-5E695FDF3962}"/>
                  </a:ext>
                </a:extLst>
              </p:cNvPr>
              <p:cNvSpPr/>
              <p:nvPr/>
            </p:nvSpPr>
            <p:spPr>
              <a:xfrm>
                <a:off x="4188960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B46F1F61-8446-8514-2B5E-5E695FDF39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960" y="2695813"/>
                <a:ext cx="520117" cy="475223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97C5C59-1879-B06B-683D-48B90E1164F1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3316506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0196B38-8507-7DEE-7229-5C2401E2C4F9}"/>
              </a:ext>
            </a:extLst>
          </p:cNvPr>
          <p:cNvCxnSpPr>
            <a:cxnSpLocks/>
            <a:stCxn id="35" idx="4"/>
          </p:cNvCxnSpPr>
          <p:nvPr/>
        </p:nvCxnSpPr>
        <p:spPr>
          <a:xfrm flipH="1">
            <a:off x="4037958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90E92B5C-702A-9289-C601-D2E0CF095EF4}"/>
                  </a:ext>
                </a:extLst>
              </p:cNvPr>
              <p:cNvSpPr txBox="1"/>
              <p:nvPr/>
            </p:nvSpPr>
            <p:spPr>
              <a:xfrm>
                <a:off x="1359684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90E92B5C-702A-9289-C601-D2E0CF095E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684" y="3576664"/>
                <a:ext cx="52011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92EB81CF-07A0-6DB8-3ABE-2834DC3187D4}"/>
                  </a:ext>
                </a:extLst>
              </p:cNvPr>
              <p:cNvSpPr txBox="1"/>
              <p:nvPr/>
            </p:nvSpPr>
            <p:spPr>
              <a:xfrm>
                <a:off x="2453747" y="38250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92EB81CF-07A0-6DB8-3ABE-2834DC318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747" y="3825078"/>
                <a:ext cx="52011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83BFE79F-5F60-B4E9-34E4-3EEECDC2177D}"/>
                  </a:ext>
                </a:extLst>
              </p:cNvPr>
              <p:cNvSpPr txBox="1"/>
              <p:nvPr/>
            </p:nvSpPr>
            <p:spPr>
              <a:xfrm>
                <a:off x="208364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83BFE79F-5F60-B4E9-34E4-3EEECDC21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646" y="5052356"/>
                <a:ext cx="520116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9D8B7BF-A0B4-3D64-C8A9-BA00014ADFAB}"/>
                  </a:ext>
                </a:extLst>
              </p:cNvPr>
              <p:cNvSpPr txBox="1"/>
              <p:nvPr/>
            </p:nvSpPr>
            <p:spPr>
              <a:xfrm>
                <a:off x="372756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9D8B7BF-A0B4-3D64-C8A9-BA00014AD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566" y="5052356"/>
                <a:ext cx="520116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4D73257D-AC34-B368-45DA-B5CE8BC9545A}"/>
                  </a:ext>
                </a:extLst>
              </p:cNvPr>
              <p:cNvSpPr txBox="1"/>
              <p:nvPr/>
            </p:nvSpPr>
            <p:spPr>
              <a:xfrm>
                <a:off x="4188961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4D73257D-AC34-B368-45DA-B5CE8BC95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961" y="3576664"/>
                <a:ext cx="52011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182F3125-631B-0E68-52D1-F9FD0266D7FD}"/>
                  </a:ext>
                </a:extLst>
              </p:cNvPr>
              <p:cNvSpPr txBox="1"/>
              <p:nvPr/>
            </p:nvSpPr>
            <p:spPr>
              <a:xfrm>
                <a:off x="3459849" y="35703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182F3125-631B-0E68-52D1-F9FD0266D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849" y="3570378"/>
                <a:ext cx="52011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DF7BDCF3-6D6F-71C6-EEF1-26725C0000D7}"/>
                  </a:ext>
                </a:extLst>
              </p:cNvPr>
              <p:cNvSpPr txBox="1"/>
              <p:nvPr/>
            </p:nvSpPr>
            <p:spPr>
              <a:xfrm>
                <a:off x="2759248" y="3437021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DF7BDCF3-6D6F-71C6-EEF1-26725C000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248" y="3437021"/>
                <a:ext cx="52011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BBB380EC-9038-EF78-2E0A-6DCF28899417}"/>
                  </a:ext>
                </a:extLst>
              </p:cNvPr>
              <p:cNvSpPr txBox="1"/>
              <p:nvPr/>
            </p:nvSpPr>
            <p:spPr>
              <a:xfrm>
                <a:off x="2022385" y="369108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BBB380EC-9038-EF78-2E0A-6DCF28899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385" y="3691082"/>
                <a:ext cx="520116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hteck 45">
            <a:extLst>
              <a:ext uri="{FF2B5EF4-FFF2-40B4-BE49-F238E27FC236}">
                <a16:creationId xmlns:a16="http://schemas.microsoft.com/office/drawing/2014/main" id="{BA5D4686-9E4F-1EC9-2DAF-C30E99A8BF21}"/>
              </a:ext>
            </a:extLst>
          </p:cNvPr>
          <p:cNvSpPr/>
          <p:nvPr/>
        </p:nvSpPr>
        <p:spPr>
          <a:xfrm>
            <a:off x="6976730" y="4328719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4D9B8D3-20B7-97DA-3B67-EB0DE9DF0AEE}"/>
              </a:ext>
            </a:extLst>
          </p:cNvPr>
          <p:cNvSpPr/>
          <p:nvPr/>
        </p:nvSpPr>
        <p:spPr>
          <a:xfrm>
            <a:off x="8706261" y="4330117"/>
            <a:ext cx="612396" cy="377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0C850B4B-300B-6BFB-CFC9-1F6C806DCAEE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7589126" y="4517472"/>
            <a:ext cx="1117135" cy="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DA96ED3E-B1DF-1813-091B-E9CFA51AF8DE}"/>
                  </a:ext>
                </a:extLst>
              </p:cNvPr>
              <p:cNvSpPr/>
              <p:nvPr/>
            </p:nvSpPr>
            <p:spPr>
              <a:xfrm>
                <a:off x="6456613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DA96ED3E-B1DF-1813-091B-E9CFA51AF8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13" y="2695813"/>
                <a:ext cx="520117" cy="475223"/>
              </a:xfrm>
              <a:prstGeom prst="ellipse">
                <a:avLst/>
              </a:prstGeom>
              <a:blipFill>
                <a:blip r:embed="rId16"/>
                <a:stretch>
                  <a:fillRect l="-11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57462F6-C168-EB3D-2E33-6AE0628CDECB}"/>
                  </a:ext>
                </a:extLst>
              </p:cNvPr>
              <p:cNvSpPr/>
              <p:nvPr/>
            </p:nvSpPr>
            <p:spPr>
              <a:xfrm>
                <a:off x="7589126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557462F6-C168-EB3D-2E33-6AE0628CDE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126" y="2695813"/>
                <a:ext cx="520117" cy="475223"/>
              </a:xfrm>
              <a:prstGeom prst="ellipse">
                <a:avLst/>
              </a:prstGeom>
              <a:blipFill>
                <a:blip r:embed="rId17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78233EFD-4C7E-57DE-19F9-DFE4998BCFD2}"/>
                  </a:ext>
                </a:extLst>
              </p:cNvPr>
              <p:cNvSpPr/>
              <p:nvPr/>
            </p:nvSpPr>
            <p:spPr>
              <a:xfrm>
                <a:off x="7022869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78233EFD-4C7E-57DE-19F9-DFE4998BC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869" y="5754848"/>
                <a:ext cx="520117" cy="475223"/>
              </a:xfrm>
              <a:prstGeom prst="ellipse">
                <a:avLst/>
              </a:prstGeom>
              <a:blipFill>
                <a:blip r:embed="rId18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A8F2D736-6BCB-3055-65F7-CD175590C818}"/>
              </a:ext>
            </a:extLst>
          </p:cNvPr>
          <p:cNvCxnSpPr>
            <a:cxnSpLocks/>
            <a:stCxn id="49" idx="4"/>
          </p:cNvCxnSpPr>
          <p:nvPr/>
        </p:nvCxnSpPr>
        <p:spPr>
          <a:xfrm>
            <a:off x="6716672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3C43D045-CB47-DD30-0EFB-9A008DCA73E3}"/>
              </a:ext>
            </a:extLst>
          </p:cNvPr>
          <p:cNvCxnSpPr>
            <a:cxnSpLocks/>
            <a:stCxn id="49" idx="5"/>
          </p:cNvCxnSpPr>
          <p:nvPr/>
        </p:nvCxnSpPr>
        <p:spPr>
          <a:xfrm>
            <a:off x="6900561" y="3101441"/>
            <a:ext cx="1805700" cy="128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CF155405-AAED-5E9E-9713-DFAC0BB6E85E}"/>
              </a:ext>
            </a:extLst>
          </p:cNvPr>
          <p:cNvCxnSpPr>
            <a:cxnSpLocks/>
            <a:stCxn id="50" idx="5"/>
          </p:cNvCxnSpPr>
          <p:nvPr/>
        </p:nvCxnSpPr>
        <p:spPr>
          <a:xfrm>
            <a:off x="8033074" y="3101441"/>
            <a:ext cx="688565" cy="1227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50D5291D-3154-280B-14FE-E99DBE0DC8B9}"/>
              </a:ext>
            </a:extLst>
          </p:cNvPr>
          <p:cNvCxnSpPr>
            <a:cxnSpLocks/>
            <a:stCxn id="50" idx="4"/>
          </p:cNvCxnSpPr>
          <p:nvPr/>
        </p:nvCxnSpPr>
        <p:spPr>
          <a:xfrm flipH="1">
            <a:off x="7438124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4F581D22-1CED-5C6E-465F-4767745480C8}"/>
              </a:ext>
            </a:extLst>
          </p:cNvPr>
          <p:cNvCxnSpPr>
            <a:cxnSpLocks/>
            <a:stCxn id="51" idx="0"/>
            <a:endCxn id="46" idx="2"/>
          </p:cNvCxnSpPr>
          <p:nvPr/>
        </p:nvCxnSpPr>
        <p:spPr>
          <a:xfrm flipV="1">
            <a:off x="7282928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0903FD48-3A1A-BC1B-9E8F-0CE448013061}"/>
                  </a:ext>
                </a:extLst>
              </p:cNvPr>
              <p:cNvSpPr/>
              <p:nvPr/>
            </p:nvSpPr>
            <p:spPr>
              <a:xfrm>
                <a:off x="8730785" y="5754848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0903FD48-3A1A-BC1B-9E8F-0CE448013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785" y="5754848"/>
                <a:ext cx="520117" cy="475223"/>
              </a:xfrm>
              <a:prstGeom prst="ellipse">
                <a:avLst/>
              </a:prstGeom>
              <a:blipFill>
                <a:blip r:embed="rId19"/>
                <a:stretch>
                  <a:fillRect l="-227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98C8EBF5-CC1B-DC8B-8B45-9B5312DD4B06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8990844" y="4706224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7889624B-1D05-35FB-88D8-778B947A6C69}"/>
                  </a:ext>
                </a:extLst>
              </p:cNvPr>
              <p:cNvSpPr/>
              <p:nvPr/>
            </p:nvSpPr>
            <p:spPr>
              <a:xfrm>
                <a:off x="8204377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7889624B-1D05-35FB-88D8-778B947A6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4377" y="2695813"/>
                <a:ext cx="520117" cy="475223"/>
              </a:xfrm>
              <a:prstGeom prst="ellipse">
                <a:avLst/>
              </a:prstGeom>
              <a:blipFill>
                <a:blip r:embed="rId20"/>
                <a:stretch>
                  <a:fillRect l="-229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21F8C68E-A277-18EE-4A6C-6DD42E6DECA0}"/>
                  </a:ext>
                </a:extLst>
              </p:cNvPr>
              <p:cNvSpPr/>
              <p:nvPr/>
            </p:nvSpPr>
            <p:spPr>
              <a:xfrm>
                <a:off x="9336890" y="2695813"/>
                <a:ext cx="520117" cy="47522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b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Ellipse 59">
                <a:extLst>
                  <a:ext uri="{FF2B5EF4-FFF2-40B4-BE49-F238E27FC236}">
                    <a16:creationId xmlns:a16="http://schemas.microsoft.com/office/drawing/2014/main" id="{21F8C68E-A277-18EE-4A6C-6DD42E6DEC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890" y="2695813"/>
                <a:ext cx="520117" cy="475223"/>
              </a:xfrm>
              <a:prstGeom prst="ellipse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C58E1E80-6575-9D29-ECFA-344F17D06DB0}"/>
              </a:ext>
            </a:extLst>
          </p:cNvPr>
          <p:cNvCxnSpPr>
            <a:cxnSpLocks/>
            <a:stCxn id="59" idx="4"/>
          </p:cNvCxnSpPr>
          <p:nvPr/>
        </p:nvCxnSpPr>
        <p:spPr>
          <a:xfrm>
            <a:off x="8464436" y="3171036"/>
            <a:ext cx="411060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276E9B93-E647-89CF-F077-19ABD2D3ADC6}"/>
              </a:ext>
            </a:extLst>
          </p:cNvPr>
          <p:cNvCxnSpPr>
            <a:cxnSpLocks/>
            <a:stCxn id="60" idx="4"/>
          </p:cNvCxnSpPr>
          <p:nvPr/>
        </p:nvCxnSpPr>
        <p:spPr>
          <a:xfrm flipH="1">
            <a:off x="9185888" y="3171036"/>
            <a:ext cx="411061" cy="1157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D063D7B-0A02-1BB7-779E-0EF7D86B3939}"/>
                  </a:ext>
                </a:extLst>
              </p:cNvPr>
              <p:cNvSpPr txBox="1"/>
              <p:nvPr/>
            </p:nvSpPr>
            <p:spPr>
              <a:xfrm>
                <a:off x="6507614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D063D7B-0A02-1BB7-779E-0EF7D86B3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614" y="3576664"/>
                <a:ext cx="520116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BAD547AE-0238-D814-EB91-15F8AD0A0FDE}"/>
                  </a:ext>
                </a:extLst>
              </p:cNvPr>
              <p:cNvSpPr txBox="1"/>
              <p:nvPr/>
            </p:nvSpPr>
            <p:spPr>
              <a:xfrm>
                <a:off x="7601677" y="38250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BAD547AE-0238-D814-EB91-15F8AD0A0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677" y="3825078"/>
                <a:ext cx="520116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D8CCBCFD-55CB-2828-A05A-A971E45FFB86}"/>
                  </a:ext>
                </a:extLst>
              </p:cNvPr>
              <p:cNvSpPr txBox="1"/>
              <p:nvPr/>
            </p:nvSpPr>
            <p:spPr>
              <a:xfrm>
                <a:off x="723157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5" name="Textfeld 64">
                <a:extLst>
                  <a:ext uri="{FF2B5EF4-FFF2-40B4-BE49-F238E27FC236}">
                    <a16:creationId xmlns:a16="http://schemas.microsoft.com/office/drawing/2014/main" id="{D8CCBCFD-55CB-2828-A05A-A971E45FFB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576" y="5052356"/>
                <a:ext cx="520116" cy="2616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7AC41749-2974-9D68-FA6D-16AA720E2757}"/>
                  </a:ext>
                </a:extLst>
              </p:cNvPr>
              <p:cNvSpPr txBox="1"/>
              <p:nvPr/>
            </p:nvSpPr>
            <p:spPr>
              <a:xfrm>
                <a:off x="8875496" y="5052356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7AC41749-2974-9D68-FA6D-16AA720E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496" y="5052356"/>
                <a:ext cx="520116" cy="2616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E89802BE-8DA0-6625-1A6A-187EA4F2E624}"/>
                  </a:ext>
                </a:extLst>
              </p:cNvPr>
              <p:cNvSpPr txBox="1"/>
              <p:nvPr/>
            </p:nvSpPr>
            <p:spPr>
              <a:xfrm>
                <a:off x="9336891" y="3576664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7" name="Textfeld 66">
                <a:extLst>
                  <a:ext uri="{FF2B5EF4-FFF2-40B4-BE49-F238E27FC236}">
                    <a16:creationId xmlns:a16="http://schemas.microsoft.com/office/drawing/2014/main" id="{E89802BE-8DA0-6625-1A6A-187EA4F2E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891" y="3576664"/>
                <a:ext cx="520116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317D8276-13C2-D25C-3513-AED6BBC2783B}"/>
                  </a:ext>
                </a:extLst>
              </p:cNvPr>
              <p:cNvSpPr txBox="1"/>
              <p:nvPr/>
            </p:nvSpPr>
            <p:spPr>
              <a:xfrm>
                <a:off x="8607779" y="3570378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8" name="Textfeld 67">
                <a:extLst>
                  <a:ext uri="{FF2B5EF4-FFF2-40B4-BE49-F238E27FC236}">
                    <a16:creationId xmlns:a16="http://schemas.microsoft.com/office/drawing/2014/main" id="{317D8276-13C2-D25C-3513-AED6BBC27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779" y="3570378"/>
                <a:ext cx="520116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7C42686B-4631-FAC9-EEF2-A5A2904650FF}"/>
                  </a:ext>
                </a:extLst>
              </p:cNvPr>
              <p:cNvSpPr txBox="1"/>
              <p:nvPr/>
            </p:nvSpPr>
            <p:spPr>
              <a:xfrm>
                <a:off x="7907178" y="3437021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9" name="Textfeld 68">
                <a:extLst>
                  <a:ext uri="{FF2B5EF4-FFF2-40B4-BE49-F238E27FC236}">
                    <a16:creationId xmlns:a16="http://schemas.microsoft.com/office/drawing/2014/main" id="{7C42686B-4631-FAC9-EEF2-A5A290465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178" y="3437021"/>
                <a:ext cx="520116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9A848658-12E4-93D5-C43D-8ABD6609483F}"/>
                  </a:ext>
                </a:extLst>
              </p:cNvPr>
              <p:cNvSpPr txBox="1"/>
              <p:nvPr/>
            </p:nvSpPr>
            <p:spPr>
              <a:xfrm>
                <a:off x="7170315" y="369108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9A848658-12E4-93D5-C43D-8ABD66094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315" y="3691082"/>
                <a:ext cx="520116" cy="2616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64F0EAA8-CD11-823C-9F7A-71DD290C2BA1}"/>
              </a:ext>
            </a:extLst>
          </p:cNvPr>
          <p:cNvGrpSpPr/>
          <p:nvPr/>
        </p:nvGrpSpPr>
        <p:grpSpPr>
          <a:xfrm>
            <a:off x="1552902" y="1981426"/>
            <a:ext cx="5148392" cy="1289584"/>
            <a:chOff x="1528776" y="1266337"/>
            <a:chExt cx="5148392" cy="1289584"/>
          </a:xfrm>
        </p:grpSpPr>
        <p:cxnSp>
          <p:nvCxnSpPr>
            <p:cNvPr id="73" name="Gerade Verbindung mit Pfeil 72">
              <a:extLst>
                <a:ext uri="{FF2B5EF4-FFF2-40B4-BE49-F238E27FC236}">
                  <a16:creationId xmlns:a16="http://schemas.microsoft.com/office/drawing/2014/main" id="{03939611-A27B-1C79-404C-05F979D33EEF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2" name="Gruppieren 81">
              <a:extLst>
                <a:ext uri="{FF2B5EF4-FFF2-40B4-BE49-F238E27FC236}">
                  <a16:creationId xmlns:a16="http://schemas.microsoft.com/office/drawing/2014/main" id="{7A0A5BB9-731E-66A9-328D-331ACE626805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71" name="Bogen 70">
                <a:extLst>
                  <a:ext uri="{FF2B5EF4-FFF2-40B4-BE49-F238E27FC236}">
                    <a16:creationId xmlns:a16="http://schemas.microsoft.com/office/drawing/2014/main" id="{F2DAE1D6-84B5-7234-AC8E-54CBD05F32AE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Gerade Verbindung mit Pfeil 79">
                <a:extLst>
                  <a:ext uri="{FF2B5EF4-FFF2-40B4-BE49-F238E27FC236}">
                    <a16:creationId xmlns:a16="http://schemas.microsoft.com/office/drawing/2014/main" id="{7F14D9DA-79F4-360B-9872-7242B17FEFC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E1012924-EC3D-5DD4-C4AC-263ED380DB16}"/>
              </a:ext>
            </a:extLst>
          </p:cNvPr>
          <p:cNvGrpSpPr/>
          <p:nvPr/>
        </p:nvGrpSpPr>
        <p:grpSpPr>
          <a:xfrm>
            <a:off x="2698578" y="1981426"/>
            <a:ext cx="5148392" cy="1289584"/>
            <a:chOff x="1528776" y="1266337"/>
            <a:chExt cx="5148392" cy="1289584"/>
          </a:xfrm>
        </p:grpSpPr>
        <p:cxnSp>
          <p:nvCxnSpPr>
            <p:cNvPr id="85" name="Gerade Verbindung mit Pfeil 84">
              <a:extLst>
                <a:ext uri="{FF2B5EF4-FFF2-40B4-BE49-F238E27FC236}">
                  <a16:creationId xmlns:a16="http://schemas.microsoft.com/office/drawing/2014/main" id="{A69E10A8-3A44-66BE-1A3F-B215EA71747E}"/>
                </a:ext>
              </a:extLst>
            </p:cNvPr>
            <p:cNvCxnSpPr>
              <a:cxnSpLocks/>
              <a:stCxn id="87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6" name="Gruppieren 85">
              <a:extLst>
                <a:ext uri="{FF2B5EF4-FFF2-40B4-BE49-F238E27FC236}">
                  <a16:creationId xmlns:a16="http://schemas.microsoft.com/office/drawing/2014/main" id="{1F80D492-EDF3-EB14-914E-75376FCAD969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87" name="Bogen 86">
                <a:extLst>
                  <a:ext uri="{FF2B5EF4-FFF2-40B4-BE49-F238E27FC236}">
                    <a16:creationId xmlns:a16="http://schemas.microsoft.com/office/drawing/2014/main" id="{E0A65FE0-A106-111B-6F65-D3B2A88C3F0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8" name="Gerade Verbindung mit Pfeil 87">
                <a:extLst>
                  <a:ext uri="{FF2B5EF4-FFF2-40B4-BE49-F238E27FC236}">
                    <a16:creationId xmlns:a16="http://schemas.microsoft.com/office/drawing/2014/main" id="{8E0E187A-F625-DA1F-C1F4-1B628E079B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9" name="Gruppieren 88">
            <a:extLst>
              <a:ext uri="{FF2B5EF4-FFF2-40B4-BE49-F238E27FC236}">
                <a16:creationId xmlns:a16="http://schemas.microsoft.com/office/drawing/2014/main" id="{5D6FFFCD-7B67-3B2A-7289-B292E98D627A}"/>
              </a:ext>
            </a:extLst>
          </p:cNvPr>
          <p:cNvGrpSpPr/>
          <p:nvPr/>
        </p:nvGrpSpPr>
        <p:grpSpPr>
          <a:xfrm>
            <a:off x="3311437" y="1980891"/>
            <a:ext cx="5148392" cy="1289584"/>
            <a:chOff x="1528776" y="1266337"/>
            <a:chExt cx="5148392" cy="1289584"/>
          </a:xfrm>
        </p:grpSpPr>
        <p:cxnSp>
          <p:nvCxnSpPr>
            <p:cNvPr id="90" name="Gerade Verbindung mit Pfeil 89">
              <a:extLst>
                <a:ext uri="{FF2B5EF4-FFF2-40B4-BE49-F238E27FC236}">
                  <a16:creationId xmlns:a16="http://schemas.microsoft.com/office/drawing/2014/main" id="{F2B3FBF1-F866-E905-C24B-B1A2EDEC1095}"/>
                </a:ext>
              </a:extLst>
            </p:cNvPr>
            <p:cNvCxnSpPr>
              <a:cxnSpLocks/>
              <a:stCxn id="92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1" name="Gruppieren 90">
              <a:extLst>
                <a:ext uri="{FF2B5EF4-FFF2-40B4-BE49-F238E27FC236}">
                  <a16:creationId xmlns:a16="http://schemas.microsoft.com/office/drawing/2014/main" id="{E6F5BB16-DC48-DC73-B087-D47084784D8F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92" name="Bogen 91">
                <a:extLst>
                  <a:ext uri="{FF2B5EF4-FFF2-40B4-BE49-F238E27FC236}">
                    <a16:creationId xmlns:a16="http://schemas.microsoft.com/office/drawing/2014/main" id="{2CD60E55-3B73-6368-4FBC-B6779F62A3A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Gerade Verbindung mit Pfeil 92">
                <a:extLst>
                  <a:ext uri="{FF2B5EF4-FFF2-40B4-BE49-F238E27FC236}">
                    <a16:creationId xmlns:a16="http://schemas.microsoft.com/office/drawing/2014/main" id="{C4EA2D0B-B6FF-6606-FFE7-52E7AB403B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751838B7-A791-37A8-B191-3EC215B4033D}"/>
              </a:ext>
            </a:extLst>
          </p:cNvPr>
          <p:cNvGrpSpPr/>
          <p:nvPr/>
        </p:nvGrpSpPr>
        <p:grpSpPr>
          <a:xfrm>
            <a:off x="4457576" y="1981426"/>
            <a:ext cx="5148392" cy="1289584"/>
            <a:chOff x="1528776" y="1266337"/>
            <a:chExt cx="5148392" cy="1289584"/>
          </a:xfrm>
        </p:grpSpPr>
        <p:cxnSp>
          <p:nvCxnSpPr>
            <p:cNvPr id="100" name="Gerade Verbindung mit Pfeil 99">
              <a:extLst>
                <a:ext uri="{FF2B5EF4-FFF2-40B4-BE49-F238E27FC236}">
                  <a16:creationId xmlns:a16="http://schemas.microsoft.com/office/drawing/2014/main" id="{43566752-1734-07B8-4DAB-1E58B4197E77}"/>
                </a:ext>
              </a:extLst>
            </p:cNvPr>
            <p:cNvCxnSpPr>
              <a:cxnSpLocks/>
              <a:stCxn id="102" idx="0"/>
            </p:cNvCxnSpPr>
            <p:nvPr/>
          </p:nvCxnSpPr>
          <p:spPr>
            <a:xfrm flipH="1">
              <a:off x="1528776" y="1898902"/>
              <a:ext cx="463" cy="9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431CBEAE-60A1-A66F-71F4-A2C6F51A7935}"/>
                </a:ext>
              </a:extLst>
            </p:cNvPr>
            <p:cNvGrpSpPr/>
            <p:nvPr/>
          </p:nvGrpSpPr>
          <p:grpSpPr>
            <a:xfrm>
              <a:off x="1528776" y="1266337"/>
              <a:ext cx="5148392" cy="1289584"/>
              <a:chOff x="1462721" y="1181769"/>
              <a:chExt cx="5148392" cy="1289584"/>
            </a:xfrm>
          </p:grpSpPr>
          <p:sp>
            <p:nvSpPr>
              <p:cNvPr id="102" name="Bogen 101">
                <a:extLst>
                  <a:ext uri="{FF2B5EF4-FFF2-40B4-BE49-F238E27FC236}">
                    <a16:creationId xmlns:a16="http://schemas.microsoft.com/office/drawing/2014/main" id="{078399A5-F41E-E9F0-463F-260426246C1C}"/>
                  </a:ext>
                </a:extLst>
              </p:cNvPr>
              <p:cNvSpPr/>
              <p:nvPr/>
            </p:nvSpPr>
            <p:spPr>
              <a:xfrm>
                <a:off x="1462721" y="1181769"/>
                <a:ext cx="5147929" cy="1289584"/>
              </a:xfrm>
              <a:prstGeom prst="arc">
                <a:avLst>
                  <a:gd name="adj1" fmla="val 10816333"/>
                  <a:gd name="adj2" fmla="val 21571376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Gerade Verbindung mit Pfeil 102">
                <a:extLst>
                  <a:ext uri="{FF2B5EF4-FFF2-40B4-BE49-F238E27FC236}">
                    <a16:creationId xmlns:a16="http://schemas.microsoft.com/office/drawing/2014/main" id="{8FFE49C9-9B98-7EAE-5C3F-F83AB225B74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10650" y="1803422"/>
                <a:ext cx="463" cy="900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Textfeld 103">
            <a:extLst>
              <a:ext uri="{FF2B5EF4-FFF2-40B4-BE49-F238E27FC236}">
                <a16:creationId xmlns:a16="http://schemas.microsoft.com/office/drawing/2014/main" id="{EC4C5796-7053-C0B7-8FA8-B49C2AB21AE7}"/>
              </a:ext>
            </a:extLst>
          </p:cNvPr>
          <p:cNvSpPr txBox="1"/>
          <p:nvPr/>
        </p:nvSpPr>
        <p:spPr>
          <a:xfrm>
            <a:off x="2768239" y="1788726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1/0.5</a:t>
            </a:r>
            <a:endParaRPr lang="en-US" sz="1200" dirty="0"/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14183118-2F29-D6F6-AFCA-F3AADE3CEDD5}"/>
              </a:ext>
            </a:extLst>
          </p:cNvPr>
          <p:cNvSpPr txBox="1"/>
          <p:nvPr/>
        </p:nvSpPr>
        <p:spPr>
          <a:xfrm>
            <a:off x="3913436" y="2111929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1/0.5</a:t>
            </a:r>
            <a:endParaRPr lang="en-US" sz="1200" dirty="0"/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AC45B770-3099-8192-EFD5-911C1B5BB0DC}"/>
              </a:ext>
            </a:extLst>
          </p:cNvPr>
          <p:cNvSpPr txBox="1"/>
          <p:nvPr/>
        </p:nvSpPr>
        <p:spPr>
          <a:xfrm>
            <a:off x="7988194" y="1775394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</a:t>
            </a:r>
            <a:endParaRPr lang="en-US" sz="1200" dirty="0"/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1E475265-7165-B9E4-C221-A85717D380A1}"/>
              </a:ext>
            </a:extLst>
          </p:cNvPr>
          <p:cNvSpPr txBox="1"/>
          <p:nvPr/>
        </p:nvSpPr>
        <p:spPr>
          <a:xfrm>
            <a:off x="2635493" y="2201770"/>
            <a:ext cx="66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1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49989E2-200D-C859-DE55-976A1FF6CEEB}"/>
                  </a:ext>
                </a:extLst>
              </p:cNvPr>
              <p:cNvSpPr txBox="1"/>
              <p:nvPr/>
            </p:nvSpPr>
            <p:spPr>
              <a:xfrm>
                <a:off x="2640522" y="4281583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849989E2-200D-C859-DE55-976A1FF6C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522" y="4281583"/>
                <a:ext cx="520116" cy="261610"/>
              </a:xfrm>
              <a:prstGeom prst="rect">
                <a:avLst/>
              </a:prstGeom>
              <a:blipFill>
                <a:blip r:embed="rId25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638747A-EA09-042D-F41C-DAA6608D3EE3}"/>
                  </a:ext>
                </a:extLst>
              </p:cNvPr>
              <p:cNvSpPr txBox="1"/>
              <p:nvPr/>
            </p:nvSpPr>
            <p:spPr>
              <a:xfrm>
                <a:off x="7823408" y="4262892"/>
                <a:ext cx="5201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638747A-EA09-042D-F41C-DAA6608D3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408" y="4262892"/>
                <a:ext cx="520116" cy="261610"/>
              </a:xfrm>
              <a:prstGeom prst="rect">
                <a:avLst/>
              </a:prstGeom>
              <a:blipFill>
                <a:blip r:embed="rId26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17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</Words>
  <Application>Microsoft Office PowerPoint</Application>
  <PresentationFormat>Breitbild</PresentationFormat>
  <Paragraphs>213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Consolas</vt:lpstr>
      <vt:lpstr>Wingdings</vt:lpstr>
      <vt:lpstr>Office</vt:lpstr>
      <vt:lpstr>PowerPoint-Präsentation</vt:lpstr>
      <vt:lpstr>Idea of ACE-beta model</vt:lpstr>
      <vt:lpstr>Bivariate ACE model</vt:lpstr>
      <vt:lpstr>Bivariate ACE model</vt:lpstr>
      <vt:lpstr>Bivariate ACE model</vt:lpstr>
      <vt:lpstr>Twin fixed effects model</vt:lpstr>
      <vt:lpstr>Twin-fixed effects model</vt:lpstr>
      <vt:lpstr>Twin-fixed effects model</vt:lpstr>
      <vt:lpstr>ACE-beta model</vt:lpstr>
      <vt:lpstr>ACE-beta model</vt:lpstr>
      <vt:lpstr>ACE-beta model</vt:lpstr>
      <vt:lpstr>ACE-beta model in R</vt:lpstr>
      <vt:lpstr>Derivation beta formula with covariance algebra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Mirko Ruks</dc:creator>
  <cp:lastModifiedBy>Christoph Klatzka</cp:lastModifiedBy>
  <cp:revision>34</cp:revision>
  <dcterms:created xsi:type="dcterms:W3CDTF">2022-09-09T09:01:40Z</dcterms:created>
  <dcterms:modified xsi:type="dcterms:W3CDTF">2023-08-07T14:07:40Z</dcterms:modified>
</cp:coreProperties>
</file>