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6" r:id="rId3"/>
    <p:sldMasterId id="2147483689" r:id="rId4"/>
    <p:sldMasterId id="2147483701" r:id="rId5"/>
  </p:sldMasterIdLst>
  <p:notesMasterIdLst>
    <p:notesMasterId r:id="rId43"/>
  </p:notesMasterIdLst>
  <p:sldIdLst>
    <p:sldId id="256" r:id="rId6"/>
    <p:sldId id="257" r:id="rId7"/>
    <p:sldId id="299" r:id="rId8"/>
    <p:sldId id="260" r:id="rId9"/>
    <p:sldId id="266" r:id="rId10"/>
    <p:sldId id="267" r:id="rId11"/>
    <p:sldId id="268" r:id="rId12"/>
    <p:sldId id="258" r:id="rId13"/>
    <p:sldId id="316" r:id="rId14"/>
    <p:sldId id="259" r:id="rId15"/>
    <p:sldId id="324" r:id="rId16"/>
    <p:sldId id="262" r:id="rId17"/>
    <p:sldId id="263" r:id="rId18"/>
    <p:sldId id="264" r:id="rId19"/>
    <p:sldId id="269" r:id="rId20"/>
    <p:sldId id="270" r:id="rId21"/>
    <p:sldId id="296" r:id="rId22"/>
    <p:sldId id="301" r:id="rId23"/>
    <p:sldId id="297" r:id="rId24"/>
    <p:sldId id="294" r:id="rId25"/>
    <p:sldId id="325" r:id="rId26"/>
    <p:sldId id="298" r:id="rId27"/>
    <p:sldId id="326" r:id="rId28"/>
    <p:sldId id="329" r:id="rId29"/>
    <p:sldId id="327" r:id="rId30"/>
    <p:sldId id="330" r:id="rId31"/>
    <p:sldId id="328" r:id="rId32"/>
    <p:sldId id="331" r:id="rId33"/>
    <p:sldId id="332" r:id="rId34"/>
    <p:sldId id="261" r:id="rId35"/>
    <p:sldId id="334" r:id="rId36"/>
    <p:sldId id="335" r:id="rId37"/>
    <p:sldId id="337" r:id="rId38"/>
    <p:sldId id="338" r:id="rId39"/>
    <p:sldId id="333" r:id="rId40"/>
    <p:sldId id="319" r:id="rId41"/>
    <p:sldId id="340" r:id="rId42"/>
  </p:sldIdLst>
  <p:sldSz cx="9906000" cy="6858000" type="A4"/>
  <p:notesSz cx="9906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ks, Mirko" initials="RM" lastIdx="5" clrIdx="0">
    <p:extLst>
      <p:ext uri="{19B8F6BF-5375-455C-9EA6-DF929625EA0E}">
        <p15:presenceInfo xmlns:p15="http://schemas.microsoft.com/office/powerpoint/2012/main" userId="S-1-5-21-283016044-3387516373-1648638545-174351" providerId="AD"/>
      </p:ext>
    </p:extLst>
  </p:cmAuthor>
  <p:cmAuthor id="2" name="Theresa" initials="T" lastIdx="4" clrIdx="1">
    <p:extLst>
      <p:ext uri="{19B8F6BF-5375-455C-9EA6-DF929625EA0E}">
        <p15:presenceInfo xmlns:p15="http://schemas.microsoft.com/office/powerpoint/2012/main" userId="4226426a9bf57b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4CFE04-B6EC-45E0-0804-84414C080185}">
  <a:tblStyle styleId="{514CFE04-B6EC-45E0-0804-84414C080185}"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44" autoAdjust="0"/>
  </p:normalViewPr>
  <p:slideViewPr>
    <p:cSldViewPr>
      <p:cViewPr varScale="1">
        <p:scale>
          <a:sx n="106" d="100"/>
          <a:sy n="106" d="100"/>
        </p:scale>
        <p:origin x="14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4292600" cy="344488"/>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bwMode="auto">
          <a:xfrm>
            <a:off x="5611813" y="0"/>
            <a:ext cx="4292600" cy="344488"/>
          </a:xfrm>
          <a:prstGeom prst="rect">
            <a:avLst/>
          </a:prstGeom>
        </p:spPr>
        <p:txBody>
          <a:bodyPr vert="horz" lIns="91440" tIns="45720" rIns="91440" bIns="45720" rtlCol="0"/>
          <a:lstStyle>
            <a:lvl1pPr algn="r">
              <a:defRPr sz="1200"/>
            </a:lvl1pPr>
          </a:lstStyle>
          <a:p>
            <a:pPr>
              <a:defRPr/>
            </a:pPr>
            <a:fld id="{727A5270-F158-46F4-9BDB-589091CE135F}" type="datetimeFigureOut">
              <a:rPr lang="en-US"/>
              <a:t>8/7/2023</a:t>
            </a:fld>
            <a:endParaRPr lang="en-US"/>
          </a:p>
        </p:txBody>
      </p:sp>
      <p:sp>
        <p:nvSpPr>
          <p:cNvPr id="4" name="Folienbildplatzhalter 3"/>
          <p:cNvSpPr>
            <a:spLocks noGrp="1" noRot="1" noChangeAspect="1"/>
          </p:cNvSpPr>
          <p:nvPr>
            <p:ph type="sldImg" idx="2"/>
          </p:nvPr>
        </p:nvSpPr>
        <p:spPr bwMode="auto">
          <a:xfrm>
            <a:off x="3281363" y="857250"/>
            <a:ext cx="3343275" cy="2314575"/>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izenplatzhalter 4"/>
          <p:cNvSpPr>
            <a:spLocks noGrp="1"/>
          </p:cNvSpPr>
          <p:nvPr>
            <p:ph type="body" sz="quarter" idx="3"/>
          </p:nvPr>
        </p:nvSpPr>
        <p:spPr bwMode="auto">
          <a:xfrm>
            <a:off x="990600" y="3300413"/>
            <a:ext cx="7924800" cy="2700336"/>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Fußzeilenplatzhalter 5"/>
          <p:cNvSpPr>
            <a:spLocks noGrp="1"/>
          </p:cNvSpPr>
          <p:nvPr>
            <p:ph type="ftr" sz="quarter" idx="4"/>
          </p:nvPr>
        </p:nvSpPr>
        <p:spPr bwMode="auto">
          <a:xfrm>
            <a:off x="0" y="6513513"/>
            <a:ext cx="4292600" cy="344487"/>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bwMode="auto">
          <a:xfrm>
            <a:off x="5611813" y="6513513"/>
            <a:ext cx="4292600" cy="344487"/>
          </a:xfrm>
          <a:prstGeom prst="rect">
            <a:avLst/>
          </a:prstGeom>
        </p:spPr>
        <p:txBody>
          <a:bodyPr vert="horz" lIns="91440" tIns="45720" rIns="91440" bIns="45720" rtlCol="0" anchor="b"/>
          <a:lstStyle>
            <a:lvl1pPr algn="r">
              <a:defRPr sz="1200"/>
            </a:lvl1pPr>
          </a:lstStyle>
          <a:p>
            <a:pPr>
              <a:defRPr/>
            </a:pPr>
            <a:fld id="{DDF7C4F0-D7E7-4534-84C2-E48B349CBFED}"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sz="1200" b="0" i="0">
                <a:solidFill>
                  <a:schemeClr val="tx1"/>
                </a:solidFill>
                <a:latin typeface="+mn-lt"/>
                <a:ea typeface="+mn-ea"/>
                <a:cs typeface="+mn-cs"/>
              </a:rPr>
              <a:t>Buch Seite 87</a:t>
            </a:r>
            <a:endParaRPr lang="en-US"/>
          </a:p>
        </p:txBody>
      </p:sp>
      <p:sp>
        <p:nvSpPr>
          <p:cNvPr id="4" name="Foliennummernplatzhalter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7CAF9C-EBBF-4BC3-80BB-90F19984C37B}" type="slidenum">
              <a:rPr kumimoji="0" lang="en-US"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dirty="0"/>
              <a:t>https://</a:t>
            </a:r>
          </a:p>
        </p:txBody>
      </p:sp>
      <p:sp>
        <p:nvSpPr>
          <p:cNvPr id="4" name="Foliennummernplatzhalter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7CAF9C-EBBF-4BC3-80BB-90F19984C37B}" type="slidenum">
              <a:rPr kumimoji="0" lang="en-US"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 typeface="Arial"/>
              <a:buNone/>
              <a:defRPr/>
            </a:pPr>
            <a:r>
              <a:rPr lang="en-US" sz="2400" b="0" i="0" u="none" strike="noStrike" cap="none" spc="0">
                <a:ln>
                  <a:noFill/>
                </a:ln>
                <a:solidFill>
                  <a:prstClr val="black"/>
                </a:solidFill>
                <a:latin typeface="+mn-lt"/>
                <a:ea typeface="+mn-ea"/>
                <a:cs typeface="+mn-cs"/>
              </a:rPr>
              <a:t>The effect of the shared environment:</a:t>
            </a:r>
            <a:endParaRPr/>
          </a:p>
          <a:p>
            <a:pPr marL="342900" marR="0" lvl="0" indent="-34290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includes family characteristics (often measured)</a:t>
            </a:r>
            <a:endParaRPr/>
          </a:p>
          <a:p>
            <a:pPr marL="342900" marR="0" lvl="0" indent="-34290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but also those usually not measured:</a:t>
            </a:r>
            <a:endParaRPr/>
          </a:p>
          <a:p>
            <a:pPr marL="742950" marR="0" lvl="1" indent="-28575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infrastructural </a:t>
            </a:r>
            <a:endParaRPr/>
          </a:p>
          <a:p>
            <a:pPr marL="742950" marR="0" lvl="1" indent="-28575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cultural environments</a:t>
            </a:r>
            <a:endParaRPr/>
          </a:p>
          <a:p>
            <a:pPr marL="742950" marR="0" lvl="1" indent="-28575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neighborhoods.</a:t>
            </a:r>
            <a:endParaRPr/>
          </a:p>
          <a:p>
            <a:pPr marL="457200" marR="0" lvl="1" indent="0" algn="l" defTabSz="914400">
              <a:lnSpc>
                <a:spcPct val="100000"/>
              </a:lnSpc>
              <a:spcBef>
                <a:spcPts val="0"/>
              </a:spcBef>
              <a:spcAft>
                <a:spcPts val="0"/>
              </a:spcAft>
              <a:buClrTx/>
              <a:buSzTx/>
              <a:buFont typeface="Arial"/>
              <a:buNone/>
              <a:defRPr/>
            </a:pPr>
            <a:endParaRPr lang="en-US" sz="2400" b="0" i="0" u="none" strike="noStrike" cap="none" spc="0">
              <a:ln>
                <a:noFill/>
              </a:ln>
              <a:solidFill>
                <a:prstClr val="black"/>
              </a:solidFill>
              <a:latin typeface="+mn-lt"/>
              <a:ea typeface="+mn-ea"/>
              <a:cs typeface="+mn-cs"/>
            </a:endParaRPr>
          </a:p>
          <a:p>
            <a:pPr marL="457200" marR="0" lvl="1" indent="0" algn="l" defTabSz="914400">
              <a:lnSpc>
                <a:spcPct val="100000"/>
              </a:lnSpc>
              <a:spcBef>
                <a:spcPts val="0"/>
              </a:spcBef>
              <a:spcAft>
                <a:spcPts val="0"/>
              </a:spcAft>
              <a:buClrTx/>
              <a:buSzTx/>
              <a:buFont typeface="Arial"/>
              <a:buNone/>
              <a:defRPr/>
            </a:pPr>
            <a:r>
              <a:rPr lang="de-DE" sz="2400" b="0" i="0" u="none" strike="noStrike" cap="none" spc="0">
                <a:ln>
                  <a:noFill/>
                </a:ln>
                <a:solidFill>
                  <a:prstClr val="black"/>
                </a:solidFill>
                <a:latin typeface="+mn-lt"/>
                <a:ea typeface="+mn-ea"/>
                <a:cs typeface="+mn-cs"/>
              </a:rPr>
              <a:t> </a:t>
            </a:r>
            <a:r>
              <a:rPr lang="en-US" sz="2400" b="0" i="0" u="none" strike="noStrike" cap="none" spc="0">
                <a:ln>
                  <a:noFill/>
                </a:ln>
                <a:solidFill>
                  <a:prstClr val="black"/>
                </a:solidFill>
                <a:latin typeface="+mn-lt"/>
                <a:ea typeface="+mn-ea"/>
                <a:cs typeface="+mn-cs"/>
              </a:rPr>
              <a:t>for young children, the shared environment estimate</a:t>
            </a:r>
            <a:endParaRPr/>
          </a:p>
          <a:p>
            <a:pPr marL="457200" marR="0" lvl="1" indent="0" algn="l" defTabSz="914400">
              <a:lnSpc>
                <a:spcPct val="100000"/>
              </a:lnSpc>
              <a:spcBef>
                <a:spcPts val="0"/>
              </a:spcBef>
              <a:spcAft>
                <a:spcPts val="0"/>
              </a:spcAft>
              <a:buClrTx/>
              <a:buSzTx/>
              <a:buFont typeface="Arial"/>
              <a:buNone/>
              <a:defRPr/>
            </a:pPr>
            <a:r>
              <a:rPr lang="en-US" sz="2400" b="0" i="0" u="none" strike="noStrike" cap="none" spc="0">
                <a:ln>
                  <a:noFill/>
                </a:ln>
                <a:solidFill>
                  <a:prstClr val="black"/>
                </a:solidFill>
                <a:latin typeface="+mn-lt"/>
                <a:ea typeface="+mn-ea"/>
                <a:cs typeface="+mn-cs"/>
              </a:rPr>
              <a:t>should closely approximate a total family effect.</a:t>
            </a:r>
            <a:endParaRPr/>
          </a:p>
          <a:p>
            <a:pPr>
              <a:defRPr/>
            </a:pPr>
            <a:endParaRPr lang="en-US"/>
          </a:p>
        </p:txBody>
      </p:sp>
      <p:sp>
        <p:nvSpPr>
          <p:cNvPr id="6" name="Foliennummernplatzhalter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7CAF9C-EBBF-4BC3-80BB-90F19984C37B}" type="slidenum">
              <a:rPr kumimoji="0" lang="en-US"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a:solidFill>
                  <a:schemeClr val="tx1"/>
                </a:solidFill>
                <a:latin typeface="+mn-lt"/>
                <a:ea typeface="+mn-ea"/>
                <a:cs typeface="+mn-cs"/>
              </a:rPr>
              <a:t>Distinct information about covariance and overlap between phenotypes are obtained from phenotypic correlations, estimates of bivariate heritability, and genetic and environmental correlations resulting from bivariate twin models (de Vries et al. 2021)</a:t>
            </a:r>
            <a:endParaRPr sz="1200"/>
          </a:p>
          <a:p>
            <a:pPr>
              <a:defRPr/>
            </a:pPr>
            <a:endParaRPr sz="1200"/>
          </a:p>
        </p:txBody>
      </p:sp>
      <p:sp>
        <p:nvSpPr>
          <p:cNvPr id="4" name="Slide Number Placeholder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No contradiction with common non-shared environmental factors</a:t>
            </a:r>
            <a:endParaRPr/>
          </a:p>
          <a:p>
            <a:pPr marL="171450" indent="-171450">
              <a:buFontTx/>
              <a:buChar char="-"/>
              <a:defRPr/>
            </a:pPr>
            <a:r>
              <a:rPr lang="de-DE"/>
              <a:t>Common with respect to the variables</a:t>
            </a:r>
            <a:endParaRPr/>
          </a:p>
          <a:p>
            <a:pPr marL="171450" indent="-171450">
              <a:buFontTx/>
              <a:buChar char="-"/>
              <a:defRPr/>
            </a:pPr>
            <a:r>
              <a:rPr lang="de-DE"/>
              <a:t>Shared with respect to the two twins</a:t>
            </a:r>
            <a:endParaRPr lang="en-US"/>
          </a:p>
        </p:txBody>
      </p:sp>
      <p:sp>
        <p:nvSpPr>
          <p:cNvPr id="4" name="Foliennummernplatzhalter 3"/>
          <p:cNvSpPr>
            <a:spLocks noGrp="1"/>
          </p:cNvSpPr>
          <p:nvPr>
            <p:ph type="sldNum" sz="quarter" idx="5"/>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DF7C4F0-D7E7-4534-84C2-E48B349CBFED}" type="slidenum">
              <a:rPr kumimoji="0" lang="en-US"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28"/>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3886200"/>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39"/>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39"/>
            <a:ext cx="6521450" cy="5851525"/>
          </a:xfrm>
        </p:spPr>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52"/>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3886221"/>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1597081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it-IT"/>
              <a:t>www.twin-life.de</a:t>
            </a:r>
            <a:endParaRPr/>
          </a:p>
        </p:txBody>
      </p:sp>
      <p:sp>
        <p:nvSpPr>
          <p:cNvPr id="8" name="Foliennummernplatzhalter 5"/>
          <p:cNvSpPr>
            <a:spLocks noGrp="1"/>
          </p:cNvSpPr>
          <p:nvPr>
            <p:ph type="sldNum" sz="quarter" idx="12"/>
          </p:nvPr>
        </p:nvSpPr>
        <p:spPr bwMode="auto"/>
        <p:txBody>
          <a:bodyPr/>
          <a:lstStyle/>
          <a:p>
            <a:pPr>
              <a:defRPr/>
            </a:pPr>
            <a:fld id="{F26D89EF-3C3A-4E06-893E-1B74ABA00C59}" type="slidenum">
              <a:rPr lang="de-DE"/>
              <a:t>‹Nr.›</a:t>
            </a:fld>
            <a:endParaRPr lang="de-DE"/>
          </a:p>
        </p:txBody>
      </p:sp>
      <p:sp>
        <p:nvSpPr>
          <p:cNvPr id="9" name="Rechteck 6"/>
          <p:cNvSpPr/>
          <p:nvPr userDrawn="1"/>
        </p:nvSpPr>
        <p:spPr bwMode="auto">
          <a:xfrm>
            <a:off x="177391" y="157836"/>
            <a:ext cx="9555000" cy="658800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0" name="Gerade Verbindung 7"/>
          <p:cNvCxnSpPr>
            <a:cxnSpLocks/>
          </p:cNvCxnSpPr>
          <p:nvPr userDrawn="1"/>
        </p:nvCxnSpPr>
        <p:spPr bwMode="auto">
          <a:xfrm>
            <a:off x="350494" y="1412776"/>
            <a:ext cx="9205023" cy="0"/>
          </a:xfrm>
          <a:prstGeom prst="line">
            <a:avLst/>
          </a:prstGeom>
          <a:ln w="57150" cmpd="dbl">
            <a:noFill/>
          </a:ln>
        </p:spPr>
        <p:style>
          <a:lnRef idx="1">
            <a:schemeClr val="accent1"/>
          </a:lnRef>
          <a:fillRef idx="0">
            <a:schemeClr val="accent1"/>
          </a:fillRef>
          <a:effectRef idx="0">
            <a:schemeClr val="accent1"/>
          </a:effectRef>
          <a:fontRef idx="minor">
            <a:schemeClr val="tx1"/>
          </a:fontRef>
        </p:style>
      </p:cxnSp>
      <p:pic>
        <p:nvPicPr>
          <p:cNvPr id="11" name="Bild 10" descr="logo.png"/>
          <p:cNvPicPr>
            <a:picLocks noChangeAspect="1"/>
          </p:cNvPicPr>
          <p:nvPr userDrawn="1"/>
        </p:nvPicPr>
        <p:blipFill>
          <a:blip r:embed="rId2"/>
          <a:stretch/>
        </p:blipFill>
        <p:spPr bwMode="auto">
          <a:xfrm>
            <a:off x="8307379" y="6157329"/>
            <a:ext cx="1329883" cy="545593"/>
          </a:xfrm>
          <a:prstGeom prst="rect">
            <a:avLst/>
          </a:prstGeom>
        </p:spPr>
      </p:pic>
    </p:spTree>
    <p:extLst>
      <p:ext uri="{BB962C8B-B14F-4D97-AF65-F5344CB8AC3E}">
        <p14:creationId xmlns:p14="http://schemas.microsoft.com/office/powerpoint/2010/main" val="2847915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27"/>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Textmasterformate durch Klicken bearbeiten</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209133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r>
              <a:rPr lang="en-US"/>
              <a:t>09/28/17</a:t>
            </a:r>
            <a:endParaRPr lang="de-DE"/>
          </a:p>
        </p:txBody>
      </p:sp>
      <p:sp>
        <p:nvSpPr>
          <p:cNvPr id="8" name="Fußzeilenplatzhalter 5"/>
          <p:cNvSpPr>
            <a:spLocks noGrp="1"/>
          </p:cNvSpPr>
          <p:nvPr>
            <p:ph type="ftr" sz="quarter" idx="11"/>
          </p:nvPr>
        </p:nvSpPr>
        <p:spPr bwMode="auto"/>
        <p:txBody>
          <a:bodyPr/>
          <a:lstStyle/>
          <a:p>
            <a:pPr>
              <a:defRPr/>
            </a:pPr>
            <a:r>
              <a:rPr lang="de-DE"/>
              <a:t>www.twin-life.de</a:t>
            </a: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295695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6" name="Inhaltsplatzhalter 3"/>
          <p:cNvSpPr>
            <a:spLocks noGrp="1"/>
          </p:cNvSpPr>
          <p:nvPr>
            <p:ph sz="half" idx="2"/>
          </p:nvPr>
        </p:nvSpPr>
        <p:spPr bwMode="auto">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8" name="Inhaltsplatzhalter 5"/>
          <p:cNvSpPr>
            <a:spLocks noGrp="1"/>
          </p:cNvSpPr>
          <p:nvPr>
            <p:ph sz="quarter" idx="4"/>
          </p:nvPr>
        </p:nvSpPr>
        <p:spPr bwMode="auto">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r>
              <a:rPr lang="en-US"/>
              <a:t>09/28/17</a:t>
            </a:r>
            <a:endParaRPr lang="de-DE"/>
          </a:p>
        </p:txBody>
      </p:sp>
      <p:sp>
        <p:nvSpPr>
          <p:cNvPr id="10" name="Fußzeilenplatzhalter 7"/>
          <p:cNvSpPr>
            <a:spLocks noGrp="1"/>
          </p:cNvSpPr>
          <p:nvPr>
            <p:ph type="ftr" sz="quarter" idx="11"/>
          </p:nvPr>
        </p:nvSpPr>
        <p:spPr bwMode="auto"/>
        <p:txBody>
          <a:bodyPr/>
          <a:lstStyle/>
          <a:p>
            <a:pPr>
              <a:defRPr/>
            </a:pPr>
            <a:r>
              <a:rPr lang="de-DE"/>
              <a:t>www.twin-life.de</a:t>
            </a:r>
          </a:p>
        </p:txBody>
      </p:sp>
      <p:sp>
        <p:nvSpPr>
          <p:cNvPr id="11" name="Foliennummernplatzhalter 8"/>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3232400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r>
              <a:rPr lang="en-US"/>
              <a:t>09/28/17</a:t>
            </a:r>
            <a:endParaRPr lang="de-DE"/>
          </a:p>
        </p:txBody>
      </p:sp>
      <p:sp>
        <p:nvSpPr>
          <p:cNvPr id="6" name="Fußzeilenplatzhalter 3"/>
          <p:cNvSpPr>
            <a:spLocks noGrp="1"/>
          </p:cNvSpPr>
          <p:nvPr>
            <p:ph type="ftr" sz="quarter" idx="11"/>
          </p:nvPr>
        </p:nvSpPr>
        <p:spPr bwMode="auto"/>
        <p:txBody>
          <a:bodyPr/>
          <a:lstStyle/>
          <a:p>
            <a:pPr>
              <a:defRPr/>
            </a:pPr>
            <a:r>
              <a:rPr lang="de-DE"/>
              <a:t>www.twin-life.de</a:t>
            </a:r>
          </a:p>
        </p:txBody>
      </p:sp>
      <p:sp>
        <p:nvSpPr>
          <p:cNvPr id="7" name="Foliennummernplatzhalter 4"/>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405381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r>
              <a:rPr lang="it-IT"/>
              <a:t>TwinLife workshop on behavioral genetics </a:t>
            </a:r>
            <a:r>
              <a:rPr lang="en-US" sz="1200">
                <a:solidFill>
                  <a:schemeClr val="bg1">
                    <a:lumMod val="50000"/>
                  </a:schemeClr>
                </a:solidFill>
              </a:rPr>
              <a:t>August 18</a:t>
            </a:r>
            <a:r>
              <a:rPr lang="en-US" sz="1200" baseline="30000">
                <a:solidFill>
                  <a:schemeClr val="bg1">
                    <a:lumMod val="50000"/>
                  </a:schemeClr>
                </a:solidFill>
              </a:rPr>
              <a:t>th</a:t>
            </a:r>
            <a:r>
              <a:rPr lang="en-US" sz="1200">
                <a:solidFill>
                  <a:schemeClr val="bg1">
                    <a:lumMod val="50000"/>
                  </a:schemeClr>
                </a:solidFill>
              </a:rPr>
              <a:t> and 19</a:t>
            </a:r>
            <a:r>
              <a:rPr lang="en-US" sz="1200" baseline="30000">
                <a:solidFill>
                  <a:schemeClr val="bg1">
                    <a:lumMod val="50000"/>
                  </a:schemeClr>
                </a:solidFill>
              </a:rPr>
              <a:t>th</a:t>
            </a:r>
            <a:r>
              <a:rPr lang="en-US" sz="1200">
                <a:solidFill>
                  <a:schemeClr val="bg1">
                    <a:lumMod val="50000"/>
                  </a:schemeClr>
                </a:solidFill>
              </a:rPr>
              <a:t>, 2021</a:t>
            </a:r>
            <a:endParaRPr/>
          </a:p>
        </p:txBody>
      </p:sp>
      <p:sp>
        <p:nvSpPr>
          <p:cNvPr id="8" name="Foliennummernplatzhalter 5"/>
          <p:cNvSpPr>
            <a:spLocks noGrp="1"/>
          </p:cNvSpPr>
          <p:nvPr>
            <p:ph type="sldNum" sz="quarter" idx="12"/>
          </p:nvPr>
        </p:nvSpPr>
        <p:spPr bwMode="auto"/>
        <p:txBody>
          <a:bodyPr/>
          <a:lstStyle/>
          <a:p>
            <a:pPr>
              <a:defRPr/>
            </a:pPr>
            <a:fld id="{F26D89EF-3C3A-4E06-893E-1B74ABA00C59}" type="slidenum">
              <a:rPr lang="de-DE"/>
              <a:t>‹Nr.›</a:t>
            </a:fld>
            <a:endParaRPr lang="de-DE"/>
          </a:p>
        </p:txBody>
      </p:sp>
      <p:sp>
        <p:nvSpPr>
          <p:cNvPr id="9" name="Rechteck 6"/>
          <p:cNvSpPr/>
          <p:nvPr userDrawn="1"/>
        </p:nvSpPr>
        <p:spPr bwMode="auto">
          <a:xfrm>
            <a:off x="177391" y="157836"/>
            <a:ext cx="9555000" cy="658800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0" name="Gerade Verbindung 7"/>
          <p:cNvCxnSpPr>
            <a:cxnSpLocks/>
          </p:cNvCxnSpPr>
          <p:nvPr userDrawn="1"/>
        </p:nvCxnSpPr>
        <p:spPr bwMode="auto">
          <a:xfrm>
            <a:off x="350490" y="1412776"/>
            <a:ext cx="9205023" cy="0"/>
          </a:xfrm>
          <a:prstGeom prst="line">
            <a:avLst/>
          </a:prstGeom>
          <a:ln w="57150" cmpd="dbl">
            <a:noFill/>
          </a:ln>
        </p:spPr>
        <p:style>
          <a:lnRef idx="1">
            <a:schemeClr val="accent1"/>
          </a:lnRef>
          <a:fillRef idx="0">
            <a:schemeClr val="accent1"/>
          </a:fillRef>
          <a:effectRef idx="0">
            <a:schemeClr val="accent1"/>
          </a:effectRef>
          <a:fontRef idx="minor">
            <a:schemeClr val="tx1"/>
          </a:fontRef>
        </p:style>
      </p:cxnSp>
      <p:pic>
        <p:nvPicPr>
          <p:cNvPr id="11" name="Bild 10" descr="logo.png"/>
          <p:cNvPicPr>
            <a:picLocks noChangeAspect="1"/>
          </p:cNvPicPr>
          <p:nvPr userDrawn="1"/>
        </p:nvPicPr>
        <p:blipFill>
          <a:blip r:embed="rId2"/>
          <a:stretch/>
        </p:blipFill>
        <p:spPr bwMode="auto">
          <a:xfrm>
            <a:off x="8307374" y="6157305"/>
            <a:ext cx="1329883" cy="54559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r>
              <a:rPr lang="en-US"/>
              <a:t>09/28/17</a:t>
            </a:r>
            <a:endParaRPr lang="de-DE"/>
          </a:p>
        </p:txBody>
      </p:sp>
      <p:sp>
        <p:nvSpPr>
          <p:cNvPr id="5" name="Fußzeilenplatzhalter 2"/>
          <p:cNvSpPr>
            <a:spLocks noGrp="1"/>
          </p:cNvSpPr>
          <p:nvPr>
            <p:ph type="ftr" sz="quarter" idx="11"/>
          </p:nvPr>
        </p:nvSpPr>
        <p:spPr bwMode="auto"/>
        <p:txBody>
          <a:bodyPr/>
          <a:lstStyle/>
          <a:p>
            <a:pPr>
              <a:defRPr/>
            </a:pPr>
            <a:r>
              <a:rPr lang="de-DE"/>
              <a:t>www.twin-life.de</a:t>
            </a:r>
          </a:p>
        </p:txBody>
      </p:sp>
      <p:sp>
        <p:nvSpPr>
          <p:cNvPr id="6" name="Foliennummernplatzhalter 3"/>
          <p:cNvSpPr>
            <a:spLocks noGrp="1"/>
          </p:cNvSpPr>
          <p:nvPr>
            <p:ph type="sldNum" sz="quarter" idx="12"/>
          </p:nvPr>
        </p:nvSpPr>
        <p:spPr bwMode="auto"/>
        <p:txBody>
          <a:bodyPr/>
          <a:lstStyle/>
          <a:p>
            <a:pPr>
              <a:defRPr/>
            </a:pPr>
            <a:fld id="{715C9046-83AA-4383-A1C3-2E4CB316CADB}" type="slidenum">
              <a:rPr lang="de-DE"/>
              <a:t>‹Nr.›</a:t>
            </a:fld>
            <a:endParaRPr lang="de-DE"/>
          </a:p>
        </p:txBody>
      </p:sp>
      <p:sp>
        <p:nvSpPr>
          <p:cNvPr id="7" name="Foliennummernplatzhalter 5"/>
          <p:cNvSpPr txBox="1"/>
          <p:nvPr userDrawn="1"/>
        </p:nvSpPr>
        <p:spPr bwMode="auto">
          <a:xfrm>
            <a:off x="495127" y="6392001"/>
            <a:ext cx="2311399" cy="365125"/>
          </a:xfrm>
          <a:prstGeom prst="rect">
            <a:avLst/>
          </a:prstGeom>
        </p:spPr>
        <p:txBody>
          <a:bodyPr/>
          <a:lstStyle>
            <a:defPPr>
              <a:defRPr lang="de-DE"/>
            </a:defPPr>
            <a:lvl1pPr marL="0" algn="l" defTabSz="914400">
              <a:defRPr sz="1300">
                <a:solidFill>
                  <a:srgbClr val="AD1917"/>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F26D89EF-3C3A-4E06-893E-1B74ABA00C59}" type="slidenum">
              <a:rPr lang="de-DE"/>
              <a:t>‹Nr.›</a:t>
            </a:fld>
            <a:endParaRPr lang="de-DE"/>
          </a:p>
        </p:txBody>
      </p:sp>
      <p:pic>
        <p:nvPicPr>
          <p:cNvPr id="8" name="Bild 3" descr="logo.png"/>
          <p:cNvPicPr>
            <a:picLocks noChangeAspect="1"/>
          </p:cNvPicPr>
          <p:nvPr userDrawn="1"/>
        </p:nvPicPr>
        <p:blipFill>
          <a:blip r:embed="rId2"/>
          <a:stretch/>
        </p:blipFill>
        <p:spPr bwMode="auto">
          <a:xfrm>
            <a:off x="8307379" y="6157329"/>
            <a:ext cx="1329883" cy="545593"/>
          </a:xfrm>
          <a:prstGeom prst="rect">
            <a:avLst/>
          </a:prstGeom>
        </p:spPr>
      </p:pic>
    </p:spTree>
    <p:extLst>
      <p:ext uri="{BB962C8B-B14F-4D97-AF65-F5344CB8AC3E}">
        <p14:creationId xmlns:p14="http://schemas.microsoft.com/office/powerpoint/2010/main" val="2433955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r>
              <a:rPr lang="en-US"/>
              <a:t>09/28/17</a:t>
            </a:r>
            <a:endParaRPr lang="de-DE"/>
          </a:p>
        </p:txBody>
      </p:sp>
      <p:sp>
        <p:nvSpPr>
          <p:cNvPr id="8" name="Fußzeilenplatzhalter 5"/>
          <p:cNvSpPr>
            <a:spLocks noGrp="1"/>
          </p:cNvSpPr>
          <p:nvPr>
            <p:ph type="ftr" sz="quarter" idx="11"/>
          </p:nvPr>
        </p:nvSpPr>
        <p:spPr bwMode="auto"/>
        <p:txBody>
          <a:bodyPr/>
          <a:lstStyle/>
          <a:p>
            <a:pPr>
              <a:defRPr/>
            </a:pPr>
            <a:r>
              <a:rPr lang="de-DE"/>
              <a:t>www.twin-life.de</a:t>
            </a: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3495904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0"/>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r>
              <a:rPr lang="en-US"/>
              <a:t>09/28/17</a:t>
            </a:r>
            <a:endParaRPr lang="de-DE"/>
          </a:p>
        </p:txBody>
      </p:sp>
      <p:sp>
        <p:nvSpPr>
          <p:cNvPr id="8" name="Fußzeilenplatzhalter 5"/>
          <p:cNvSpPr>
            <a:spLocks noGrp="1"/>
          </p:cNvSpPr>
          <p:nvPr>
            <p:ph type="ftr" sz="quarter" idx="11"/>
          </p:nvPr>
        </p:nvSpPr>
        <p:spPr bwMode="auto"/>
        <p:txBody>
          <a:bodyPr/>
          <a:lstStyle/>
          <a:p>
            <a:pPr>
              <a:defRPr/>
            </a:pPr>
            <a:r>
              <a:rPr lang="de-DE"/>
              <a:t>www.twin-life.de</a:t>
            </a: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211205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179767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58"/>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58"/>
            <a:ext cx="6521450" cy="5851525"/>
          </a:xfrm>
        </p:spPr>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extLst>
      <p:ext uri="{BB962C8B-B14F-4D97-AF65-F5344CB8AC3E}">
        <p14:creationId xmlns:p14="http://schemas.microsoft.com/office/powerpoint/2010/main" val="241540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332038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3067559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26"/>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4124672"/>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lvl1pPr>
              <a:defRPr>
                <a:solidFill>
                  <a:srgbClr val="953735"/>
                </a:solidFill>
              </a:defRPr>
            </a:lvl1p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lvl1pPr>
              <a:defRPr>
                <a:solidFill>
                  <a:srgbClr val="953735"/>
                </a:solidFill>
              </a:defRPr>
            </a:lvl1pPr>
          </a:lstStyle>
          <a:p>
            <a:pPr>
              <a:defRPr/>
            </a:pPr>
            <a:fld id="{F0EF1938-F635-4101-A9C7-630B9062B7F5}" type="slidenum">
              <a:rPr lang="de-DE"/>
              <a:t>‹Nr.›</a:t>
            </a:fld>
            <a:endParaRPr lang="de-DE"/>
          </a:p>
        </p:txBody>
      </p:sp>
      <p:pic>
        <p:nvPicPr>
          <p:cNvPr id="9" name="Picture 2" descr="C:\Users\akornadt\Desktop\logo.jpg"/>
          <p:cNvPicPr>
            <a:picLocks noChangeAspect="1" noChangeArrowheads="1"/>
          </p:cNvPicPr>
          <p:nvPr userDrawn="1"/>
        </p:nvPicPr>
        <p:blipFill>
          <a:blip r:embed="rId2"/>
          <a:stretch/>
        </p:blipFill>
        <p:spPr bwMode="auto">
          <a:xfrm>
            <a:off x="194472" y="89703"/>
            <a:ext cx="1908969" cy="685800"/>
          </a:xfrm>
          <a:prstGeom prst="rect">
            <a:avLst/>
          </a:prstGeom>
          <a:noFill/>
        </p:spPr>
      </p:pic>
      <p:pic>
        <p:nvPicPr>
          <p:cNvPr id="10" name="Picture 3" descr="C:\Users\akornadt\Desktop\logo_uds_175_49_neu.png"/>
          <p:cNvPicPr>
            <a:picLocks noChangeAspect="1" noChangeArrowheads="1"/>
          </p:cNvPicPr>
          <p:nvPr userDrawn="1"/>
        </p:nvPicPr>
        <p:blipFill>
          <a:blip r:embed="rId3"/>
          <a:stretch/>
        </p:blipFill>
        <p:spPr bwMode="auto">
          <a:xfrm>
            <a:off x="2612741" y="306582"/>
            <a:ext cx="1805781" cy="466725"/>
          </a:xfrm>
          <a:prstGeom prst="rect">
            <a:avLst/>
          </a:prstGeom>
          <a:noFill/>
        </p:spPr>
      </p:pic>
      <p:cxnSp>
        <p:nvCxnSpPr>
          <p:cNvPr id="11" name="Gerade Verbindung 20"/>
          <p:cNvCxnSpPr>
            <a:cxnSpLocks/>
          </p:cNvCxnSpPr>
          <p:nvPr userDrawn="1"/>
        </p:nvCxnSpPr>
        <p:spPr bwMode="auto">
          <a:xfrm>
            <a:off x="0" y="3933056"/>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
        <p:nvSpPr>
          <p:cNvPr id="12" name="Fußzeilenplatzhalter 4"/>
          <p:cNvSpPr txBox="1"/>
          <p:nvPr userDrawn="1"/>
        </p:nvSpPr>
        <p:spPr bwMode="auto">
          <a:xfrm>
            <a:off x="3384502" y="6355425"/>
            <a:ext cx="3136900" cy="365125"/>
          </a:xfrm>
          <a:prstGeom prst="rect">
            <a:avLst/>
          </a:prstGeom>
        </p:spPr>
        <p:txBody>
          <a:bodyPr vert="horz" lIns="91440" tIns="45720" rIns="91440" bIns="45720" rtlCol="0" anchor="ctr"/>
          <a:lstStyle>
            <a:defPPr>
              <a:defRPr lang="de-DE"/>
            </a:defPPr>
            <a:lvl1pPr marL="0" algn="ctr" defTabSz="914400">
              <a:defRPr sz="1200">
                <a:solidFill>
                  <a:srgbClr val="953735"/>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a:t>www.twin-life.de</a:t>
            </a:r>
            <a:endParaRPr/>
          </a:p>
        </p:txBody>
      </p:sp>
    </p:spTree>
    <p:extLst>
      <p:ext uri="{BB962C8B-B14F-4D97-AF65-F5344CB8AC3E}">
        <p14:creationId xmlns:p14="http://schemas.microsoft.com/office/powerpoint/2010/main" val="3581303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Autofit/>
          </a:bodyPr>
          <a:lstStyle>
            <a:lvl1pPr>
              <a:defRPr sz="3600">
                <a:solidFill>
                  <a:srgbClr val="953735"/>
                </a:solidFill>
              </a:defRPr>
            </a:lvl1p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cxnSp>
        <p:nvCxnSpPr>
          <p:cNvPr id="9" name="Gerade Verbindung 7"/>
          <p:cNvCxnSpPr>
            <a:cxnSpLocks/>
          </p:cNvCxnSpPr>
          <p:nvPr userDrawn="1"/>
        </p:nvCxnSpPr>
        <p:spPr bwMode="auto">
          <a:xfrm>
            <a:off x="0" y="1458879"/>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87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01"/>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107121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03"/>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Textmasterformate durch Klicken bearbeiten</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2979764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Inhaltsplatzhalter 3"/>
          <p:cNvSpPr>
            <a:spLocks noGrp="1"/>
          </p:cNvSpPr>
          <p:nvPr>
            <p:ph sz="half" idx="2"/>
          </p:nvPr>
        </p:nvSpPr>
        <p:spPr bwMode="auto">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8" name="Inhaltsplatzhalter 5"/>
          <p:cNvSpPr>
            <a:spLocks noGrp="1"/>
          </p:cNvSpPr>
          <p:nvPr>
            <p:ph sz="quarter" idx="4"/>
          </p:nvPr>
        </p:nvSpPr>
        <p:spPr bwMode="auto">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10" name="Fußzeilenplatzhalter 7"/>
          <p:cNvSpPr>
            <a:spLocks noGrp="1"/>
          </p:cNvSpPr>
          <p:nvPr>
            <p:ph type="ftr" sz="quarter" idx="11"/>
          </p:nvPr>
        </p:nvSpPr>
        <p:spPr bwMode="auto"/>
        <p:txBody>
          <a:bodyPr/>
          <a:lstStyle/>
          <a:p>
            <a:pPr>
              <a:defRPr/>
            </a:pPr>
            <a:r>
              <a:rPr lang="de-DE"/>
              <a:t>www.twin-life.de</a:t>
            </a:r>
            <a:endParaRPr/>
          </a:p>
        </p:txBody>
      </p:sp>
      <p:sp>
        <p:nvSpPr>
          <p:cNvPr id="11" name="Foliennummernplatzhalter 8"/>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3415262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259559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5" name="Fußzeilenplatzhalter 2"/>
          <p:cNvSpPr>
            <a:spLocks noGrp="1"/>
          </p:cNvSpPr>
          <p:nvPr>
            <p:ph type="ftr" sz="quarter" idx="11"/>
          </p:nvPr>
        </p:nvSpPr>
        <p:spPr bwMode="auto"/>
        <p:txBody>
          <a:bodyPr/>
          <a:lstStyle/>
          <a:p>
            <a:pPr>
              <a:defRPr/>
            </a:pPr>
            <a:r>
              <a:rPr lang="de-DE"/>
              <a:t>www.twin-life.de</a:t>
            </a:r>
            <a:endParaRPr/>
          </a:p>
        </p:txBody>
      </p:sp>
      <p:sp>
        <p:nvSpPr>
          <p:cNvPr id="6" name="Foliennummernplatzhalter 3"/>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2089956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1482911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0"/>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3455764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69637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39"/>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39"/>
            <a:ext cx="6521450" cy="5851525"/>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3686795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518424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37"/>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4124672"/>
            <a:ext cx="6934200" cy="1752599"/>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0"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6" indent="0" algn="ctr">
              <a:buNone/>
              <a:defRPr>
                <a:solidFill>
                  <a:schemeClr val="tx1">
                    <a:tint val="75000"/>
                  </a:schemeClr>
                </a:solidFill>
              </a:defRPr>
            </a:lvl6pPr>
            <a:lvl7pPr marL="2742630" indent="0" algn="ctr">
              <a:buNone/>
              <a:defRPr>
                <a:solidFill>
                  <a:schemeClr val="tx1">
                    <a:tint val="75000"/>
                  </a:schemeClr>
                </a:solidFill>
              </a:defRPr>
            </a:lvl7pPr>
            <a:lvl8pPr marL="3199736" indent="0" algn="ctr">
              <a:buNone/>
              <a:defRPr>
                <a:solidFill>
                  <a:schemeClr val="tx1">
                    <a:tint val="75000"/>
                  </a:schemeClr>
                </a:solidFill>
              </a:defRPr>
            </a:lvl8pPr>
            <a:lvl9pPr marL="3656841"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lvl1pPr>
              <a:defRPr>
                <a:solidFill>
                  <a:srgbClr val="953735"/>
                </a:solidFill>
              </a:defRPr>
            </a:lvl1p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lvl1pPr>
              <a:defRPr>
                <a:solidFill>
                  <a:srgbClr val="953735"/>
                </a:solidFill>
              </a:defRPr>
            </a:lvl1pPr>
          </a:lstStyle>
          <a:p>
            <a:pPr>
              <a:defRPr/>
            </a:pPr>
            <a:fld id="{F0EF1938-F635-4101-A9C7-630B9062B7F5}" type="slidenum">
              <a:rPr lang="de-DE"/>
              <a:t>‹Nr.›</a:t>
            </a:fld>
            <a:endParaRPr lang="de-DE"/>
          </a:p>
        </p:txBody>
      </p:sp>
      <p:pic>
        <p:nvPicPr>
          <p:cNvPr id="9" name="Picture 2" descr="C:\Users\akornadt\Desktop\logo.jpg"/>
          <p:cNvPicPr>
            <a:picLocks noChangeAspect="1" noChangeArrowheads="1"/>
          </p:cNvPicPr>
          <p:nvPr userDrawn="1"/>
        </p:nvPicPr>
        <p:blipFill>
          <a:blip r:embed="rId2"/>
          <a:stretch/>
        </p:blipFill>
        <p:spPr bwMode="auto">
          <a:xfrm>
            <a:off x="194476" y="89703"/>
            <a:ext cx="1908969" cy="685800"/>
          </a:xfrm>
          <a:prstGeom prst="rect">
            <a:avLst/>
          </a:prstGeom>
          <a:noFill/>
        </p:spPr>
      </p:pic>
      <p:pic>
        <p:nvPicPr>
          <p:cNvPr id="10" name="Picture 3" descr="C:\Users\akornadt\Desktop\logo_uds_175_49_neu.png"/>
          <p:cNvPicPr>
            <a:picLocks noChangeAspect="1" noChangeArrowheads="1"/>
          </p:cNvPicPr>
          <p:nvPr userDrawn="1"/>
        </p:nvPicPr>
        <p:blipFill>
          <a:blip r:embed="rId3"/>
          <a:stretch/>
        </p:blipFill>
        <p:spPr bwMode="auto">
          <a:xfrm>
            <a:off x="2612748" y="306587"/>
            <a:ext cx="1805781" cy="466725"/>
          </a:xfrm>
          <a:prstGeom prst="rect">
            <a:avLst/>
          </a:prstGeom>
          <a:noFill/>
        </p:spPr>
      </p:pic>
      <p:cxnSp>
        <p:nvCxnSpPr>
          <p:cNvPr id="11" name="Gerade Verbindung 20"/>
          <p:cNvCxnSpPr>
            <a:cxnSpLocks/>
          </p:cNvCxnSpPr>
          <p:nvPr userDrawn="1"/>
        </p:nvCxnSpPr>
        <p:spPr bwMode="auto">
          <a:xfrm>
            <a:off x="0" y="3933056"/>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
        <p:nvSpPr>
          <p:cNvPr id="12" name="Fußzeilenplatzhalter 4"/>
          <p:cNvSpPr txBox="1"/>
          <p:nvPr userDrawn="1"/>
        </p:nvSpPr>
        <p:spPr bwMode="auto">
          <a:xfrm>
            <a:off x="3384502" y="6355436"/>
            <a:ext cx="3136900" cy="365125"/>
          </a:xfrm>
          <a:prstGeom prst="rect">
            <a:avLst/>
          </a:prstGeom>
        </p:spPr>
        <p:txBody>
          <a:bodyPr vert="horz" lIns="91420" tIns="45711" rIns="91420" bIns="45711" rtlCol="0" anchor="ctr"/>
          <a:lstStyle>
            <a:defPPr>
              <a:defRPr lang="de-DE"/>
            </a:defPPr>
            <a:lvl1pPr marL="0" algn="ctr" defTabSz="914400">
              <a:defRPr sz="1200">
                <a:solidFill>
                  <a:srgbClr val="953735"/>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a:t>www.twin-life.de</a:t>
            </a:r>
            <a:endParaRPr/>
          </a:p>
        </p:txBody>
      </p:sp>
    </p:spTree>
    <p:extLst>
      <p:ext uri="{BB962C8B-B14F-4D97-AF65-F5344CB8AC3E}">
        <p14:creationId xmlns:p14="http://schemas.microsoft.com/office/powerpoint/2010/main" val="119724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8" name="Fußzeilenplatzhalter 5"/>
          <p:cNvSpPr>
            <a:spLocks noGrp="1"/>
          </p:cNvSpPr>
          <p:nvPr>
            <p:ph type="ftr" sz="quarter" idx="11"/>
          </p:nvPr>
        </p:nvSpPr>
        <p:spPr bwMode="auto"/>
        <p:txBody>
          <a:bodyPr/>
          <a:lstStyle/>
          <a:p>
            <a:pPr>
              <a:defRPr/>
            </a:pPr>
            <a:endParaRPr lang="de-DE"/>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Autofit/>
          </a:bodyPr>
          <a:lstStyle>
            <a:lvl1pPr>
              <a:defRPr sz="3600">
                <a:solidFill>
                  <a:srgbClr val="953735"/>
                </a:solidFill>
              </a:defRPr>
            </a:lvl1p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cxnSp>
        <p:nvCxnSpPr>
          <p:cNvPr id="9" name="Gerade Verbindung 7"/>
          <p:cNvCxnSpPr>
            <a:cxnSpLocks/>
          </p:cNvCxnSpPr>
          <p:nvPr userDrawn="1"/>
        </p:nvCxnSpPr>
        <p:spPr bwMode="auto">
          <a:xfrm>
            <a:off x="0" y="1458879"/>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719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11"/>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22"/>
            <a:ext cx="84201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defRPr/>
            </a:pPr>
            <a:r>
              <a:rPr lang="de-DE"/>
              <a:t>Textmasterformat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2494584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2804160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1" y="1535114"/>
            <a:ext cx="4376870"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defRPr/>
            </a:pPr>
            <a:r>
              <a:rPr lang="de-DE"/>
              <a:t>Textmasterformat bearbeiten</a:t>
            </a:r>
            <a:endParaRPr/>
          </a:p>
        </p:txBody>
      </p:sp>
      <p:sp>
        <p:nvSpPr>
          <p:cNvPr id="6" name="Inhaltsplatzhalter 3"/>
          <p:cNvSpPr>
            <a:spLocks noGrp="1"/>
          </p:cNvSpPr>
          <p:nvPr>
            <p:ph sz="half" idx="2"/>
          </p:nvPr>
        </p:nvSpPr>
        <p:spPr bwMode="auto">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5" y="1535114"/>
            <a:ext cx="4378590"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defRPr/>
            </a:pPr>
            <a:r>
              <a:rPr lang="de-DE"/>
              <a:t>Textmasterformat bearbeiten</a:t>
            </a:r>
            <a:endParaRPr/>
          </a:p>
        </p:txBody>
      </p:sp>
      <p:sp>
        <p:nvSpPr>
          <p:cNvPr id="8" name="Inhaltsplatzhalter 5"/>
          <p:cNvSpPr>
            <a:spLocks noGrp="1"/>
          </p:cNvSpPr>
          <p:nvPr>
            <p:ph sz="quarter" idx="4"/>
          </p:nvPr>
        </p:nvSpPr>
        <p:spPr bwMode="auto">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10" name="Fußzeilenplatzhalter 7"/>
          <p:cNvSpPr>
            <a:spLocks noGrp="1"/>
          </p:cNvSpPr>
          <p:nvPr>
            <p:ph type="ftr" sz="quarter" idx="11"/>
          </p:nvPr>
        </p:nvSpPr>
        <p:spPr bwMode="auto"/>
        <p:txBody>
          <a:bodyPr/>
          <a:lstStyle/>
          <a:p>
            <a:pPr>
              <a:defRPr/>
            </a:pPr>
            <a:r>
              <a:rPr lang="de-DE"/>
              <a:t>www.twin-life.de</a:t>
            </a:r>
            <a:endParaRPr/>
          </a:p>
        </p:txBody>
      </p:sp>
      <p:sp>
        <p:nvSpPr>
          <p:cNvPr id="11" name="Foliennummernplatzhalter 8"/>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2120303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1431940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5" name="Fußzeilenplatzhalter 2"/>
          <p:cNvSpPr>
            <a:spLocks noGrp="1"/>
          </p:cNvSpPr>
          <p:nvPr>
            <p:ph type="ftr" sz="quarter" idx="11"/>
          </p:nvPr>
        </p:nvSpPr>
        <p:spPr bwMode="auto"/>
        <p:txBody>
          <a:bodyPr/>
          <a:lstStyle/>
          <a:p>
            <a:pPr>
              <a:defRPr/>
            </a:pPr>
            <a:r>
              <a:rPr lang="de-DE"/>
              <a:t>www.twin-life.de</a:t>
            </a:r>
            <a:endParaRPr/>
          </a:p>
        </p:txBody>
      </p:sp>
      <p:sp>
        <p:nvSpPr>
          <p:cNvPr id="6" name="Foliennummernplatzhalter 3"/>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1145246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7"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6"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7" y="1435103"/>
            <a:ext cx="3259006"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4282852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1"/>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a:defRPr/>
            </a:pPr>
            <a:endParaRPr lang="de-DE"/>
          </a:p>
        </p:txBody>
      </p:sp>
      <p:sp>
        <p:nvSpPr>
          <p:cNvPr id="6" name="Textplatzhalter 3"/>
          <p:cNvSpPr>
            <a:spLocks noGrp="1"/>
          </p:cNvSpPr>
          <p:nvPr>
            <p:ph type="body" sz="half" idx="2"/>
          </p:nvPr>
        </p:nvSpPr>
        <p:spPr bwMode="auto">
          <a:xfrm>
            <a:off x="1941645" y="5367339"/>
            <a:ext cx="59436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1865136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1393935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1" y="274643"/>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43"/>
            <a:ext cx="6521450" cy="5851525"/>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extLst>
      <p:ext uri="{BB962C8B-B14F-4D97-AF65-F5344CB8AC3E}">
        <p14:creationId xmlns:p14="http://schemas.microsoft.com/office/powerpoint/2010/main" val="167971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6" name="Inhaltsplatzhalter 3"/>
          <p:cNvSpPr>
            <a:spLocks noGrp="1"/>
          </p:cNvSpPr>
          <p:nvPr>
            <p:ph sz="half" idx="2"/>
          </p:nvPr>
        </p:nvSpPr>
        <p:spPr bwMode="auto">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8" name="Inhaltsplatzhalter 5"/>
          <p:cNvSpPr>
            <a:spLocks noGrp="1"/>
          </p:cNvSpPr>
          <p:nvPr>
            <p:ph sz="quarter" idx="4"/>
          </p:nvPr>
        </p:nvSpPr>
        <p:spPr bwMode="auto">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10" name="Fußzeilenplatzhalter 7"/>
          <p:cNvSpPr>
            <a:spLocks noGrp="1"/>
          </p:cNvSpPr>
          <p:nvPr>
            <p:ph type="ftr" sz="quarter" idx="11"/>
          </p:nvPr>
        </p:nvSpPr>
        <p:spPr bwMode="auto"/>
        <p:txBody>
          <a:bodyPr/>
          <a:lstStyle/>
          <a:p>
            <a:pPr>
              <a:defRPr/>
            </a:pPr>
            <a:endParaRPr lang="de-DE"/>
          </a:p>
        </p:txBody>
      </p:sp>
      <p:sp>
        <p:nvSpPr>
          <p:cNvPr id="11" name="Foliennummernplatzhalter 8"/>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56"/>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3886221"/>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171467674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it-IT">
                <a:solidFill>
                  <a:prstClr val="black">
                    <a:tint val="75000"/>
                  </a:prstClr>
                </a:solidFill>
              </a:rPr>
              <a:t>TwinLife workshop on behavioral genetics </a:t>
            </a:r>
            <a:r>
              <a:rPr lang="en-US">
                <a:solidFill>
                  <a:prstClr val="white">
                    <a:lumMod val="50000"/>
                  </a:prstClr>
                </a:solidFill>
              </a:rPr>
              <a:t>August 18</a:t>
            </a:r>
            <a:r>
              <a:rPr lang="en-US" baseline="30000">
                <a:solidFill>
                  <a:prstClr val="white">
                    <a:lumMod val="50000"/>
                  </a:prstClr>
                </a:solidFill>
              </a:rPr>
              <a:t>th</a:t>
            </a:r>
            <a:r>
              <a:rPr lang="en-US">
                <a:solidFill>
                  <a:prstClr val="white">
                    <a:lumMod val="50000"/>
                  </a:prstClr>
                </a:solidFill>
              </a:rPr>
              <a:t> and 19</a:t>
            </a:r>
            <a:r>
              <a:rPr lang="en-US" baseline="30000">
                <a:solidFill>
                  <a:prstClr val="white">
                    <a:lumMod val="50000"/>
                  </a:prstClr>
                </a:solidFill>
              </a:rPr>
              <a:t>th</a:t>
            </a:r>
            <a:r>
              <a:rPr lang="en-US">
                <a:solidFill>
                  <a:prstClr val="white">
                    <a:lumMod val="50000"/>
                  </a:prstClr>
                </a:solidFill>
              </a:rPr>
              <a:t>, 2021</a:t>
            </a:r>
            <a:endParaRPr>
              <a:solidFill>
                <a:prstClr val="black">
                  <a:tint val="75000"/>
                </a:prstClr>
              </a:solidFill>
            </a:endParaRPr>
          </a:p>
        </p:txBody>
      </p:sp>
      <p:sp>
        <p:nvSpPr>
          <p:cNvPr id="8" name="Foliennummernplatzhalter 5"/>
          <p:cNvSpPr>
            <a:spLocks noGrp="1"/>
          </p:cNvSpPr>
          <p:nvPr>
            <p:ph type="sldNum" sz="quarter" idx="12"/>
          </p:nvPr>
        </p:nvSpPr>
        <p:spPr bwMode="auto"/>
        <p:txBody>
          <a:bodyPr/>
          <a:lstStyle/>
          <a:p>
            <a:pPr>
              <a:defRPr/>
            </a:pPr>
            <a:fld id="{F26D89EF-3C3A-4E06-893E-1B74ABA00C59}" type="slidenum">
              <a:rPr lang="de-DE">
                <a:solidFill>
                  <a:prstClr val="black">
                    <a:tint val="75000"/>
                  </a:prstClr>
                </a:solidFill>
              </a:rPr>
              <a:t>‹Nr.›</a:t>
            </a:fld>
            <a:endParaRPr lang="de-DE">
              <a:solidFill>
                <a:prstClr val="black">
                  <a:tint val="75000"/>
                </a:prstClr>
              </a:solidFill>
            </a:endParaRPr>
          </a:p>
        </p:txBody>
      </p:sp>
      <p:sp>
        <p:nvSpPr>
          <p:cNvPr id="9" name="Rechteck 6"/>
          <p:cNvSpPr/>
          <p:nvPr userDrawn="1"/>
        </p:nvSpPr>
        <p:spPr bwMode="auto">
          <a:xfrm>
            <a:off x="177391" y="157836"/>
            <a:ext cx="9555000" cy="658800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prstClr val="white"/>
              </a:solidFill>
            </a:endParaRPr>
          </a:p>
        </p:txBody>
      </p:sp>
      <p:cxnSp>
        <p:nvCxnSpPr>
          <p:cNvPr id="10" name="Gerade Verbindung 7"/>
          <p:cNvCxnSpPr>
            <a:cxnSpLocks/>
          </p:cNvCxnSpPr>
          <p:nvPr userDrawn="1"/>
        </p:nvCxnSpPr>
        <p:spPr bwMode="auto">
          <a:xfrm>
            <a:off x="350494" y="1412776"/>
            <a:ext cx="9205023" cy="0"/>
          </a:xfrm>
          <a:prstGeom prst="line">
            <a:avLst/>
          </a:prstGeom>
          <a:ln w="57150" cmpd="dbl">
            <a:noFill/>
          </a:ln>
        </p:spPr>
        <p:style>
          <a:lnRef idx="1">
            <a:schemeClr val="accent1"/>
          </a:lnRef>
          <a:fillRef idx="0">
            <a:schemeClr val="accent1"/>
          </a:fillRef>
          <a:effectRef idx="0">
            <a:schemeClr val="accent1"/>
          </a:effectRef>
          <a:fontRef idx="minor">
            <a:schemeClr val="tx1"/>
          </a:fontRef>
        </p:style>
      </p:cxnSp>
      <p:pic>
        <p:nvPicPr>
          <p:cNvPr id="11" name="Bild 10" descr="logo.png"/>
          <p:cNvPicPr>
            <a:picLocks noChangeAspect="1"/>
          </p:cNvPicPr>
          <p:nvPr userDrawn="1"/>
        </p:nvPicPr>
        <p:blipFill>
          <a:blip r:embed="rId2"/>
          <a:stretch/>
        </p:blipFill>
        <p:spPr bwMode="auto">
          <a:xfrm>
            <a:off x="8307379" y="6157333"/>
            <a:ext cx="1329883" cy="545593"/>
          </a:xfrm>
          <a:prstGeom prst="rect">
            <a:avLst/>
          </a:prstGeom>
        </p:spPr>
      </p:pic>
    </p:spTree>
    <p:extLst>
      <p:ext uri="{BB962C8B-B14F-4D97-AF65-F5344CB8AC3E}">
        <p14:creationId xmlns:p14="http://schemas.microsoft.com/office/powerpoint/2010/main" val="414333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31"/>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Textmasterformate durch Klicken bearbeiten</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1584110693"/>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3504334738"/>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6" name="Inhaltsplatzhalter 3"/>
          <p:cNvSpPr>
            <a:spLocks noGrp="1"/>
          </p:cNvSpPr>
          <p:nvPr>
            <p:ph sz="half" idx="2"/>
          </p:nvPr>
        </p:nvSpPr>
        <p:spPr bwMode="auto">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8" name="Inhaltsplatzhalter 5"/>
          <p:cNvSpPr>
            <a:spLocks noGrp="1"/>
          </p:cNvSpPr>
          <p:nvPr>
            <p:ph sz="quarter" idx="4"/>
          </p:nvPr>
        </p:nvSpPr>
        <p:spPr bwMode="auto">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10" name="Fußzeilenplatzhalter 7"/>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11" name="Foliennummernplatzhalter 8"/>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1057782327"/>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6" name="Fußzeilenplatzhalter 3"/>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7" name="Foliennummernplatzhalter 4"/>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279319473"/>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5" name="Fußzeilenplatzhalter 2"/>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6" name="Foliennummernplatzhalter 3"/>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
        <p:nvSpPr>
          <p:cNvPr id="7" name="Foliennummernplatzhalter 5"/>
          <p:cNvSpPr txBox="1"/>
          <p:nvPr userDrawn="1"/>
        </p:nvSpPr>
        <p:spPr bwMode="auto">
          <a:xfrm>
            <a:off x="495129" y="6392005"/>
            <a:ext cx="2311399" cy="365125"/>
          </a:xfrm>
          <a:prstGeom prst="rect">
            <a:avLst/>
          </a:prstGeom>
        </p:spPr>
        <p:txBody>
          <a:bodyPr/>
          <a:lstStyle>
            <a:defPPr>
              <a:defRPr lang="de-DE"/>
            </a:defPPr>
            <a:lvl1pPr marL="0" algn="l" defTabSz="914400">
              <a:defRPr sz="1300">
                <a:solidFill>
                  <a:srgbClr val="AD1917"/>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F26D89EF-3C3A-4E06-893E-1B74ABA00C59}" type="slidenum">
              <a:rPr lang="de-DE"/>
              <a:t>‹Nr.›</a:t>
            </a:fld>
            <a:endParaRPr lang="de-DE"/>
          </a:p>
        </p:txBody>
      </p:sp>
      <p:pic>
        <p:nvPicPr>
          <p:cNvPr id="8" name="Bild 3" descr="logo.png"/>
          <p:cNvPicPr>
            <a:picLocks noChangeAspect="1"/>
          </p:cNvPicPr>
          <p:nvPr userDrawn="1"/>
        </p:nvPicPr>
        <p:blipFill>
          <a:blip r:embed="rId2"/>
          <a:stretch/>
        </p:blipFill>
        <p:spPr bwMode="auto">
          <a:xfrm>
            <a:off x="8307379" y="6157333"/>
            <a:ext cx="1329883" cy="545593"/>
          </a:xfrm>
          <a:prstGeom prst="rect">
            <a:avLst/>
          </a:prstGeom>
        </p:spPr>
      </p:pic>
    </p:spTree>
    <p:extLst>
      <p:ext uri="{BB962C8B-B14F-4D97-AF65-F5344CB8AC3E}">
        <p14:creationId xmlns:p14="http://schemas.microsoft.com/office/powerpoint/2010/main" val="1772839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1066932672"/>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0"/>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3127816476"/>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10665931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6" name="Fußzeilenplatzhalter 3"/>
          <p:cNvSpPr>
            <a:spLocks noGrp="1"/>
          </p:cNvSpPr>
          <p:nvPr>
            <p:ph type="ftr" sz="quarter" idx="11"/>
          </p:nvPr>
        </p:nvSpPr>
        <p:spPr bwMode="auto"/>
        <p:txBody>
          <a:bodyPr/>
          <a:lstStyle/>
          <a:p>
            <a:pPr>
              <a:defRPr/>
            </a:pPr>
            <a:endParaRPr lang="de-DE"/>
          </a:p>
        </p:txBody>
      </p:sp>
      <p:sp>
        <p:nvSpPr>
          <p:cNvPr id="7" name="Foliennummernplatzhalter 4"/>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58"/>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58"/>
            <a:ext cx="6521450" cy="5851525"/>
          </a:xfrm>
        </p:spPr>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endParaRPr lang="de-DE">
              <a:solidFill>
                <a:prstClr val="black">
                  <a:tint val="75000"/>
                </a:prstClr>
              </a:solidFill>
            </a:endParaRP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1516201266"/>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109950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14594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5" name="Fußzeilenplatzhalter 2"/>
          <p:cNvSpPr>
            <a:spLocks noGrp="1"/>
          </p:cNvSpPr>
          <p:nvPr>
            <p:ph type="ftr" sz="quarter" idx="11"/>
          </p:nvPr>
        </p:nvSpPr>
        <p:spPr bwMode="auto"/>
        <p:txBody>
          <a:bodyPr/>
          <a:lstStyle/>
          <a:p>
            <a:pPr>
              <a:defRPr/>
            </a:pPr>
            <a:endParaRPr lang="de-DE"/>
          </a:p>
        </p:txBody>
      </p:sp>
      <p:sp>
        <p:nvSpPr>
          <p:cNvPr id="6" name="Foliennummernplatzhalter 3"/>
          <p:cNvSpPr>
            <a:spLocks noGrp="1"/>
          </p:cNvSpPr>
          <p:nvPr>
            <p:ph type="sldNum" sz="quarter" idx="12"/>
          </p:nvPr>
        </p:nvSpPr>
        <p:spPr bwMode="auto"/>
        <p:txBody>
          <a:bodyPr/>
          <a:lstStyle/>
          <a:p>
            <a:pPr>
              <a:defRPr/>
            </a:pPr>
            <a:fld id="{715C9046-83AA-4383-A1C3-2E4CB316CADB}" type="slidenum">
              <a:rPr lang="de-DE"/>
              <a:t>‹Nr.›</a:t>
            </a:fld>
            <a:endParaRPr lang="de-DE"/>
          </a:p>
        </p:txBody>
      </p:sp>
      <p:sp>
        <p:nvSpPr>
          <p:cNvPr id="7" name="Foliennummernplatzhalter 5"/>
          <p:cNvSpPr txBox="1"/>
          <p:nvPr userDrawn="1"/>
        </p:nvSpPr>
        <p:spPr bwMode="auto">
          <a:xfrm>
            <a:off x="495114" y="6391977"/>
            <a:ext cx="2311399" cy="365125"/>
          </a:xfrm>
          <a:prstGeom prst="rect">
            <a:avLst/>
          </a:prstGeom>
        </p:spPr>
        <p:txBody>
          <a:bodyPr/>
          <a:lstStyle>
            <a:defPPr>
              <a:defRPr lang="de-DE"/>
            </a:defPPr>
            <a:lvl1pPr marL="0" algn="l" defTabSz="914400">
              <a:defRPr sz="1300">
                <a:solidFill>
                  <a:srgbClr val="AD1917"/>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F26D89EF-3C3A-4E06-893E-1B74ABA00C59}" type="slidenum">
              <a:rPr lang="de-DE"/>
              <a:t>‹Nr.›</a:t>
            </a:fld>
            <a:endParaRPr lang="de-DE"/>
          </a:p>
        </p:txBody>
      </p:sp>
      <p:pic>
        <p:nvPicPr>
          <p:cNvPr id="8" name="Bild 3" descr="logo.png"/>
          <p:cNvPicPr>
            <a:picLocks noChangeAspect="1"/>
          </p:cNvPicPr>
          <p:nvPr userDrawn="1"/>
        </p:nvPicPr>
        <p:blipFill>
          <a:blip r:embed="rId2"/>
          <a:stretch/>
        </p:blipFill>
        <p:spPr bwMode="auto">
          <a:xfrm>
            <a:off x="8307374" y="6157305"/>
            <a:ext cx="1329883" cy="54559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8" name="Fußzeilenplatzhalter 5"/>
          <p:cNvSpPr>
            <a:spLocks noGrp="1"/>
          </p:cNvSpPr>
          <p:nvPr>
            <p:ph type="ftr" sz="quarter" idx="11"/>
          </p:nvPr>
        </p:nvSpPr>
        <p:spPr bwMode="auto"/>
        <p:txBody>
          <a:bodyPr/>
          <a:lstStyle/>
          <a:p>
            <a:pPr>
              <a:defRPr/>
            </a:pPr>
            <a:endParaRPr lang="de-DE"/>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0"/>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8" name="Fußzeilenplatzhalter 5"/>
          <p:cNvSpPr>
            <a:spLocks noGrp="1"/>
          </p:cNvSpPr>
          <p:nvPr>
            <p:ph type="ftr" sz="quarter" idx="11"/>
          </p:nvPr>
        </p:nvSpPr>
        <p:spPr bwMode="auto"/>
        <p:txBody>
          <a:bodyPr/>
          <a:lstStyle/>
          <a:p>
            <a:pPr>
              <a:defRPr/>
            </a:pPr>
            <a:endParaRPr lang="de-DE"/>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3"/>
            <a:ext cx="8915400" cy="4525963"/>
          </a:xfrm>
          <a:prstGeom prst="rect">
            <a:avLst/>
          </a:prstGeom>
        </p:spPr>
        <p:txBody>
          <a:bodyPr vert="horz" lIns="91440" tIns="45720" rIns="91440" bIns="4572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00" y="6356353"/>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3"/>
          </p:nvPr>
        </p:nvSpPr>
        <p:spPr bwMode="auto">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8" name="Foliennummernplatzhalter 5"/>
          <p:cNvSpPr>
            <a:spLocks noGrp="1"/>
          </p:cNvSpPr>
          <p:nvPr>
            <p:ph type="sldNum" sz="quarter" idx="4"/>
          </p:nvPr>
        </p:nvSpPr>
        <p:spPr bwMode="auto">
          <a:xfrm>
            <a:off x="7099300" y="6356353"/>
            <a:ext cx="2311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5C9046-83AA-4383-A1C3-2E4CB316CAD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6"/>
            <a:ext cx="8915400" cy="4525963"/>
          </a:xfrm>
          <a:prstGeom prst="rect">
            <a:avLst/>
          </a:prstGeom>
        </p:spPr>
        <p:txBody>
          <a:bodyPr vert="horz" lIns="91440" tIns="45720" rIns="91440" bIns="4572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14" y="6356377"/>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09/28/17</a:t>
            </a:r>
            <a:endParaRPr lang="de-DE"/>
          </a:p>
        </p:txBody>
      </p:sp>
      <p:sp>
        <p:nvSpPr>
          <p:cNvPr id="7" name="Fußzeilenplatzhalter 4"/>
          <p:cNvSpPr>
            <a:spLocks noGrp="1"/>
          </p:cNvSpPr>
          <p:nvPr>
            <p:ph type="ftr" sz="quarter" idx="3"/>
          </p:nvPr>
        </p:nvSpPr>
        <p:spPr bwMode="auto">
          <a:xfrm>
            <a:off x="3384550" y="635637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www.twin-life.de</a:t>
            </a:r>
          </a:p>
        </p:txBody>
      </p:sp>
      <p:sp>
        <p:nvSpPr>
          <p:cNvPr id="8" name="Foliennummernplatzhalter 5"/>
          <p:cNvSpPr>
            <a:spLocks noGrp="1"/>
          </p:cNvSpPr>
          <p:nvPr>
            <p:ph type="sldNum" sz="quarter" idx="4"/>
          </p:nvPr>
        </p:nvSpPr>
        <p:spPr bwMode="auto">
          <a:xfrm>
            <a:off x="7099314" y="6356377"/>
            <a:ext cx="2311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5C9046-83AA-4383-A1C3-2E4CB316CADB}" type="slidenum">
              <a:rPr lang="de-DE"/>
              <a:t>‹Nr.›</a:t>
            </a:fld>
            <a:endParaRPr lang="de-DE"/>
          </a:p>
        </p:txBody>
      </p:sp>
    </p:spTree>
    <p:extLst>
      <p:ext uri="{BB962C8B-B14F-4D97-AF65-F5344CB8AC3E}">
        <p14:creationId xmlns:p14="http://schemas.microsoft.com/office/powerpoint/2010/main" val="1214612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1"/>
            <a:ext cx="8915400" cy="4525963"/>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00" y="6356351"/>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3"/>
          </p:nvPr>
        </p:nvSpPr>
        <p:spPr bwMode="auto">
          <a:xfrm>
            <a:off x="3384550" y="6356351"/>
            <a:ext cx="3136900" cy="365125"/>
          </a:xfrm>
          <a:prstGeom prst="rect">
            <a:avLst/>
          </a:prstGeom>
        </p:spPr>
        <p:txBody>
          <a:bodyPr vert="horz" lIns="91440" tIns="45720" rIns="91440" bIns="45720" rtlCol="0" anchor="ctr"/>
          <a:lstStyle>
            <a:lvl1pPr algn="ctr">
              <a:defRPr sz="1200">
                <a:solidFill>
                  <a:srgbClr val="953735"/>
                </a:solidFill>
              </a:defRPr>
            </a:lvl1pPr>
          </a:lstStyle>
          <a:p>
            <a:pPr>
              <a:defRPr/>
            </a:pPr>
            <a:r>
              <a:rPr lang="de-DE"/>
              <a:t>www.twin-life.de</a:t>
            </a:r>
            <a:endParaRPr/>
          </a:p>
        </p:txBody>
      </p:sp>
      <p:sp>
        <p:nvSpPr>
          <p:cNvPr id="8" name="Foliennummernplatzhalter 5"/>
          <p:cNvSpPr>
            <a:spLocks noGrp="1"/>
          </p:cNvSpPr>
          <p:nvPr>
            <p:ph type="sldNum" sz="quarter" idx="4"/>
          </p:nvPr>
        </p:nvSpPr>
        <p:spPr bwMode="auto">
          <a:xfrm>
            <a:off x="7099300" y="6356351"/>
            <a:ext cx="2311399" cy="365125"/>
          </a:xfrm>
          <a:prstGeom prst="rect">
            <a:avLst/>
          </a:prstGeom>
        </p:spPr>
        <p:txBody>
          <a:bodyPr vert="horz" lIns="91440" tIns="45720" rIns="91440" bIns="45720" rtlCol="0" anchor="ctr"/>
          <a:lstStyle>
            <a:lvl1pPr algn="r">
              <a:defRPr sz="1200">
                <a:solidFill>
                  <a:srgbClr val="953735"/>
                </a:solidFill>
              </a:defRPr>
            </a:lvl1pPr>
          </a:lstStyle>
          <a:p>
            <a:pPr>
              <a:defRPr/>
            </a:pPr>
            <a:fld id="{F0EF1938-F635-4101-A9C7-630B9062B7F5}" type="slidenum">
              <a:rPr lang="de-DE"/>
              <a:t>‹Nr.›</a:t>
            </a:fld>
            <a:endParaRPr lang="de-DE"/>
          </a:p>
        </p:txBody>
      </p:sp>
      <p:pic>
        <p:nvPicPr>
          <p:cNvPr id="9" name="Grafik 6" descr="twinlife-redwhite.png"/>
          <p:cNvPicPr>
            <a:picLocks noChangeAspect="1"/>
          </p:cNvPicPr>
          <p:nvPr userDrawn="1"/>
        </p:nvPicPr>
        <p:blipFill>
          <a:blip r:embed="rId14"/>
          <a:srcRect l="17738" t="20017" r="13096" b="24995"/>
          <a:stretch/>
        </p:blipFill>
        <p:spPr bwMode="auto">
          <a:xfrm>
            <a:off x="7683303" y="44649"/>
            <a:ext cx="2081911" cy="730854"/>
          </a:xfrm>
          <a:prstGeom prst="rect">
            <a:avLst/>
          </a:prstGeom>
        </p:spPr>
      </p:pic>
    </p:spTree>
    <p:extLst>
      <p:ext uri="{BB962C8B-B14F-4D97-AF65-F5344CB8AC3E}">
        <p14:creationId xmlns:p14="http://schemas.microsoft.com/office/powerpoint/2010/main" val="9730957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20" tIns="45711" rIns="91420" bIns="45711"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4"/>
            <a:ext cx="8915400" cy="4525963"/>
          </a:xfrm>
          <a:prstGeom prst="rect">
            <a:avLst/>
          </a:prstGeom>
        </p:spPr>
        <p:txBody>
          <a:bodyPr vert="horz" lIns="91420" tIns="45711" rIns="91420" bIns="45711"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00" y="6356362"/>
            <a:ext cx="2311399" cy="365125"/>
          </a:xfrm>
          <a:prstGeom prst="rect">
            <a:avLst/>
          </a:prstGeom>
        </p:spPr>
        <p:txBody>
          <a:bodyPr vert="horz" lIns="91420" tIns="45711" rIns="91420" bIns="45711" rtlCol="0" anchor="ctr"/>
          <a:lstStyle>
            <a:lvl1pPr algn="l">
              <a:defRPr sz="1200">
                <a:solidFill>
                  <a:schemeClr val="tx1">
                    <a:tint val="75000"/>
                  </a:schemeClr>
                </a:solidFill>
              </a:defRPr>
            </a:lvl1pPr>
          </a:lstStyle>
          <a:p>
            <a:pPr defTabSz="914210">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3"/>
          </p:nvPr>
        </p:nvSpPr>
        <p:spPr bwMode="auto">
          <a:xfrm>
            <a:off x="3384550" y="6356362"/>
            <a:ext cx="3136900" cy="365125"/>
          </a:xfrm>
          <a:prstGeom prst="rect">
            <a:avLst/>
          </a:prstGeom>
        </p:spPr>
        <p:txBody>
          <a:bodyPr vert="horz" lIns="91420" tIns="45711" rIns="91420" bIns="45711" rtlCol="0" anchor="ctr"/>
          <a:lstStyle>
            <a:lvl1pPr algn="ctr">
              <a:defRPr sz="1200">
                <a:solidFill>
                  <a:srgbClr val="953735"/>
                </a:solidFill>
              </a:defRPr>
            </a:lvl1pPr>
          </a:lstStyle>
          <a:p>
            <a:pPr defTabSz="914210">
              <a:defRPr/>
            </a:pPr>
            <a:r>
              <a:rPr lang="de-DE"/>
              <a:t>www.twin-life.de</a:t>
            </a:r>
            <a:endParaRPr/>
          </a:p>
        </p:txBody>
      </p:sp>
      <p:sp>
        <p:nvSpPr>
          <p:cNvPr id="8" name="Foliennummernplatzhalter 5"/>
          <p:cNvSpPr>
            <a:spLocks noGrp="1"/>
          </p:cNvSpPr>
          <p:nvPr>
            <p:ph type="sldNum" sz="quarter" idx="4"/>
          </p:nvPr>
        </p:nvSpPr>
        <p:spPr bwMode="auto">
          <a:xfrm>
            <a:off x="7099300" y="6356362"/>
            <a:ext cx="2311399" cy="365125"/>
          </a:xfrm>
          <a:prstGeom prst="rect">
            <a:avLst/>
          </a:prstGeom>
        </p:spPr>
        <p:txBody>
          <a:bodyPr vert="horz" lIns="91420" tIns="45711" rIns="91420" bIns="45711" rtlCol="0" anchor="ctr"/>
          <a:lstStyle>
            <a:lvl1pPr algn="r">
              <a:defRPr sz="1200">
                <a:solidFill>
                  <a:srgbClr val="953735"/>
                </a:solidFill>
              </a:defRPr>
            </a:lvl1pPr>
          </a:lstStyle>
          <a:p>
            <a:pPr defTabSz="914210">
              <a:defRPr/>
            </a:pPr>
            <a:fld id="{F0EF1938-F635-4101-A9C7-630B9062B7F5}" type="slidenum">
              <a:rPr lang="de-DE"/>
              <a:t>‹Nr.›</a:t>
            </a:fld>
            <a:endParaRPr lang="de-DE"/>
          </a:p>
        </p:txBody>
      </p:sp>
      <p:pic>
        <p:nvPicPr>
          <p:cNvPr id="9" name="Grafik 6" descr="twinlife-redwhite.png"/>
          <p:cNvPicPr>
            <a:picLocks noChangeAspect="1"/>
          </p:cNvPicPr>
          <p:nvPr userDrawn="1"/>
        </p:nvPicPr>
        <p:blipFill>
          <a:blip r:embed="rId13"/>
          <a:srcRect l="17738" t="20017" r="13096" b="24995"/>
          <a:stretch/>
        </p:blipFill>
        <p:spPr bwMode="auto">
          <a:xfrm>
            <a:off x="7683304" y="44649"/>
            <a:ext cx="2081911" cy="730854"/>
          </a:xfrm>
          <a:prstGeom prst="rect">
            <a:avLst/>
          </a:prstGeom>
        </p:spPr>
      </p:pic>
    </p:spTree>
    <p:extLst>
      <p:ext uri="{BB962C8B-B14F-4D97-AF65-F5344CB8AC3E}">
        <p14:creationId xmlns:p14="http://schemas.microsoft.com/office/powerpoint/2010/main" val="28785335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ctr" defTabSz="914210">
        <a:spcBef>
          <a:spcPts val="0"/>
        </a:spcBef>
        <a:buNone/>
        <a:defRPr sz="4400">
          <a:solidFill>
            <a:schemeClr val="tx1"/>
          </a:solidFill>
          <a:latin typeface="+mj-lt"/>
          <a:ea typeface="+mj-ea"/>
          <a:cs typeface="+mj-cs"/>
        </a:defRPr>
      </a:lvl1pPr>
    </p:titleStyle>
    <p:bodyStyle>
      <a:lvl1pPr marL="342829" indent="-342829" algn="l" defTabSz="914210">
        <a:spcBef>
          <a:spcPts val="0"/>
        </a:spcBef>
        <a:buFont typeface="Arial"/>
        <a:buChar char="•"/>
        <a:defRPr sz="3200">
          <a:solidFill>
            <a:schemeClr val="tx1"/>
          </a:solidFill>
          <a:latin typeface="+mn-lt"/>
          <a:ea typeface="+mn-ea"/>
          <a:cs typeface="+mn-cs"/>
        </a:defRPr>
      </a:lvl1pPr>
      <a:lvl2pPr marL="742796" indent="-285690" algn="l" defTabSz="914210">
        <a:spcBef>
          <a:spcPts val="0"/>
        </a:spcBef>
        <a:buFont typeface="Arial"/>
        <a:buChar char="–"/>
        <a:defRPr sz="2800">
          <a:solidFill>
            <a:schemeClr val="tx1"/>
          </a:solidFill>
          <a:latin typeface="+mn-lt"/>
          <a:ea typeface="+mn-ea"/>
          <a:cs typeface="+mn-cs"/>
        </a:defRPr>
      </a:lvl2pPr>
      <a:lvl3pPr marL="1142764" indent="-228553" algn="l" defTabSz="914210">
        <a:spcBef>
          <a:spcPts val="0"/>
        </a:spcBef>
        <a:buFont typeface="Arial"/>
        <a:buChar char="•"/>
        <a:defRPr sz="2400">
          <a:solidFill>
            <a:schemeClr val="tx1"/>
          </a:solidFill>
          <a:latin typeface="+mn-lt"/>
          <a:ea typeface="+mn-ea"/>
          <a:cs typeface="+mn-cs"/>
        </a:defRPr>
      </a:lvl3pPr>
      <a:lvl4pPr marL="1599868" indent="-228553" algn="l" defTabSz="914210">
        <a:spcBef>
          <a:spcPts val="0"/>
        </a:spcBef>
        <a:buFont typeface="Arial"/>
        <a:buChar char="–"/>
        <a:defRPr sz="2000">
          <a:solidFill>
            <a:schemeClr val="tx1"/>
          </a:solidFill>
          <a:latin typeface="+mn-lt"/>
          <a:ea typeface="+mn-ea"/>
          <a:cs typeface="+mn-cs"/>
        </a:defRPr>
      </a:lvl4pPr>
      <a:lvl5pPr marL="2056973" indent="-228553" algn="l" defTabSz="914210">
        <a:spcBef>
          <a:spcPts val="0"/>
        </a:spcBef>
        <a:buFont typeface="Arial"/>
        <a:buChar char="»"/>
        <a:defRPr sz="2000">
          <a:solidFill>
            <a:schemeClr val="tx1"/>
          </a:solidFill>
          <a:latin typeface="+mn-lt"/>
          <a:ea typeface="+mn-ea"/>
          <a:cs typeface="+mn-cs"/>
        </a:defRPr>
      </a:lvl5pPr>
      <a:lvl6pPr marL="2514079" indent="-228553" algn="l" defTabSz="914210">
        <a:spcBef>
          <a:spcPts val="0"/>
        </a:spcBef>
        <a:buFont typeface="Arial"/>
        <a:buChar char="•"/>
        <a:defRPr sz="2000">
          <a:solidFill>
            <a:schemeClr val="tx1"/>
          </a:solidFill>
          <a:latin typeface="+mn-lt"/>
          <a:ea typeface="+mn-ea"/>
          <a:cs typeface="+mn-cs"/>
        </a:defRPr>
      </a:lvl6pPr>
      <a:lvl7pPr marL="2971184" indent="-228553" algn="l" defTabSz="914210">
        <a:spcBef>
          <a:spcPts val="0"/>
        </a:spcBef>
        <a:buFont typeface="Arial"/>
        <a:buChar char="•"/>
        <a:defRPr sz="2000">
          <a:solidFill>
            <a:schemeClr val="tx1"/>
          </a:solidFill>
          <a:latin typeface="+mn-lt"/>
          <a:ea typeface="+mn-ea"/>
          <a:cs typeface="+mn-cs"/>
        </a:defRPr>
      </a:lvl7pPr>
      <a:lvl8pPr marL="3428289" indent="-228553" algn="l" defTabSz="914210">
        <a:spcBef>
          <a:spcPts val="0"/>
        </a:spcBef>
        <a:buFont typeface="Arial"/>
        <a:buChar char="•"/>
        <a:defRPr sz="2000">
          <a:solidFill>
            <a:schemeClr val="tx1"/>
          </a:solidFill>
          <a:latin typeface="+mn-lt"/>
          <a:ea typeface="+mn-ea"/>
          <a:cs typeface="+mn-cs"/>
        </a:defRPr>
      </a:lvl8pPr>
      <a:lvl9pPr marL="3885394" indent="-228553" algn="l" defTabSz="91421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210">
        <a:defRPr sz="1800">
          <a:solidFill>
            <a:schemeClr val="tx1"/>
          </a:solidFill>
          <a:latin typeface="+mn-lt"/>
          <a:ea typeface="+mn-ea"/>
          <a:cs typeface="+mn-cs"/>
        </a:defRPr>
      </a:lvl1pPr>
      <a:lvl2pPr marL="457106" algn="l" defTabSz="914210">
        <a:defRPr sz="1800">
          <a:solidFill>
            <a:schemeClr val="tx1"/>
          </a:solidFill>
          <a:latin typeface="+mn-lt"/>
          <a:ea typeface="+mn-ea"/>
          <a:cs typeface="+mn-cs"/>
        </a:defRPr>
      </a:lvl2pPr>
      <a:lvl3pPr marL="914210" algn="l" defTabSz="914210">
        <a:defRPr sz="1800">
          <a:solidFill>
            <a:schemeClr val="tx1"/>
          </a:solidFill>
          <a:latin typeface="+mn-lt"/>
          <a:ea typeface="+mn-ea"/>
          <a:cs typeface="+mn-cs"/>
        </a:defRPr>
      </a:lvl3pPr>
      <a:lvl4pPr marL="1371316" algn="l" defTabSz="914210">
        <a:defRPr sz="1800">
          <a:solidFill>
            <a:schemeClr val="tx1"/>
          </a:solidFill>
          <a:latin typeface="+mn-lt"/>
          <a:ea typeface="+mn-ea"/>
          <a:cs typeface="+mn-cs"/>
        </a:defRPr>
      </a:lvl4pPr>
      <a:lvl5pPr marL="1828421" algn="l" defTabSz="914210">
        <a:defRPr sz="1800">
          <a:solidFill>
            <a:schemeClr val="tx1"/>
          </a:solidFill>
          <a:latin typeface="+mn-lt"/>
          <a:ea typeface="+mn-ea"/>
          <a:cs typeface="+mn-cs"/>
        </a:defRPr>
      </a:lvl5pPr>
      <a:lvl6pPr marL="2285526" algn="l" defTabSz="914210">
        <a:defRPr sz="1800">
          <a:solidFill>
            <a:schemeClr val="tx1"/>
          </a:solidFill>
          <a:latin typeface="+mn-lt"/>
          <a:ea typeface="+mn-ea"/>
          <a:cs typeface="+mn-cs"/>
        </a:defRPr>
      </a:lvl6pPr>
      <a:lvl7pPr marL="2742630" algn="l" defTabSz="914210">
        <a:defRPr sz="1800">
          <a:solidFill>
            <a:schemeClr val="tx1"/>
          </a:solidFill>
          <a:latin typeface="+mn-lt"/>
          <a:ea typeface="+mn-ea"/>
          <a:cs typeface="+mn-cs"/>
        </a:defRPr>
      </a:lvl7pPr>
      <a:lvl8pPr marL="3199736" algn="l" defTabSz="914210">
        <a:defRPr sz="1800">
          <a:solidFill>
            <a:schemeClr val="tx1"/>
          </a:solidFill>
          <a:latin typeface="+mn-lt"/>
          <a:ea typeface="+mn-ea"/>
          <a:cs typeface="+mn-cs"/>
        </a:defRPr>
      </a:lvl8pPr>
      <a:lvl9pPr marL="3656841" algn="l" defTabSz="914210">
        <a:defRPr sz="18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6"/>
            <a:ext cx="8915400" cy="4525963"/>
          </a:xfrm>
          <a:prstGeom prst="rect">
            <a:avLst/>
          </a:prstGeom>
        </p:spPr>
        <p:txBody>
          <a:bodyPr vert="horz" lIns="91440" tIns="45720" rIns="91440" bIns="4572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16" y="6356381"/>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95CDE6-7D08-45B6-9F69-5EF207C1F905}" type="datetimeFigureOut">
              <a:rPr lang="de-DE">
                <a:solidFill>
                  <a:prstClr val="black">
                    <a:tint val="75000"/>
                  </a:prstClr>
                </a:solidFill>
              </a:rPr>
              <a:t>07.08.2023</a:t>
            </a:fld>
            <a:endParaRPr lang="de-DE">
              <a:solidFill>
                <a:prstClr val="black">
                  <a:tint val="75000"/>
                </a:prstClr>
              </a:solidFill>
            </a:endParaRPr>
          </a:p>
        </p:txBody>
      </p:sp>
      <p:sp>
        <p:nvSpPr>
          <p:cNvPr id="7" name="Fußzeilenplatzhalter 4"/>
          <p:cNvSpPr>
            <a:spLocks noGrp="1"/>
          </p:cNvSpPr>
          <p:nvPr>
            <p:ph type="ftr" sz="quarter" idx="3"/>
          </p:nvPr>
        </p:nvSpPr>
        <p:spPr bwMode="auto">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solidFill>
                <a:prstClr val="black">
                  <a:tint val="75000"/>
                </a:prstClr>
              </a:solidFill>
            </a:endParaRPr>
          </a:p>
        </p:txBody>
      </p:sp>
      <p:sp>
        <p:nvSpPr>
          <p:cNvPr id="8" name="Foliennummernplatzhalter 5"/>
          <p:cNvSpPr>
            <a:spLocks noGrp="1"/>
          </p:cNvSpPr>
          <p:nvPr>
            <p:ph type="sldNum" sz="quarter" idx="4"/>
          </p:nvPr>
        </p:nvSpPr>
        <p:spPr bwMode="auto">
          <a:xfrm>
            <a:off x="7099316" y="6356381"/>
            <a:ext cx="2311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5C9046-83AA-4383-A1C3-2E4CB316CADB}" type="slidenum">
              <a:rPr lang="de-DE">
                <a:solidFill>
                  <a:prstClr val="black">
                    <a:tint val="75000"/>
                  </a:prstClr>
                </a:solidFill>
              </a:rPr>
              <a:t>‹Nr.›</a:t>
            </a:fld>
            <a:endParaRPr lang="de-DE">
              <a:solidFill>
                <a:prstClr val="black">
                  <a:tint val="75000"/>
                </a:prstClr>
              </a:solidFill>
            </a:endParaRPr>
          </a:p>
        </p:txBody>
      </p:sp>
    </p:spTree>
    <p:extLst>
      <p:ext uri="{BB962C8B-B14F-4D97-AF65-F5344CB8AC3E}">
        <p14:creationId xmlns:p14="http://schemas.microsoft.com/office/powerpoint/2010/main" val="36666571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07/s10519-021-10046-y" TargetMode="External"/><Relationship Id="rId2" Type="http://schemas.openxmlformats.org/officeDocument/2006/relationships/hyperlink" Target="https://doi.org/10.1375/twin.9.3.403" TargetMode="External"/><Relationship Id="rId1" Type="http://schemas.openxmlformats.org/officeDocument/2006/relationships/slideLayout" Target="../slideLayouts/slideLayout2.xml"/><Relationship Id="rId5" Type="http://schemas.openxmlformats.org/officeDocument/2006/relationships/hyperlink" Target="https://doi.org/10.1007/bf02361160" TargetMode="External"/><Relationship Id="rId4" Type="http://schemas.openxmlformats.org/officeDocument/2006/relationships/hyperlink" Target="https://doi.org/10.1146/annurev-soc-070308-1200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111/j.1467-8624.2005.00845.x-i1" TargetMode="External"/><Relationship Id="rId2" Type="http://schemas.openxmlformats.org/officeDocument/2006/relationships/hyperlink" Target="https://doi.org/10.20377/jfr-381" TargetMode="External"/><Relationship Id="rId1" Type="http://schemas.openxmlformats.org/officeDocument/2006/relationships/slideLayout" Target="../slideLayouts/slideLayout2.xml"/><Relationship Id="rId4" Type="http://schemas.openxmlformats.org/officeDocument/2006/relationships/hyperlink" Target="https://doi.org/10.1038/nrg232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51.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Datei:Logo-Universität des Saarlandes.svg"/>
          <p:cNvPicPr>
            <a:picLocks noChangeAspect="1" noChangeArrowheads="1"/>
          </p:cNvPicPr>
          <p:nvPr/>
        </p:nvPicPr>
        <p:blipFill>
          <a:blip r:embed="rId2"/>
          <a:stretch/>
        </p:blipFill>
        <p:spPr bwMode="auto">
          <a:xfrm>
            <a:off x="6252850" y="6094221"/>
            <a:ext cx="1323025" cy="493200"/>
          </a:xfrm>
          <a:prstGeom prst="rect">
            <a:avLst/>
          </a:prstGeom>
          <a:noFill/>
        </p:spPr>
      </p:pic>
      <p:pic>
        <p:nvPicPr>
          <p:cNvPr id="5" name="Bild 10" descr="logo.png"/>
          <p:cNvPicPr>
            <a:picLocks noChangeAspect="1"/>
          </p:cNvPicPr>
          <p:nvPr/>
        </p:nvPicPr>
        <p:blipFill>
          <a:blip r:embed="rId3"/>
          <a:stretch/>
        </p:blipFill>
        <p:spPr bwMode="auto">
          <a:xfrm>
            <a:off x="2916858" y="441497"/>
            <a:ext cx="4012325" cy="1646082"/>
          </a:xfrm>
          <a:prstGeom prst="rect">
            <a:avLst/>
          </a:prstGeom>
        </p:spPr>
      </p:pic>
      <p:graphicFrame>
        <p:nvGraphicFramePr>
          <p:cNvPr id="6" name="Tabelle 19"/>
          <p:cNvGraphicFramePr>
            <a:graphicFrameLocks noGrp="1"/>
          </p:cNvGraphicFramePr>
          <p:nvPr>
            <p:extLst>
              <p:ext uri="{D42A27DB-BD31-4B8C-83A1-F6EECF244321}">
                <p14:modId xmlns:p14="http://schemas.microsoft.com/office/powerpoint/2010/main" val="1455111215"/>
              </p:ext>
            </p:extLst>
          </p:nvPr>
        </p:nvGraphicFramePr>
        <p:xfrm>
          <a:off x="674549" y="2276872"/>
          <a:ext cx="8496944" cy="3724614"/>
        </p:xfrm>
        <a:graphic>
          <a:graphicData uri="http://schemas.openxmlformats.org/drawingml/2006/table">
            <a:tbl>
              <a:tblPr firstRow="1" bandRow="1">
                <a:tableStyleId>{514CFE04-B6EC-45E0-0804-84414C080185}</a:tableStyleId>
              </a:tblPr>
              <a:tblGrid>
                <a:gridCol w="8496944">
                  <a:extLst>
                    <a:ext uri="{9D8B030D-6E8A-4147-A177-3AD203B41FA5}">
                      <a16:colId xmlns:a16="http://schemas.microsoft.com/office/drawing/2014/main" val="20000"/>
                    </a:ext>
                  </a:extLst>
                </a:gridCol>
              </a:tblGrid>
              <a:tr h="979176">
                <a:tc>
                  <a:txBody>
                    <a:bodyPr/>
                    <a:lstStyle/>
                    <a:p>
                      <a:pPr algn="ctr">
                        <a:lnSpc>
                          <a:spcPct val="120000"/>
                        </a:lnSpc>
                        <a:defRPr/>
                      </a:pPr>
                      <a:r>
                        <a:rPr lang="de-DE" sz="3000" b="1" i="1" cap="small" dirty="0">
                          <a:solidFill>
                            <a:srgbClr val="C00000"/>
                          </a:solidFill>
                        </a:rPr>
                        <a:t>Behavioral Genetic Data Analysis</a:t>
                      </a:r>
                      <a:endParaRPr dirty="0"/>
                    </a:p>
                    <a:p>
                      <a:pPr marL="0" marR="0" lvl="0" indent="0" algn="ctr" defTabSz="914400">
                        <a:lnSpc>
                          <a:spcPct val="120000"/>
                        </a:lnSpc>
                        <a:spcBef>
                          <a:spcPts val="0"/>
                        </a:spcBef>
                        <a:spcAft>
                          <a:spcPts val="0"/>
                        </a:spcAft>
                        <a:buClrTx/>
                        <a:buSzTx/>
                        <a:buFontTx/>
                        <a:buNone/>
                        <a:defRPr/>
                      </a:pPr>
                      <a:r>
                        <a:rPr lang="en-US" sz="2000" dirty="0">
                          <a:solidFill>
                            <a:schemeClr val="tx1"/>
                          </a:solidFill>
                        </a:rPr>
                        <a:t>Recap </a:t>
                      </a:r>
                      <a:r>
                        <a:rPr lang="en-US" sz="2000" dirty="0" err="1">
                          <a:solidFill>
                            <a:schemeClr val="tx1"/>
                          </a:solidFill>
                        </a:rPr>
                        <a:t>uni</a:t>
                      </a:r>
                      <a:r>
                        <a:rPr lang="en-US" sz="2000" dirty="0">
                          <a:solidFill>
                            <a:schemeClr val="tx1"/>
                          </a:solidFill>
                        </a:rPr>
                        <a:t>- and bivariate ACE models,</a:t>
                      </a:r>
                    </a:p>
                    <a:p>
                      <a:pPr marL="0" marR="0" lvl="0" indent="0" algn="ctr" defTabSz="914400">
                        <a:lnSpc>
                          <a:spcPct val="120000"/>
                        </a:lnSpc>
                        <a:spcBef>
                          <a:spcPts val="0"/>
                        </a:spcBef>
                        <a:spcAft>
                          <a:spcPts val="0"/>
                        </a:spcAft>
                        <a:buClrTx/>
                        <a:buSzTx/>
                        <a:buFontTx/>
                        <a:buNone/>
                        <a:defRPr/>
                      </a:pPr>
                      <a:r>
                        <a:rPr lang="en-US" sz="2000" dirty="0">
                          <a:solidFill>
                            <a:schemeClr val="tx1"/>
                          </a:solidFill>
                        </a:rPr>
                        <a:t>ordinal outcomes </a:t>
                      </a:r>
                    </a:p>
                  </a:txBody>
                  <a:tcPr marL="324000" marR="324000" anchor="ctr">
                    <a:lnL w="12700" algn="ctr">
                      <a:noFill/>
                    </a:lnL>
                    <a:lnR w="12700" algn="ctr">
                      <a:noFill/>
                    </a:lnR>
                    <a:lnT w="19050" algn="ctr">
                      <a:solidFill>
                        <a:srgbClr val="AD1917"/>
                      </a:solidFill>
                    </a:lnT>
                    <a:lnB w="38100" algn="ctr">
                      <a:noFill/>
                    </a:lnB>
                    <a:noFill/>
                  </a:tcPr>
                </a:tc>
                <a:extLst>
                  <a:ext uri="{0D108BD9-81ED-4DB2-BD59-A6C34878D82A}">
                    <a16:rowId xmlns:a16="http://schemas.microsoft.com/office/drawing/2014/main" val="10000"/>
                  </a:ext>
                </a:extLst>
              </a:tr>
              <a:tr h="1054566">
                <a:tc>
                  <a:txBody>
                    <a:bodyPr/>
                    <a:lstStyle/>
                    <a:p>
                      <a:pPr marL="0" marR="0" indent="0" algn="l" defTabSz="914400">
                        <a:lnSpc>
                          <a:spcPct val="120000"/>
                        </a:lnSpc>
                        <a:spcBef>
                          <a:spcPts val="0"/>
                        </a:spcBef>
                        <a:spcAft>
                          <a:spcPts val="0"/>
                        </a:spcAft>
                        <a:buClrTx/>
                        <a:buSzTx/>
                        <a:buFontTx/>
                        <a:buNone/>
                        <a:defRPr/>
                      </a:pPr>
                      <a:endParaRPr lang="en-US" sz="1800" i="1" dirty="0">
                        <a:solidFill>
                          <a:schemeClr val="bg1">
                            <a:lumMod val="50000"/>
                          </a:schemeClr>
                        </a:solidFill>
                      </a:endParaRPr>
                    </a:p>
                    <a:p>
                      <a:pPr marL="0" marR="0" indent="0" algn="l" defTabSz="914400">
                        <a:lnSpc>
                          <a:spcPct val="120000"/>
                        </a:lnSpc>
                        <a:spcBef>
                          <a:spcPts val="0"/>
                        </a:spcBef>
                        <a:spcAft>
                          <a:spcPts val="0"/>
                        </a:spcAft>
                        <a:buClrTx/>
                        <a:buSzTx/>
                        <a:buFontTx/>
                        <a:buNone/>
                        <a:defRPr/>
                      </a:pPr>
                      <a:r>
                        <a:rPr lang="en-US" sz="1800" i="1" dirty="0">
                          <a:solidFill>
                            <a:schemeClr val="bg1">
                              <a:lumMod val="50000"/>
                            </a:schemeClr>
                          </a:solidFill>
                        </a:rPr>
                        <a:t>September 22</a:t>
                      </a:r>
                      <a:r>
                        <a:rPr lang="en-US" sz="1800" i="1" baseline="30000" dirty="0">
                          <a:solidFill>
                            <a:schemeClr val="bg1">
                              <a:lumMod val="50000"/>
                            </a:schemeClr>
                          </a:solidFill>
                        </a:rPr>
                        <a:t>nd</a:t>
                      </a:r>
                      <a:r>
                        <a:rPr lang="en-US" sz="1800" i="1" dirty="0">
                          <a:solidFill>
                            <a:schemeClr val="bg1">
                              <a:lumMod val="50000"/>
                            </a:schemeClr>
                          </a:solidFill>
                        </a:rPr>
                        <a:t> and 23</a:t>
                      </a:r>
                      <a:r>
                        <a:rPr lang="en-US" sz="1800" i="1" baseline="30000" dirty="0">
                          <a:solidFill>
                            <a:schemeClr val="bg1">
                              <a:lumMod val="50000"/>
                            </a:schemeClr>
                          </a:solidFill>
                        </a:rPr>
                        <a:t>rd</a:t>
                      </a:r>
                      <a:r>
                        <a:rPr lang="en-US" sz="1800" i="1" dirty="0">
                          <a:solidFill>
                            <a:schemeClr val="bg1">
                              <a:lumMod val="50000"/>
                            </a:schemeClr>
                          </a:solidFill>
                        </a:rPr>
                        <a:t>, 2022</a:t>
                      </a:r>
                      <a:endParaRPr dirty="0"/>
                    </a:p>
                  </a:txBody>
                  <a:tcPr marL="324000" marR="324000" anchor="b">
                    <a:lnL w="12700" algn="ctr">
                      <a:noFill/>
                    </a:lnL>
                    <a:lnR w="12700" algn="ctr">
                      <a:noFill/>
                    </a:lnR>
                    <a:lnT w="38100" algn="ctr">
                      <a:noFill/>
                    </a:lnT>
                    <a:lnB w="12700" algn="ctr">
                      <a:noFill/>
                    </a:lnB>
                    <a:noFill/>
                  </a:tcPr>
                </a:tc>
                <a:extLst>
                  <a:ext uri="{0D108BD9-81ED-4DB2-BD59-A6C34878D82A}">
                    <a16:rowId xmlns:a16="http://schemas.microsoft.com/office/drawing/2014/main" val="10001"/>
                  </a:ext>
                </a:extLst>
              </a:tr>
              <a:tr h="1278626">
                <a:tc>
                  <a:txBody>
                    <a:bodyPr/>
                    <a:lstStyle/>
                    <a:p>
                      <a:pPr algn="l">
                        <a:lnSpc>
                          <a:spcPct val="120000"/>
                        </a:lnSpc>
                        <a:spcBef>
                          <a:spcPts val="600"/>
                        </a:spcBef>
                        <a:defRPr/>
                      </a:pPr>
                      <a:r>
                        <a:rPr lang="de-DE" dirty="0" err="1">
                          <a:solidFill>
                            <a:schemeClr val="bg1">
                              <a:lumMod val="50000"/>
                            </a:schemeClr>
                          </a:solidFill>
                        </a:rPr>
                        <a:t>Lecturers</a:t>
                      </a:r>
                      <a:r>
                        <a:rPr lang="de-DE" dirty="0">
                          <a:solidFill>
                            <a:schemeClr val="bg1">
                              <a:lumMod val="50000"/>
                            </a:schemeClr>
                          </a:solidFill>
                        </a:rPr>
                        <a:t>:  Dr. Bastian Mönkediek</a:t>
                      </a:r>
                      <a:r>
                        <a:rPr lang="de-DE" baseline="30000" dirty="0">
                          <a:solidFill>
                            <a:schemeClr val="bg1">
                              <a:lumMod val="50000"/>
                            </a:schemeClr>
                          </a:solidFill>
                        </a:rPr>
                        <a:t>1</a:t>
                      </a:r>
                      <a:r>
                        <a:rPr lang="de-DE" dirty="0">
                          <a:solidFill>
                            <a:schemeClr val="bg1">
                              <a:lumMod val="50000"/>
                            </a:schemeClr>
                          </a:solidFill>
                        </a:rPr>
                        <a:t>, Mirko Ruks</a:t>
                      </a:r>
                      <a:r>
                        <a:rPr lang="de-DE" baseline="30000" dirty="0">
                          <a:solidFill>
                            <a:schemeClr val="bg1">
                              <a:lumMod val="50000"/>
                            </a:schemeClr>
                          </a:solidFill>
                        </a:rPr>
                        <a:t>1</a:t>
                      </a:r>
                      <a:r>
                        <a:rPr lang="de-DE" dirty="0">
                          <a:solidFill>
                            <a:schemeClr val="bg1">
                              <a:lumMod val="50000"/>
                            </a:schemeClr>
                          </a:solidFill>
                        </a:rPr>
                        <a:t>, Christoph Klatzka</a:t>
                      </a:r>
                      <a:r>
                        <a:rPr lang="de-DE" baseline="30000" dirty="0">
                          <a:solidFill>
                            <a:schemeClr val="bg1">
                              <a:lumMod val="50000"/>
                            </a:schemeClr>
                          </a:solidFill>
                        </a:rPr>
                        <a:t>2</a:t>
                      </a:r>
                      <a:r>
                        <a:rPr lang="de-DE" dirty="0">
                          <a:solidFill>
                            <a:schemeClr val="bg1">
                              <a:lumMod val="50000"/>
                            </a:schemeClr>
                          </a:solidFill>
                        </a:rPr>
                        <a:t>, Theresa Rohm</a:t>
                      </a:r>
                      <a:r>
                        <a:rPr lang="de-DE" baseline="30000" dirty="0">
                          <a:solidFill>
                            <a:schemeClr val="bg1">
                              <a:lumMod val="50000"/>
                            </a:schemeClr>
                          </a:solidFill>
                        </a:rPr>
                        <a:t>3</a:t>
                      </a:r>
                      <a:endParaRPr dirty="0"/>
                    </a:p>
                    <a:p>
                      <a:pPr algn="l">
                        <a:lnSpc>
                          <a:spcPct val="120000"/>
                        </a:lnSpc>
                        <a:defRPr/>
                      </a:pPr>
                      <a:r>
                        <a:rPr lang="de-DE" sz="1600" baseline="30000" dirty="0">
                          <a:solidFill>
                            <a:schemeClr val="bg1">
                              <a:lumMod val="50000"/>
                            </a:schemeClr>
                          </a:solidFill>
                        </a:rPr>
                        <a:t>1</a:t>
                      </a:r>
                      <a:r>
                        <a:rPr lang="de-DE" sz="1600" dirty="0">
                          <a:solidFill>
                            <a:schemeClr val="bg1">
                              <a:lumMod val="50000"/>
                            </a:schemeClr>
                          </a:solidFill>
                        </a:rPr>
                        <a:t> Bielefeld University, Bielefeld, Germany</a:t>
                      </a:r>
                      <a:endParaRPr dirty="0"/>
                    </a:p>
                    <a:p>
                      <a:pPr algn="l">
                        <a:lnSpc>
                          <a:spcPct val="120000"/>
                        </a:lnSpc>
                        <a:defRPr/>
                      </a:pPr>
                      <a:r>
                        <a:rPr lang="de-DE" sz="1600" baseline="30000" dirty="0">
                          <a:solidFill>
                            <a:schemeClr val="bg1">
                              <a:lumMod val="50000"/>
                            </a:schemeClr>
                          </a:solidFill>
                        </a:rPr>
                        <a:t>2 </a:t>
                      </a:r>
                      <a:r>
                        <a:rPr lang="de-DE" sz="1600" dirty="0">
                          <a:solidFill>
                            <a:schemeClr val="bg1">
                              <a:lumMod val="50000"/>
                            </a:schemeClr>
                          </a:solidFill>
                        </a:rPr>
                        <a:t>Saarland University, </a:t>
                      </a:r>
                      <a:r>
                        <a:rPr lang="de-DE" sz="1600" dirty="0" err="1">
                          <a:solidFill>
                            <a:schemeClr val="bg1">
                              <a:lumMod val="50000"/>
                            </a:schemeClr>
                          </a:solidFill>
                        </a:rPr>
                        <a:t>Saarbruecken</a:t>
                      </a:r>
                      <a:r>
                        <a:rPr lang="de-DE" sz="1600" dirty="0">
                          <a:solidFill>
                            <a:schemeClr val="bg1">
                              <a:lumMod val="50000"/>
                            </a:schemeClr>
                          </a:solidFill>
                        </a:rPr>
                        <a:t>, Germany</a:t>
                      </a:r>
                    </a:p>
                    <a:p>
                      <a:pPr algn="l">
                        <a:lnSpc>
                          <a:spcPct val="120000"/>
                        </a:lnSpc>
                        <a:defRPr/>
                      </a:pPr>
                      <a:r>
                        <a:rPr lang="de-DE" sz="1600" b="0" i="0" u="none" strike="noStrike" cap="none" spc="0" baseline="30000" dirty="0">
                          <a:solidFill>
                            <a:schemeClr val="bg1">
                              <a:lumMod val="50000"/>
                            </a:schemeClr>
                          </a:solidFill>
                          <a:latin typeface="+mn-lt"/>
                          <a:ea typeface="+mn-ea"/>
                          <a:cs typeface="+mn-cs"/>
                        </a:rPr>
                        <a:t>3</a:t>
                      </a:r>
                      <a:r>
                        <a:rPr lang="de-DE" sz="1600" b="0" i="0" u="none" strike="noStrike" cap="none" spc="0" dirty="0">
                          <a:solidFill>
                            <a:schemeClr val="bg1">
                              <a:lumMod val="50000"/>
                            </a:schemeClr>
                          </a:solidFill>
                          <a:latin typeface="+mn-lt"/>
                          <a:ea typeface="+mn-ea"/>
                          <a:cs typeface="+mn-cs"/>
                        </a:rPr>
                        <a:t> Bremen University, Bremen, Germany</a:t>
                      </a:r>
                      <a:endParaRPr dirty="0"/>
                    </a:p>
                  </a:txBody>
                  <a:tcPr marL="324000" marR="324000" anchor="ctr">
                    <a:lnL w="12700" algn="ctr">
                      <a:noFill/>
                    </a:lnL>
                    <a:lnR w="12700" algn="ctr">
                      <a:noFill/>
                    </a:lnR>
                    <a:lnT w="3175" algn="ctr">
                      <a:noFill/>
                    </a:lnT>
                    <a:lnB w="19050" algn="ctr">
                      <a:solidFill>
                        <a:srgbClr val="AD1917"/>
                      </a:solidFill>
                    </a:lnB>
                    <a:noFill/>
                  </a:tcPr>
                </a:tc>
                <a:extLst>
                  <a:ext uri="{0D108BD9-81ED-4DB2-BD59-A6C34878D82A}">
                    <a16:rowId xmlns:a16="http://schemas.microsoft.com/office/drawing/2014/main" val="10002"/>
                  </a:ext>
                </a:extLst>
              </a:tr>
            </a:tbl>
          </a:graphicData>
        </a:graphic>
      </p:graphicFrame>
      <p:pic>
        <p:nvPicPr>
          <p:cNvPr id="7" name="Grafik 4"/>
          <p:cNvPicPr>
            <a:picLocks noChangeAspect="1"/>
          </p:cNvPicPr>
          <p:nvPr/>
        </p:nvPicPr>
        <p:blipFill>
          <a:blip r:embed="rId4"/>
          <a:stretch/>
        </p:blipFill>
        <p:spPr bwMode="auto">
          <a:xfrm>
            <a:off x="4185803" y="6094221"/>
            <a:ext cx="1821229" cy="522382"/>
          </a:xfrm>
          <a:prstGeom prst="rect">
            <a:avLst/>
          </a:prstGeom>
        </p:spPr>
      </p:pic>
      <p:sp>
        <p:nvSpPr>
          <p:cNvPr id="758114139" name=" 758114138"/>
          <p:cNvSpPr/>
          <p:nvPr/>
        </p:nvSpPr>
        <p:spPr bwMode="auto">
          <a:xfrm>
            <a:off x="-2808878" y="4293511"/>
            <a:ext cx="51117"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242818302" name="Grafik 1242818301"/>
          <p:cNvPicPr>
            <a:picLocks noChangeAspect="1"/>
          </p:cNvPicPr>
          <p:nvPr/>
        </p:nvPicPr>
        <p:blipFill>
          <a:blip r:embed="rId5"/>
          <a:stretch/>
        </p:blipFill>
        <p:spPr bwMode="auto">
          <a:xfrm>
            <a:off x="7848917" y="6094221"/>
            <a:ext cx="1293693" cy="4645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rmAutofit fontScale="90000"/>
          </a:bodyPr>
          <a:lstStyle/>
          <a:p>
            <a:pPr>
              <a:defRPr/>
            </a:pPr>
            <a:r>
              <a:rPr lang="de-DE" dirty="0"/>
              <a:t>The </a:t>
            </a:r>
            <a:r>
              <a:rPr lang="de-DE" dirty="0" err="1"/>
              <a:t>Classical</a:t>
            </a:r>
            <a:r>
              <a:rPr lang="de-DE" dirty="0"/>
              <a:t> Univariate Model </a:t>
            </a:r>
            <a:br>
              <a:rPr lang="de-DE" dirty="0"/>
            </a:br>
            <a:r>
              <a:rPr lang="de-DE" sz="3600" dirty="0"/>
              <a:t>(SEM </a:t>
            </a:r>
            <a:r>
              <a:rPr lang="de-DE" sz="3600" dirty="0" err="1"/>
              <a:t>representation</a:t>
            </a:r>
            <a:r>
              <a:rPr lang="de-DE" sz="3600" dirty="0"/>
              <a:t>, </a:t>
            </a:r>
            <a:r>
              <a:rPr lang="de-DE" sz="3600" dirty="0" err="1"/>
              <a:t>wide</a:t>
            </a:r>
            <a:r>
              <a:rPr lang="de-DE" sz="3600" dirty="0"/>
              <a:t> </a:t>
            </a:r>
            <a:r>
              <a:rPr lang="de-DE" sz="3600" dirty="0" err="1"/>
              <a:t>format</a:t>
            </a:r>
            <a:r>
              <a:rPr lang="de-DE" sz="3600" dirty="0"/>
              <a:t>)</a:t>
            </a:r>
          </a:p>
        </p:txBody>
      </p:sp>
      <p:sp>
        <p:nvSpPr>
          <p:cNvPr id="5"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pic>
        <p:nvPicPr>
          <p:cNvPr id="7" name="Picture 3"/>
          <p:cNvPicPr>
            <a:picLocks noChangeAspect="1" noChangeArrowheads="1"/>
          </p:cNvPicPr>
          <p:nvPr/>
        </p:nvPicPr>
        <p:blipFill>
          <a:blip r:embed="rId2"/>
          <a:stretch/>
        </p:blipFill>
        <p:spPr bwMode="auto">
          <a:xfrm>
            <a:off x="1280594" y="1628800"/>
            <a:ext cx="7109705" cy="3705068"/>
          </a:xfrm>
          <a:prstGeom prst="rect">
            <a:avLst/>
          </a:prstGeom>
          <a:noFill/>
          <a:ln>
            <a:noFill/>
          </a:ln>
        </p:spPr>
      </p:pic>
      <p:sp>
        <p:nvSpPr>
          <p:cNvPr id="8" name="Rechteck 8"/>
          <p:cNvSpPr/>
          <p:nvPr/>
        </p:nvSpPr>
        <p:spPr bwMode="auto">
          <a:xfrm>
            <a:off x="1279090" y="5157261"/>
            <a:ext cx="2815258" cy="307777"/>
          </a:xfrm>
          <a:prstGeom prst="rect">
            <a:avLst/>
          </a:prstGeom>
        </p:spPr>
        <p:txBody>
          <a:bodyPr wrap="none">
            <a:spAutoFit/>
          </a:bodyPr>
          <a:lstStyle/>
          <a:p>
            <a:pPr marL="0" marR="0" lvl="0" indent="0" algn="l" defTabSz="914210" eaLnBrk="1" fontAlgn="auto" latinLnBrk="0" hangingPunct="1">
              <a:lnSpc>
                <a:spcPct val="100000"/>
              </a:lnSpc>
              <a:spcBef>
                <a:spcPts val="0"/>
              </a:spcBef>
              <a:spcAft>
                <a:spcPts val="0"/>
              </a:spcAft>
              <a:buClrTx/>
              <a:buSzTx/>
              <a:buFontTx/>
              <a:buNone/>
              <a:tabLst/>
              <a:defRPr/>
            </a:pPr>
            <a:r>
              <a:rPr kumimoji="0" lang="da-DK" sz="1400" b="0" i="1" u="none" strike="noStrike" kern="0" cap="none" spc="0" normalizeH="0" baseline="0" noProof="0" dirty="0">
                <a:ln>
                  <a:noFill/>
                </a:ln>
                <a:solidFill>
                  <a:prstClr val="black"/>
                </a:solidFill>
                <a:effectLst/>
                <a:uLnTx/>
                <a:uFillTx/>
                <a:latin typeface="Calibri"/>
                <a:cs typeface="Arial"/>
              </a:rPr>
              <a:t>Figure: Turkheimer et al. 2005: 1218</a:t>
            </a:r>
            <a:endParaRPr kumimoji="0" lang="en-US" sz="1400" b="0" i="1" u="none" strike="noStrike" kern="0" cap="none" spc="0" normalizeH="0" baseline="0" noProof="0" dirty="0">
              <a:ln>
                <a:noFill/>
              </a:ln>
              <a:solidFill>
                <a:prstClr val="black"/>
              </a:solidFill>
              <a:effectLst/>
              <a:uLnTx/>
              <a:uFillTx/>
              <a:latin typeface="Calibri"/>
              <a:cs typeface="Arial"/>
            </a:endParaRPr>
          </a:p>
        </p:txBody>
      </p:sp>
      <p:sp>
        <p:nvSpPr>
          <p:cNvPr id="10" name="Rechteck 1"/>
          <p:cNvSpPr/>
          <p:nvPr/>
        </p:nvSpPr>
        <p:spPr bwMode="auto">
          <a:xfrm>
            <a:off x="4448944" y="5190437"/>
            <a:ext cx="4953000" cy="461665"/>
          </a:xfrm>
          <a:prstGeom prst="rect">
            <a:avLst/>
          </a:prstGeom>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Calibri"/>
                <a:cs typeface="Arial"/>
              </a:rPr>
              <a:t>(one data row per twin pair/family)</a:t>
            </a:r>
            <a:endParaRPr kumimoji="0" lang="en-US" sz="1400" b="0" i="0" u="none" strike="noStrike" kern="0" cap="none" spc="0" normalizeH="0" baseline="0" noProof="0">
              <a:ln>
                <a:noFill/>
              </a:ln>
              <a:solidFill>
                <a:prstClr val="black"/>
              </a:solidFill>
              <a:effectLst/>
              <a:uLnTx/>
              <a:uFillTx/>
              <a:latin typeface="Calibri"/>
              <a:cs typeface="Arial"/>
            </a:endParaRPr>
          </a:p>
        </p:txBody>
      </p:sp>
      <p:sp>
        <p:nvSpPr>
          <p:cNvPr id="9" name="Fußzeilenplatzhalter 3">
            <a:extLst>
              <a:ext uri="{FF2B5EF4-FFF2-40B4-BE49-F238E27FC236}">
                <a16:creationId xmlns:a16="http://schemas.microsoft.com/office/drawing/2014/main" id="{335D6585-B0BF-F2FE-6E77-61C5CA49379B}"/>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rmAutofit/>
          </a:bodyPr>
          <a:lstStyle/>
          <a:p>
            <a:pPr>
              <a:defRPr/>
            </a:pPr>
            <a:r>
              <a:rPr lang="en-US"/>
              <a:t>Twin Model with measured C</a:t>
            </a:r>
            <a:endParaRPr lang="en-US" i="1"/>
          </a:p>
        </p:txBody>
      </p:sp>
      <p:sp>
        <p:nvSpPr>
          <p:cNvPr id="5"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tint val="75000"/>
                  </a:prstClr>
                </a:solidFill>
                <a:effectLst/>
                <a:uLnTx/>
                <a:uFillTx/>
                <a:latin typeface="Calibri"/>
                <a:cs typeface="Arial"/>
              </a:rPr>
              <a:t>www.twin-life.de</a:t>
            </a:r>
          </a:p>
        </p:txBody>
      </p:sp>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pic>
        <p:nvPicPr>
          <p:cNvPr id="7" name="Picture 2"/>
          <p:cNvPicPr>
            <a:picLocks noChangeAspect="1" noChangeArrowheads="1"/>
          </p:cNvPicPr>
          <p:nvPr/>
        </p:nvPicPr>
        <p:blipFill>
          <a:blip r:embed="rId2"/>
          <a:stretch/>
        </p:blipFill>
        <p:spPr bwMode="auto">
          <a:xfrm>
            <a:off x="1280592" y="1585395"/>
            <a:ext cx="7338815" cy="4739319"/>
          </a:xfrm>
          <a:prstGeom prst="rect">
            <a:avLst/>
          </a:prstGeom>
          <a:noFill/>
          <a:ln>
            <a:noFill/>
          </a:ln>
        </p:spPr>
      </p:pic>
      <p:sp>
        <p:nvSpPr>
          <p:cNvPr id="8" name="Pfeil nach rechts 5"/>
          <p:cNvSpPr/>
          <p:nvPr/>
        </p:nvSpPr>
        <p:spPr bwMode="auto">
          <a:xfrm rot="10800000">
            <a:off x="6435163" y="5456387"/>
            <a:ext cx="468052" cy="216025"/>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cs typeface="Arial"/>
            </a:endParaRPr>
          </a:p>
        </p:txBody>
      </p:sp>
      <p:sp>
        <p:nvSpPr>
          <p:cNvPr id="9" name="Textfeld 6"/>
          <p:cNvSpPr txBox="1"/>
          <p:nvPr/>
        </p:nvSpPr>
        <p:spPr bwMode="auto">
          <a:xfrm>
            <a:off x="7113731" y="5379731"/>
            <a:ext cx="1725152" cy="369332"/>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a:cs typeface="Arial"/>
              </a:rPr>
              <a:t>E.g. parents’ SES</a:t>
            </a:r>
          </a:p>
        </p:txBody>
      </p:sp>
      <p:sp>
        <p:nvSpPr>
          <p:cNvPr id="10" name="Rechteck 2"/>
          <p:cNvSpPr/>
          <p:nvPr/>
        </p:nvSpPr>
        <p:spPr bwMode="auto">
          <a:xfrm>
            <a:off x="1355266" y="6194347"/>
            <a:ext cx="2824812" cy="307777"/>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prstClr val="black"/>
                </a:solidFill>
                <a:effectLst/>
                <a:uLnTx/>
                <a:uFillTx/>
                <a:latin typeface="Calibri"/>
                <a:cs typeface="Arial"/>
              </a:rPr>
              <a:t>Figure: Turkheimer et al. 2005: 1219</a:t>
            </a:r>
            <a:endParaRPr kumimoji="0" lang="en-US" sz="11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332656"/>
            <a:ext cx="8915400" cy="1143000"/>
          </a:xfrm>
        </p:spPr>
        <p:txBody>
          <a:bodyPr>
            <a:normAutofit/>
          </a:bodyPr>
          <a:lstStyle/>
          <a:p>
            <a:pPr>
              <a:defRPr/>
            </a:pPr>
            <a:r>
              <a:rPr lang="en-US" sz="3600"/>
              <a:t>Assumptions of ACE decompositions </a:t>
            </a:r>
          </a:p>
        </p:txBody>
      </p:sp>
      <p:sp>
        <p:nvSpPr>
          <p:cNvPr id="5" name="Inhaltsplatzhalter 2"/>
          <p:cNvSpPr>
            <a:spLocks noGrp="1"/>
          </p:cNvSpPr>
          <p:nvPr>
            <p:ph idx="1"/>
          </p:nvPr>
        </p:nvSpPr>
        <p:spPr bwMode="auto">
          <a:xfrm>
            <a:off x="506506" y="1556793"/>
            <a:ext cx="9205023" cy="4525963"/>
          </a:xfrm>
        </p:spPr>
        <p:txBody>
          <a:bodyPr>
            <a:normAutofit/>
          </a:bodyPr>
          <a:lstStyle/>
          <a:p>
            <a:pPr marL="0" indent="0">
              <a:defRPr/>
            </a:pPr>
            <a:r>
              <a:rPr lang="en-US" sz="2000" dirty="0"/>
              <a:t> Genetic within twin-pair correlation of MZ twins is 1,</a:t>
            </a:r>
            <a:endParaRPr dirty="0"/>
          </a:p>
          <a:p>
            <a:pPr marL="0" indent="0">
              <a:buNone/>
              <a:defRPr/>
            </a:pPr>
            <a:r>
              <a:rPr lang="en-US" sz="2000" dirty="0"/>
              <a:t>  genetic within twin-pair correlation of DZ twins is .5</a:t>
            </a:r>
            <a:endParaRPr dirty="0"/>
          </a:p>
          <a:p>
            <a:pPr marL="0" indent="0">
              <a:buNone/>
              <a:defRPr/>
            </a:pPr>
            <a:endParaRPr lang="en-US" sz="2000" dirty="0"/>
          </a:p>
          <a:p>
            <a:pPr marL="0" indent="0">
              <a:defRPr/>
            </a:pPr>
            <a:r>
              <a:rPr lang="en-US" sz="2000" dirty="0"/>
              <a:t> Genetic effects on phenotype are additive</a:t>
            </a:r>
            <a:endParaRPr dirty="0"/>
          </a:p>
          <a:p>
            <a:pPr marL="0" indent="0">
              <a:buNone/>
              <a:defRPr/>
            </a:pPr>
            <a:r>
              <a:rPr lang="en-US" sz="2000" dirty="0"/>
              <a:t>   = no epistasis, no interactions between effects of different genes</a:t>
            </a:r>
            <a:endParaRPr dirty="0"/>
          </a:p>
          <a:p>
            <a:pPr marL="0" indent="0">
              <a:buNone/>
              <a:defRPr/>
            </a:pPr>
            <a:r>
              <a:rPr lang="en-US" sz="2000" dirty="0"/>
              <a:t>  (otherwise assumed genetic correlation for DZ twins of .5 is wrong)</a:t>
            </a:r>
            <a:endParaRPr dirty="0"/>
          </a:p>
          <a:p>
            <a:pPr marL="0" indent="0">
              <a:defRPr/>
            </a:pPr>
            <a:endParaRPr lang="en-US" sz="2000" dirty="0"/>
          </a:p>
          <a:p>
            <a:pPr marL="0" indent="0">
              <a:defRPr/>
            </a:pPr>
            <a:r>
              <a:rPr lang="en-US" sz="2000" dirty="0"/>
              <a:t> No gene-environment interactions or correlations (</a:t>
            </a:r>
            <a:r>
              <a:rPr lang="en-US" sz="2000" dirty="0" err="1"/>
              <a:t>GxE</a:t>
            </a:r>
            <a:r>
              <a:rPr lang="en-US" sz="2000" dirty="0"/>
              <a:t> or </a:t>
            </a:r>
            <a:r>
              <a:rPr lang="en-US" sz="2000" dirty="0" err="1"/>
              <a:t>GEr</a:t>
            </a:r>
            <a:r>
              <a:rPr lang="en-US" sz="2000" dirty="0"/>
              <a:t>) </a:t>
            </a:r>
            <a:endParaRPr dirty="0"/>
          </a:p>
          <a:p>
            <a:pPr>
              <a:buNone/>
              <a:defRPr/>
            </a:pPr>
            <a:r>
              <a:rPr lang="en-US" sz="2000" dirty="0"/>
              <a:t>   (assumption can be relaxed by more complex </a:t>
            </a:r>
            <a:r>
              <a:rPr lang="en-US" sz="2000" dirty="0" err="1"/>
              <a:t>GxE</a:t>
            </a:r>
            <a:r>
              <a:rPr lang="en-US" sz="2000" dirty="0"/>
              <a:t> models or</a:t>
            </a:r>
            <a:endParaRPr dirty="0"/>
          </a:p>
          <a:p>
            <a:pPr>
              <a:buNone/>
              <a:defRPr/>
            </a:pPr>
            <a:r>
              <a:rPr lang="en-US" sz="2000" dirty="0"/>
              <a:t>   non-parametric ACE decompositions, Guo and Wang 2002)</a:t>
            </a:r>
            <a:endParaRPr dirty="0"/>
          </a:p>
          <a:p>
            <a:pPr>
              <a:buNone/>
              <a:defRPr/>
            </a:pPr>
            <a:endParaRPr lang="en-US" sz="2000" dirty="0"/>
          </a:p>
          <a:p>
            <a:pPr marL="0" indent="0">
              <a:defRPr/>
            </a:pPr>
            <a:r>
              <a:rPr lang="en-US" sz="2000" dirty="0"/>
              <a:t> Phenotype can be approximated by a normal distribution</a:t>
            </a:r>
            <a:endParaRPr dirty="0"/>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tint val="75000"/>
                  </a:prstClr>
                </a:solidFill>
                <a:effectLst/>
                <a:uLnTx/>
                <a:uFillTx/>
                <a:latin typeface="Calibri"/>
                <a:cs typeface="Arial"/>
              </a:rPr>
              <a:t>www.twin-life.de</a:t>
            </a: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72480" y="413792"/>
            <a:ext cx="9439049" cy="1143000"/>
          </a:xfrm>
        </p:spPr>
        <p:txBody>
          <a:bodyPr>
            <a:normAutofit/>
          </a:bodyPr>
          <a:lstStyle/>
          <a:p>
            <a:pPr>
              <a:defRPr/>
            </a:pPr>
            <a:r>
              <a:rPr lang="en-US" sz="3600"/>
              <a:t>Assumptions of ACE decompositions (cont.) </a:t>
            </a:r>
          </a:p>
        </p:txBody>
      </p:sp>
      <p:sp>
        <p:nvSpPr>
          <p:cNvPr id="5" name="Inhaltsplatzhalter 2"/>
          <p:cNvSpPr>
            <a:spLocks noGrp="1"/>
          </p:cNvSpPr>
          <p:nvPr>
            <p:ph idx="1"/>
          </p:nvPr>
        </p:nvSpPr>
        <p:spPr bwMode="auto">
          <a:xfrm>
            <a:off x="506506" y="1556793"/>
            <a:ext cx="9205023" cy="4525963"/>
          </a:xfrm>
        </p:spPr>
        <p:txBody>
          <a:bodyPr>
            <a:noAutofit/>
          </a:bodyPr>
          <a:lstStyle/>
          <a:p>
            <a:pPr marL="0" indent="0">
              <a:defRPr/>
            </a:pPr>
            <a:r>
              <a:rPr lang="en-US" sz="2400"/>
              <a:t> </a:t>
            </a:r>
            <a:r>
              <a:rPr lang="en-US" sz="2000"/>
              <a:t>Equal environment assumption (EAA)</a:t>
            </a:r>
            <a:endParaRPr/>
          </a:p>
          <a:p>
            <a:pPr marL="0" indent="0">
              <a:buNone/>
              <a:defRPr/>
            </a:pPr>
            <a:r>
              <a:rPr lang="en-US" sz="2000"/>
              <a:t>   = Same environmental influences for MZ and DZ twins</a:t>
            </a:r>
            <a:endParaRPr/>
          </a:p>
          <a:p>
            <a:pPr marL="0" indent="0">
              <a:buNone/>
              <a:defRPr/>
            </a:pPr>
            <a:r>
              <a:rPr lang="en-US" sz="2000"/>
              <a:t>   (if environments for MZ twins are more similar, A tends to be    </a:t>
            </a:r>
            <a:endParaRPr/>
          </a:p>
          <a:p>
            <a:pPr marL="0" indent="0">
              <a:buNone/>
              <a:defRPr/>
            </a:pPr>
            <a:r>
              <a:rPr lang="en-US" sz="2000"/>
              <a:t>   inflated/overestimated, in case of IQ studies show that violation</a:t>
            </a:r>
            <a:endParaRPr/>
          </a:p>
          <a:p>
            <a:pPr marL="0" indent="0">
              <a:buNone/>
              <a:defRPr/>
            </a:pPr>
            <a:r>
              <a:rPr lang="en-US" sz="2000"/>
              <a:t>   of EEA does not inflate A , Derks et al. 2006)</a:t>
            </a:r>
            <a:endParaRPr/>
          </a:p>
          <a:p>
            <a:pPr marL="0" indent="0">
              <a:defRPr/>
            </a:pPr>
            <a:endParaRPr lang="en-US" sz="2000"/>
          </a:p>
          <a:p>
            <a:pPr marL="0" indent="0">
              <a:buNone/>
              <a:defRPr/>
            </a:pPr>
            <a:r>
              <a:rPr lang="en-US" sz="2000"/>
              <a:t>   </a:t>
            </a:r>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tint val="75000"/>
                  </a:prstClr>
                </a:solidFill>
                <a:effectLst/>
                <a:uLnTx/>
                <a:uFillTx/>
                <a:latin typeface="Calibri"/>
                <a:cs typeface="Arial"/>
              </a:rPr>
              <a:t>www.twin-life.de</a:t>
            </a: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72480" y="413792"/>
            <a:ext cx="9439049" cy="1143000"/>
          </a:xfrm>
        </p:spPr>
        <p:txBody>
          <a:bodyPr>
            <a:normAutofit/>
          </a:bodyPr>
          <a:lstStyle/>
          <a:p>
            <a:pPr>
              <a:defRPr/>
            </a:pPr>
            <a:r>
              <a:rPr lang="en-US" sz="3600"/>
              <a:t>Assumptions of ACE decompositions (cont.) </a:t>
            </a:r>
          </a:p>
        </p:txBody>
      </p:sp>
      <p:sp>
        <p:nvSpPr>
          <p:cNvPr id="5" name="Inhaltsplatzhalter 2"/>
          <p:cNvSpPr>
            <a:spLocks noGrp="1"/>
          </p:cNvSpPr>
          <p:nvPr>
            <p:ph idx="1"/>
          </p:nvPr>
        </p:nvSpPr>
        <p:spPr bwMode="auto">
          <a:xfrm>
            <a:off x="506506" y="1556793"/>
            <a:ext cx="9205023" cy="4525963"/>
          </a:xfrm>
        </p:spPr>
        <p:txBody>
          <a:bodyPr>
            <a:noAutofit/>
          </a:bodyPr>
          <a:lstStyle/>
          <a:p>
            <a:pPr marL="0" indent="0">
              <a:defRPr/>
            </a:pPr>
            <a:r>
              <a:rPr lang="en-US" sz="2400"/>
              <a:t> </a:t>
            </a:r>
            <a:r>
              <a:rPr lang="en-US" sz="2000"/>
              <a:t>Equal environment assumption (EAA)</a:t>
            </a:r>
            <a:endParaRPr/>
          </a:p>
          <a:p>
            <a:pPr marL="0" indent="0">
              <a:buNone/>
              <a:defRPr/>
            </a:pPr>
            <a:r>
              <a:rPr lang="en-US" sz="2000"/>
              <a:t>   = Same environmental influences for MZ and DZ twins</a:t>
            </a:r>
            <a:endParaRPr/>
          </a:p>
          <a:p>
            <a:pPr marL="0" indent="0">
              <a:buNone/>
              <a:defRPr/>
            </a:pPr>
            <a:r>
              <a:rPr lang="en-US" sz="2000"/>
              <a:t>   (if environments for MZ twins are more similar, A tends to be    </a:t>
            </a:r>
            <a:endParaRPr/>
          </a:p>
          <a:p>
            <a:pPr marL="0" indent="0">
              <a:buNone/>
              <a:defRPr/>
            </a:pPr>
            <a:r>
              <a:rPr lang="en-US" sz="2000"/>
              <a:t>   inflated/overestimated, in case of IQ studies show that violation</a:t>
            </a:r>
            <a:endParaRPr/>
          </a:p>
          <a:p>
            <a:pPr marL="0" indent="0">
              <a:buNone/>
              <a:defRPr/>
            </a:pPr>
            <a:r>
              <a:rPr lang="en-US" sz="2000"/>
              <a:t>   of EEA does not inflate A , Derks et al. 2006)</a:t>
            </a:r>
            <a:endParaRPr/>
          </a:p>
          <a:p>
            <a:pPr marL="0" indent="0">
              <a:defRPr/>
            </a:pPr>
            <a:endParaRPr lang="en-US" sz="2000"/>
          </a:p>
          <a:p>
            <a:pPr marL="0" indent="0">
              <a:buNone/>
              <a:defRPr/>
            </a:pPr>
            <a:r>
              <a:rPr lang="en-US" sz="2000"/>
              <a:t>   </a:t>
            </a:r>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tint val="75000"/>
                  </a:prstClr>
                </a:solidFill>
                <a:effectLst/>
                <a:uLnTx/>
                <a:uFillTx/>
                <a:latin typeface="Calibri"/>
                <a:cs typeface="Arial"/>
              </a:rPr>
              <a:t>www.twin-life.de</a:t>
            </a: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8" name="Pfeil nach rechts 5"/>
          <p:cNvSpPr/>
          <p:nvPr/>
        </p:nvSpPr>
        <p:spPr bwMode="auto">
          <a:xfrm>
            <a:off x="1177683" y="3586971"/>
            <a:ext cx="432048" cy="36004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cs typeface="Arial"/>
            </a:endParaRPr>
          </a:p>
        </p:txBody>
      </p:sp>
      <p:sp>
        <p:nvSpPr>
          <p:cNvPr id="9" name="Rechteck 6"/>
          <p:cNvSpPr/>
          <p:nvPr/>
        </p:nvSpPr>
        <p:spPr bwMode="auto">
          <a:xfrm>
            <a:off x="1784648" y="3429000"/>
            <a:ext cx="7488832" cy="193899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Calibri"/>
                <a:cs typeface="Arial"/>
              </a:rPr>
              <a:t>“Even if violations occur, these do not necessarily affect estimations, as long as differential treatment of MZ and DZ twins is unrelated or only weakly related to a trait under study; this is referred to as the ‘trait-relevant’ definition of EEA (LoParo &amp; Waldman 2014: 611).” </a:t>
            </a:r>
            <a:r>
              <a:rPr kumimoji="0" lang="en-US" sz="2000" b="0" i="1" u="none" strike="noStrike" kern="0" cap="none" spc="0" normalizeH="0" baseline="0" noProof="0">
                <a:ln>
                  <a:noFill/>
                </a:ln>
                <a:solidFill>
                  <a:prstClr val="black"/>
                </a:solidFill>
                <a:effectLst/>
                <a:uLnTx/>
                <a:uFillTx/>
                <a:latin typeface="Calibri"/>
                <a:cs typeface="Arial"/>
              </a:rPr>
              <a:t>(Mönkediek 2021: 116)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72480" y="413792"/>
            <a:ext cx="9439049" cy="1143000"/>
          </a:xfrm>
        </p:spPr>
        <p:txBody>
          <a:bodyPr>
            <a:normAutofit/>
          </a:bodyPr>
          <a:lstStyle/>
          <a:p>
            <a:pPr>
              <a:defRPr/>
            </a:pPr>
            <a:r>
              <a:rPr lang="en-US" sz="3600"/>
              <a:t>Assumptions of ACE decompositions (cont.) </a:t>
            </a:r>
          </a:p>
        </p:txBody>
      </p:sp>
      <p:sp>
        <p:nvSpPr>
          <p:cNvPr id="5" name="Inhaltsplatzhalter 2"/>
          <p:cNvSpPr>
            <a:spLocks noGrp="1"/>
          </p:cNvSpPr>
          <p:nvPr>
            <p:ph idx="1"/>
          </p:nvPr>
        </p:nvSpPr>
        <p:spPr bwMode="auto">
          <a:xfrm>
            <a:off x="506506" y="1556793"/>
            <a:ext cx="9205023" cy="4525963"/>
          </a:xfrm>
        </p:spPr>
        <p:txBody>
          <a:bodyPr>
            <a:noAutofit/>
          </a:bodyPr>
          <a:lstStyle/>
          <a:p>
            <a:pPr marL="0" indent="0">
              <a:defRPr/>
            </a:pPr>
            <a:r>
              <a:rPr lang="en-US" sz="2400"/>
              <a:t> </a:t>
            </a:r>
            <a:r>
              <a:rPr lang="en-US" sz="2000"/>
              <a:t>Equal environment assumption (EAA)</a:t>
            </a:r>
            <a:endParaRPr/>
          </a:p>
          <a:p>
            <a:pPr marL="0" indent="0">
              <a:buNone/>
              <a:defRPr/>
            </a:pPr>
            <a:r>
              <a:rPr lang="en-US" sz="2000"/>
              <a:t>   = Same environmental influences for MZ and DZ twins</a:t>
            </a:r>
            <a:endParaRPr/>
          </a:p>
          <a:p>
            <a:pPr marL="0" indent="0">
              <a:buNone/>
              <a:defRPr/>
            </a:pPr>
            <a:r>
              <a:rPr lang="en-US" sz="2000"/>
              <a:t>   (if environments for MZ twins are more similar, A tends to be    </a:t>
            </a:r>
            <a:endParaRPr/>
          </a:p>
          <a:p>
            <a:pPr marL="0" indent="0">
              <a:buNone/>
              <a:defRPr/>
            </a:pPr>
            <a:r>
              <a:rPr lang="en-US" sz="2000"/>
              <a:t>   inflated/overestimated, in case of IQ studies show that violation</a:t>
            </a:r>
            <a:endParaRPr/>
          </a:p>
          <a:p>
            <a:pPr marL="0" indent="0">
              <a:buNone/>
              <a:defRPr/>
            </a:pPr>
            <a:r>
              <a:rPr lang="en-US" sz="2000"/>
              <a:t>   of EEA does not inflate A , Derks et al. 2006)</a:t>
            </a:r>
            <a:endParaRPr/>
          </a:p>
          <a:p>
            <a:pPr marL="0" indent="0">
              <a:defRPr/>
            </a:pPr>
            <a:endParaRPr lang="en-US" sz="2000"/>
          </a:p>
          <a:p>
            <a:pPr marL="0" indent="0">
              <a:defRPr/>
            </a:pPr>
            <a:r>
              <a:rPr lang="en-US" sz="2000"/>
              <a:t> No assortative mating</a:t>
            </a:r>
            <a:endParaRPr/>
          </a:p>
          <a:p>
            <a:pPr marL="0" indent="0">
              <a:buNone/>
              <a:defRPr/>
            </a:pPr>
            <a:r>
              <a:rPr lang="en-US" sz="2000"/>
              <a:t>   = no positive correlation of parents regarding the phenotype</a:t>
            </a:r>
            <a:endParaRPr/>
          </a:p>
          <a:p>
            <a:pPr marL="0" indent="0">
              <a:buNone/>
              <a:defRPr/>
            </a:pPr>
            <a:r>
              <a:rPr lang="en-US" sz="2000"/>
              <a:t>  (possible correction using parents of twins-model or</a:t>
            </a:r>
            <a:endParaRPr/>
          </a:p>
          <a:p>
            <a:pPr marL="0" indent="0">
              <a:buNone/>
              <a:defRPr/>
            </a:pPr>
            <a:r>
              <a:rPr lang="en-US" sz="2000"/>
              <a:t>   correction formula of Loehlin et al., 2009: 0.5 + 0.5 * h</a:t>
            </a:r>
            <a:r>
              <a:rPr lang="en-US" sz="2000" baseline="-25000"/>
              <a:t>0</a:t>
            </a:r>
            <a:r>
              <a:rPr lang="en-US" sz="2000" baseline="30000"/>
              <a:t>2</a:t>
            </a:r>
            <a:r>
              <a:rPr lang="en-US" sz="2000"/>
              <a:t> * r</a:t>
            </a:r>
            <a:r>
              <a:rPr lang="en-US" sz="2000" baseline="-25000"/>
              <a:t>p</a:t>
            </a:r>
          </a:p>
          <a:p>
            <a:pPr marL="0" indent="0">
              <a:buNone/>
              <a:defRPr/>
            </a:pPr>
            <a:r>
              <a:rPr lang="en-US" sz="2000" baseline="-25000"/>
              <a:t> </a:t>
            </a:r>
            <a:r>
              <a:rPr lang="en-US" sz="2000"/>
              <a:t>  with h</a:t>
            </a:r>
            <a:r>
              <a:rPr lang="en-US" sz="2000" baseline="-25000"/>
              <a:t>0</a:t>
            </a:r>
            <a:r>
              <a:rPr lang="en-US" sz="2000" baseline="30000"/>
              <a:t>2</a:t>
            </a:r>
            <a:r>
              <a:rPr lang="en-US" sz="2000"/>
              <a:t> the heritability (share of A) given no assortative mating and</a:t>
            </a:r>
            <a:endParaRPr/>
          </a:p>
          <a:p>
            <a:pPr marL="0" indent="0">
              <a:buNone/>
              <a:defRPr/>
            </a:pPr>
            <a:r>
              <a:rPr lang="en-US" sz="2000"/>
              <a:t>   r</a:t>
            </a:r>
            <a:r>
              <a:rPr lang="en-US" sz="2000" baseline="-25000"/>
              <a:t>p </a:t>
            </a:r>
            <a:r>
              <a:rPr lang="en-US" sz="2000"/>
              <a:t>the correlation of parents with respect to the phenotype)</a:t>
            </a:r>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tint val="75000"/>
                  </a:prstClr>
                </a:solidFill>
                <a:effectLst/>
                <a:uLnTx/>
                <a:uFillTx/>
                <a:latin typeface="Calibri"/>
                <a:cs typeface="Arial"/>
              </a:rPr>
              <a:t>www.twin-life.de</a:t>
            </a: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471" y="341784"/>
            <a:ext cx="9439049" cy="1143000"/>
          </a:xfrm>
        </p:spPr>
        <p:txBody>
          <a:bodyPr>
            <a:normAutofit/>
          </a:bodyPr>
          <a:lstStyle/>
          <a:p>
            <a:pPr>
              <a:defRPr/>
            </a:pPr>
            <a:r>
              <a:rPr lang="en-US" sz="3600"/>
              <a:t>Assumptions of ACE decompositions (cont. 2) </a:t>
            </a:r>
          </a:p>
        </p:txBody>
      </p:sp>
      <p:sp>
        <p:nvSpPr>
          <p:cNvPr id="5" name="Inhaltsplatzhalter 2"/>
          <p:cNvSpPr>
            <a:spLocks noGrp="1"/>
          </p:cNvSpPr>
          <p:nvPr>
            <p:ph idx="1"/>
          </p:nvPr>
        </p:nvSpPr>
        <p:spPr bwMode="auto">
          <a:xfrm>
            <a:off x="506506" y="1556794"/>
            <a:ext cx="9205023" cy="4896543"/>
          </a:xfrm>
        </p:spPr>
        <p:txBody>
          <a:bodyPr>
            <a:normAutofit/>
          </a:bodyPr>
          <a:lstStyle/>
          <a:p>
            <a:pPr>
              <a:defRPr/>
            </a:pPr>
            <a:r>
              <a:rPr lang="en-US" sz="2600"/>
              <a:t>if all assumptions are met,</a:t>
            </a:r>
            <a:endParaRPr/>
          </a:p>
          <a:p>
            <a:pPr>
              <a:buNone/>
              <a:defRPr/>
            </a:pPr>
            <a:r>
              <a:rPr lang="en-US" sz="2600"/>
              <a:t>	phenotype can be linear additively decomposed:</a:t>
            </a:r>
            <a:endParaRPr/>
          </a:p>
          <a:p>
            <a:pPr>
              <a:buNone/>
              <a:defRPr/>
            </a:pPr>
            <a:r>
              <a:rPr lang="en-US" sz="2600"/>
              <a:t>	A + C + E with E including measurement error</a:t>
            </a:r>
            <a:endParaRPr/>
          </a:p>
          <a:p>
            <a:pPr>
              <a:buNone/>
              <a:defRPr/>
            </a:pPr>
            <a:endParaRPr lang="en-US" sz="2600"/>
          </a:p>
          <a:p>
            <a:pPr>
              <a:defRPr/>
            </a:pPr>
            <a:r>
              <a:rPr lang="en-US" sz="2600"/>
              <a:t>This can be done using structural equation modeling</a:t>
            </a:r>
            <a:endParaRPr/>
          </a:p>
          <a:p>
            <a:pPr>
              <a:buNone/>
              <a:defRPr/>
            </a:pPr>
            <a:r>
              <a:rPr lang="en-US" sz="2600"/>
              <a:t>     and “wide” formatted data</a:t>
            </a:r>
            <a:endParaRPr/>
          </a:p>
          <a:p>
            <a:pPr>
              <a:buNone/>
              <a:defRPr/>
            </a:pPr>
            <a:r>
              <a:rPr lang="en-US" sz="2600"/>
              <a:t>	(one data row per twin pair/family),</a:t>
            </a:r>
            <a:br>
              <a:rPr lang="en-US" sz="2600"/>
            </a:br>
            <a:endParaRPr/>
          </a:p>
          <a:p>
            <a:pPr>
              <a:defRPr/>
            </a:pPr>
            <a:r>
              <a:rPr lang="en-US" sz="2400" i="1"/>
              <a:t>But also using multilevel mixed-effects modeling</a:t>
            </a:r>
            <a:endParaRPr sz="2800" i="1"/>
          </a:p>
          <a:p>
            <a:pPr>
              <a:buNone/>
              <a:defRPr/>
            </a:pPr>
            <a:r>
              <a:rPr lang="en-US" sz="2400" i="1"/>
              <a:t>	and “long” formatted data</a:t>
            </a:r>
            <a:endParaRPr sz="2800" i="1"/>
          </a:p>
          <a:p>
            <a:pPr>
              <a:buNone/>
              <a:defRPr/>
            </a:pPr>
            <a:r>
              <a:rPr lang="en-US" sz="2400" i="1"/>
              <a:t>    (one data row per twin/person/person-year)</a:t>
            </a:r>
            <a:endParaRPr sz="2800" i="1"/>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tint val="75000"/>
                  </a:prstClr>
                </a:solidFill>
                <a:effectLst/>
                <a:uLnTx/>
                <a:uFillTx/>
                <a:latin typeface="Calibri"/>
                <a:cs typeface="Arial"/>
              </a:rPr>
              <a:t>www.twin-life.de</a:t>
            </a: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Implementation in R: Preparation</a:t>
            </a:r>
          </a:p>
        </p:txBody>
      </p:sp>
      <p:sp>
        <p:nvSpPr>
          <p:cNvPr id="5" name="Inhaltsplatzhalter 2"/>
          <p:cNvSpPr>
            <a:spLocks noGrp="1"/>
          </p:cNvSpPr>
          <p:nvPr>
            <p:ph idx="1"/>
          </p:nvPr>
        </p:nvSpPr>
        <p:spPr bwMode="auto">
          <a:xfrm>
            <a:off x="495300" y="1600206"/>
            <a:ext cx="8915400" cy="3849364"/>
          </a:xfrm>
        </p:spPr>
        <p:txBody>
          <a:bodyPr>
            <a:normAutofit/>
          </a:bodyPr>
          <a:lstStyle/>
          <a:p>
            <a:pPr>
              <a:spcBef>
                <a:spcPts val="600"/>
              </a:spcBef>
              <a:spcAft>
                <a:spcPts val="600"/>
              </a:spcAft>
              <a:defRPr/>
            </a:pPr>
            <a:r>
              <a:rPr lang="de-DE" dirty="0" err="1"/>
              <a:t>To</a:t>
            </a:r>
            <a:r>
              <a:rPr lang="de-DE" dirty="0"/>
              <a:t> </a:t>
            </a:r>
            <a:r>
              <a:rPr lang="de-DE" dirty="0" err="1"/>
              <a:t>load</a:t>
            </a:r>
            <a:r>
              <a:rPr lang="de-DE" dirty="0"/>
              <a:t> </a:t>
            </a:r>
            <a:r>
              <a:rPr lang="de-DE" dirty="0" err="1"/>
              <a:t>data</a:t>
            </a:r>
            <a:r>
              <a:rPr lang="de-DE" dirty="0"/>
              <a:t>-sets </a:t>
            </a:r>
            <a:r>
              <a:rPr lang="de-DE" dirty="0" err="1"/>
              <a:t>prepared</a:t>
            </a:r>
            <a:r>
              <a:rPr lang="de-DE" dirty="0"/>
              <a:t> in </a:t>
            </a:r>
            <a:r>
              <a:rPr lang="de-DE" dirty="0" err="1"/>
              <a:t>Stata</a:t>
            </a:r>
            <a:r>
              <a:rPr lang="de-DE" dirty="0"/>
              <a:t> </a:t>
            </a:r>
            <a:r>
              <a:rPr lang="de-DE" dirty="0" err="1"/>
              <a:t>into</a:t>
            </a:r>
            <a:r>
              <a:rPr lang="de-DE" dirty="0"/>
              <a:t> R:</a:t>
            </a:r>
            <a:endParaRPr dirty="0"/>
          </a:p>
          <a:p>
            <a:pPr marL="0" indent="0">
              <a:spcBef>
                <a:spcPts val="600"/>
              </a:spcBef>
              <a:buNone/>
              <a:tabLst>
                <a:tab pos="361950" algn="l"/>
              </a:tabLst>
              <a:defRPr/>
            </a:pPr>
            <a:r>
              <a:rPr lang="de-DE" sz="2400" i="1" dirty="0"/>
              <a:t>	</a:t>
            </a:r>
            <a:r>
              <a:rPr lang="de-DE" sz="2400" i="1" dirty="0" err="1"/>
              <a:t>install.packages</a:t>
            </a:r>
            <a:r>
              <a:rPr lang="de-DE" sz="2400" i="1" dirty="0"/>
              <a:t>("</a:t>
            </a:r>
            <a:r>
              <a:rPr lang="de-DE" sz="2400" i="1" dirty="0" err="1"/>
              <a:t>haven</a:t>
            </a:r>
            <a:r>
              <a:rPr lang="de-DE" sz="2400" i="1" dirty="0"/>
              <a:t>")</a:t>
            </a:r>
            <a:endParaRPr lang="de-DE" sz="2400" dirty="0"/>
          </a:p>
          <a:p>
            <a:pPr marL="0" indent="0">
              <a:spcBef>
                <a:spcPts val="600"/>
              </a:spcBef>
              <a:spcAft>
                <a:spcPts val="600"/>
              </a:spcAft>
              <a:buNone/>
              <a:tabLst>
                <a:tab pos="361950" algn="l"/>
              </a:tabLst>
              <a:defRPr/>
            </a:pPr>
            <a:r>
              <a:rPr lang="de-DE" sz="2400" i="1" dirty="0"/>
              <a:t>	</a:t>
            </a:r>
            <a:r>
              <a:rPr lang="de-DE" sz="2400" i="1" dirty="0" err="1"/>
              <a:t>library</a:t>
            </a:r>
            <a:r>
              <a:rPr lang="de-DE" sz="2400" i="1" dirty="0"/>
              <a:t>(</a:t>
            </a:r>
            <a:r>
              <a:rPr lang="de-DE" sz="2400" i="1" dirty="0" err="1"/>
              <a:t>haven</a:t>
            </a:r>
            <a:r>
              <a:rPr lang="de-DE" sz="2400" i="1" dirty="0"/>
              <a:t>)</a:t>
            </a:r>
          </a:p>
          <a:p>
            <a:pPr>
              <a:spcBef>
                <a:spcPts val="600"/>
              </a:spcBef>
              <a:spcAft>
                <a:spcPts val="600"/>
              </a:spcAft>
              <a:tabLst>
                <a:tab pos="361950" algn="l"/>
              </a:tabLst>
              <a:defRPr/>
            </a:pPr>
            <a:r>
              <a:rPr lang="de-DE" dirty="0" err="1"/>
              <a:t>Using</a:t>
            </a:r>
            <a:r>
              <a:rPr lang="de-DE" dirty="0"/>
              <a:t> </a:t>
            </a:r>
            <a:r>
              <a:rPr lang="de-DE" dirty="0" err="1"/>
              <a:t>the</a:t>
            </a:r>
            <a:r>
              <a:rPr lang="de-DE" dirty="0"/>
              <a:t> </a:t>
            </a:r>
            <a:r>
              <a:rPr lang="de-DE" dirty="0" err="1"/>
              <a:t>twinflex</a:t>
            </a:r>
            <a:r>
              <a:rPr lang="de-DE" dirty="0"/>
              <a:t>-Package </a:t>
            </a:r>
            <a:r>
              <a:rPr lang="de-DE" sz="2400" i="1" dirty="0"/>
              <a:t>(</a:t>
            </a:r>
            <a:r>
              <a:rPr lang="de-DE" sz="2400" i="1" dirty="0" err="1"/>
              <a:t>by</a:t>
            </a:r>
            <a:r>
              <a:rPr lang="de-DE" sz="2400" i="1" dirty="0"/>
              <a:t> Mirko </a:t>
            </a:r>
            <a:r>
              <a:rPr lang="de-DE" sz="2400" i="1" dirty="0" err="1"/>
              <a:t>Ruks</a:t>
            </a:r>
            <a:r>
              <a:rPr lang="de-DE" sz="2400" i="1" dirty="0"/>
              <a:t>)</a:t>
            </a:r>
            <a:endParaRPr dirty="0"/>
          </a:p>
          <a:p>
            <a:pPr marL="0" indent="0">
              <a:spcBef>
                <a:spcPts val="600"/>
              </a:spcBef>
              <a:spcAft>
                <a:spcPts val="600"/>
              </a:spcAft>
              <a:buNone/>
              <a:tabLst>
                <a:tab pos="361950" algn="l"/>
              </a:tabLst>
              <a:defRPr/>
            </a:pPr>
            <a:r>
              <a:rPr lang="de-DE" dirty="0"/>
              <a:t>	</a:t>
            </a:r>
            <a:r>
              <a:rPr lang="de-DE" sz="2400" i="1" dirty="0" err="1"/>
              <a:t>devtools</a:t>
            </a:r>
            <a:r>
              <a:rPr lang="de-DE" sz="2400" i="1" dirty="0"/>
              <a:t>::</a:t>
            </a:r>
            <a:r>
              <a:rPr lang="de-DE" sz="2400" i="1" dirty="0" err="1"/>
              <a:t>install_github</a:t>
            </a:r>
            <a:r>
              <a:rPr lang="de-DE" sz="2400" i="1" dirty="0"/>
              <a:t>('</a:t>
            </a:r>
            <a:r>
              <a:rPr lang="de-DE" sz="2400" i="1" dirty="0" err="1"/>
              <a:t>mirkoruks</a:t>
            </a:r>
            <a:r>
              <a:rPr lang="de-DE" sz="2400" i="1" dirty="0"/>
              <a:t>/</a:t>
            </a:r>
            <a:r>
              <a:rPr lang="de-DE" sz="2400" i="1" dirty="0" err="1"/>
              <a:t>twinflex</a:t>
            </a:r>
            <a:r>
              <a:rPr lang="de-DE" sz="2400" i="1" dirty="0"/>
              <a:t>')</a:t>
            </a:r>
            <a:br>
              <a:rPr lang="de-DE" sz="2400" i="1" dirty="0"/>
            </a:br>
            <a:r>
              <a:rPr lang="de-DE" sz="2400" i="1" dirty="0"/>
              <a:t>	</a:t>
            </a:r>
            <a:r>
              <a:rPr lang="de-DE" sz="2400" i="1" dirty="0" err="1"/>
              <a:t>library</a:t>
            </a:r>
            <a:r>
              <a:rPr lang="de-DE" sz="2400" i="1" dirty="0"/>
              <a:t>(</a:t>
            </a:r>
            <a:r>
              <a:rPr lang="de-DE" sz="2400" i="1" dirty="0" err="1"/>
              <a:t>twinflex</a:t>
            </a:r>
            <a:r>
              <a:rPr lang="de-DE" sz="2400" i="1" dirty="0"/>
              <a:t>)</a:t>
            </a:r>
            <a:endParaRPr dirty="0"/>
          </a:p>
        </p:txBody>
      </p:sp>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12" name="Textfeld 11">
            <a:extLst>
              <a:ext uri="{FF2B5EF4-FFF2-40B4-BE49-F238E27FC236}">
                <a16:creationId xmlns:a16="http://schemas.microsoft.com/office/drawing/2014/main" id="{EF127324-4AD3-830E-9F88-68DAE1653B77}"/>
              </a:ext>
            </a:extLst>
          </p:cNvPr>
          <p:cNvSpPr txBox="1"/>
          <p:nvPr/>
        </p:nvSpPr>
        <p:spPr>
          <a:xfrm>
            <a:off x="1964668" y="5449569"/>
            <a:ext cx="5976664" cy="52322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2800" b="0" i="1" u="none" strike="noStrike" kern="0" cap="none" spc="0" normalizeH="0" baseline="0" noProof="0" dirty="0">
                <a:ln>
                  <a:noFill/>
                </a:ln>
                <a:solidFill>
                  <a:srgbClr val="1F497D"/>
                </a:solidFill>
                <a:effectLst/>
                <a:uLnTx/>
                <a:uFillTx/>
                <a:latin typeface="Calibri"/>
                <a:cs typeface="Arial"/>
              </a:rPr>
              <a:t>https://github.com/mirkoruks/twinflex</a:t>
            </a:r>
          </a:p>
        </p:txBody>
      </p:sp>
      <p:sp>
        <p:nvSpPr>
          <p:cNvPr id="2" name="Fußzeilenplatzhalter 3">
            <a:extLst>
              <a:ext uri="{FF2B5EF4-FFF2-40B4-BE49-F238E27FC236}">
                <a16:creationId xmlns:a16="http://schemas.microsoft.com/office/drawing/2014/main" id="{7FFA523A-E7DE-879F-94A3-D028F81937A5}"/>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400910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Implementation in R: </a:t>
            </a:r>
            <a:r>
              <a:rPr lang="de-DE" dirty="0" err="1"/>
              <a:t>Preparation</a:t>
            </a:r>
            <a:endParaRPr lang="de-DE" dirty="0"/>
          </a:p>
        </p:txBody>
      </p:sp>
      <p:sp>
        <p:nvSpPr>
          <p:cNvPr id="5" name="Inhaltsplatzhalter 2"/>
          <p:cNvSpPr>
            <a:spLocks noGrp="1"/>
          </p:cNvSpPr>
          <p:nvPr>
            <p:ph idx="1"/>
          </p:nvPr>
        </p:nvSpPr>
        <p:spPr bwMode="auto">
          <a:xfrm>
            <a:off x="495300" y="1600205"/>
            <a:ext cx="8915400" cy="2908915"/>
          </a:xfrm>
        </p:spPr>
        <p:txBody>
          <a:bodyPr>
            <a:normAutofit/>
          </a:bodyPr>
          <a:lstStyle/>
          <a:p>
            <a:pPr>
              <a:spcBef>
                <a:spcPts val="600"/>
              </a:spcBef>
              <a:spcAft>
                <a:spcPts val="600"/>
              </a:spcAft>
              <a:defRPr/>
            </a:pPr>
            <a:r>
              <a:rPr lang="de-DE" dirty="0" err="1"/>
              <a:t>Important</a:t>
            </a:r>
            <a:r>
              <a:rPr lang="de-DE" dirty="0"/>
              <a:t> </a:t>
            </a:r>
            <a:r>
              <a:rPr lang="de-DE" dirty="0" err="1"/>
              <a:t>packages</a:t>
            </a:r>
            <a:r>
              <a:rPr lang="de-DE" dirty="0"/>
              <a:t>:</a:t>
            </a:r>
            <a:endParaRPr dirty="0"/>
          </a:p>
          <a:p>
            <a:pPr marL="0" indent="0">
              <a:spcBef>
                <a:spcPts val="600"/>
              </a:spcBef>
              <a:buNone/>
              <a:tabLst>
                <a:tab pos="361950" algn="l"/>
              </a:tabLst>
              <a:defRPr/>
            </a:pPr>
            <a:r>
              <a:rPr lang="de-DE" sz="2400" i="1" dirty="0"/>
              <a:t>	</a:t>
            </a:r>
            <a:r>
              <a:rPr lang="de-DE" sz="2400" i="1" dirty="0" err="1"/>
              <a:t>install.packages</a:t>
            </a:r>
            <a:r>
              <a:rPr lang="de-DE" sz="2400" i="1" dirty="0"/>
              <a:t>("</a:t>
            </a:r>
            <a:r>
              <a:rPr lang="de-DE" sz="2400" i="1" dirty="0" err="1"/>
              <a:t>OpenMx</a:t>
            </a:r>
            <a:r>
              <a:rPr lang="de-DE" sz="2400" i="1" dirty="0"/>
              <a:t>")</a:t>
            </a:r>
            <a:endParaRPr dirty="0"/>
          </a:p>
          <a:p>
            <a:pPr marL="0" indent="0">
              <a:spcBef>
                <a:spcPts val="600"/>
              </a:spcBef>
              <a:buNone/>
              <a:tabLst>
                <a:tab pos="361950" algn="l"/>
              </a:tabLst>
              <a:defRPr/>
            </a:pPr>
            <a:r>
              <a:rPr lang="de-DE" sz="2400" i="1" dirty="0"/>
              <a:t>	</a:t>
            </a:r>
            <a:r>
              <a:rPr lang="de-DE" sz="2400" i="1" dirty="0" err="1"/>
              <a:t>library</a:t>
            </a:r>
            <a:r>
              <a:rPr lang="de-DE" sz="2400" i="1" dirty="0"/>
              <a:t>(</a:t>
            </a:r>
            <a:r>
              <a:rPr lang="de-DE" sz="2400" i="1" dirty="0" err="1"/>
              <a:t>OpenMx</a:t>
            </a:r>
            <a:r>
              <a:rPr lang="de-DE" sz="2400" i="1" dirty="0"/>
              <a:t>)</a:t>
            </a:r>
            <a:br>
              <a:rPr lang="de-DE" sz="2400" i="1" dirty="0"/>
            </a:br>
            <a:r>
              <a:rPr lang="de-DE" sz="2400" i="1" dirty="0"/>
              <a:t/>
            </a:r>
            <a:br>
              <a:rPr lang="de-DE" sz="2400" i="1" dirty="0"/>
            </a:br>
            <a:r>
              <a:rPr lang="de-DE" sz="2400" i="1" dirty="0"/>
              <a:t>	</a:t>
            </a:r>
            <a:r>
              <a:rPr lang="en-US" sz="2400" i="1" dirty="0" err="1"/>
              <a:t>install.packages</a:t>
            </a:r>
            <a:r>
              <a:rPr lang="en-US" sz="2400" i="1" dirty="0"/>
              <a:t>(" </a:t>
            </a:r>
            <a:r>
              <a:rPr lang="en-US" sz="2400" i="1" dirty="0" err="1"/>
              <a:t>tidyverse</a:t>
            </a:r>
            <a:r>
              <a:rPr lang="en-US" sz="2400" i="1" dirty="0"/>
              <a:t>")</a:t>
            </a:r>
            <a:endParaRPr lang="en-US" sz="2400" dirty="0"/>
          </a:p>
          <a:p>
            <a:pPr marL="0" indent="0">
              <a:spcBef>
                <a:spcPts val="600"/>
              </a:spcBef>
              <a:spcAft>
                <a:spcPts val="600"/>
              </a:spcAft>
              <a:buNone/>
              <a:tabLst>
                <a:tab pos="361950" algn="l"/>
              </a:tabLst>
              <a:defRPr/>
            </a:pPr>
            <a:r>
              <a:rPr lang="en-US" sz="2400" i="1" dirty="0"/>
              <a:t>	library(</a:t>
            </a:r>
            <a:r>
              <a:rPr lang="en-US" sz="2400" i="1" dirty="0" err="1"/>
              <a:t>tidyverse</a:t>
            </a:r>
            <a:r>
              <a:rPr lang="en-US" sz="2400" i="1" dirty="0"/>
              <a:t>)</a:t>
            </a:r>
            <a:endParaRPr lang="de-DE" sz="2400" i="1" dirty="0"/>
          </a:p>
          <a:p>
            <a:pPr marL="0" indent="0">
              <a:spcBef>
                <a:spcPts val="600"/>
              </a:spcBef>
              <a:spcAft>
                <a:spcPts val="600"/>
              </a:spcAft>
              <a:buNone/>
              <a:tabLst>
                <a:tab pos="361950" algn="l"/>
              </a:tabLst>
              <a:defRPr/>
            </a:pPr>
            <a:endParaRPr dirty="0"/>
          </a:p>
        </p:txBody>
      </p:sp>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9" name="Pfeil nach rechts 2"/>
          <p:cNvSpPr/>
          <p:nvPr/>
        </p:nvSpPr>
        <p:spPr bwMode="auto">
          <a:xfrm>
            <a:off x="1820652" y="4897234"/>
            <a:ext cx="504056" cy="2880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cs typeface="Arial"/>
            </a:endParaRPr>
          </a:p>
        </p:txBody>
      </p:sp>
      <p:sp>
        <p:nvSpPr>
          <p:cNvPr id="10" name="Textfeld 7"/>
          <p:cNvSpPr txBox="1"/>
          <p:nvPr/>
        </p:nvSpPr>
        <p:spPr bwMode="auto">
          <a:xfrm>
            <a:off x="2360712" y="4815934"/>
            <a:ext cx="6336703" cy="677108"/>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black"/>
                </a:solidFill>
                <a:effectLst/>
                <a:uLnTx/>
                <a:uFillTx/>
                <a:latin typeface="Calibri"/>
                <a:cs typeface="Arial"/>
              </a:rPr>
              <a:t>ALWAYS update </a:t>
            </a:r>
            <a:r>
              <a:rPr kumimoji="0" lang="de-DE" sz="2000" b="0" i="0" u="none" strike="noStrike" kern="0" cap="none" spc="0" normalizeH="0" baseline="0" noProof="0" dirty="0" err="1">
                <a:ln>
                  <a:noFill/>
                </a:ln>
                <a:solidFill>
                  <a:prstClr val="black"/>
                </a:solidFill>
                <a:effectLst/>
                <a:uLnTx/>
                <a:uFillTx/>
                <a:latin typeface="Calibri"/>
                <a:cs typeface="Arial"/>
              </a:rPr>
              <a:t>your</a:t>
            </a:r>
            <a:r>
              <a:rPr kumimoji="0" lang="de-DE" sz="2000" b="0" i="0" u="none" strike="noStrike" kern="0" cap="none" spc="0" normalizeH="0" baseline="0" noProof="0" dirty="0">
                <a:ln>
                  <a:noFill/>
                </a:ln>
                <a:solidFill>
                  <a:prstClr val="black"/>
                </a:solidFill>
                <a:effectLst/>
                <a:uLnTx/>
                <a:uFillTx/>
                <a:latin typeface="Calibri"/>
                <a:cs typeface="Arial"/>
              </a:rPr>
              <a:t> R </a:t>
            </a:r>
            <a:r>
              <a:rPr kumimoji="0" lang="de-DE" sz="2000" b="0" i="0" u="none" strike="noStrike" kern="0" cap="none" spc="0" normalizeH="0" baseline="0" noProof="0" dirty="0" err="1">
                <a:ln>
                  <a:noFill/>
                </a:ln>
                <a:solidFill>
                  <a:prstClr val="black"/>
                </a:solidFill>
                <a:effectLst/>
                <a:uLnTx/>
                <a:uFillTx/>
                <a:latin typeface="Calibri"/>
                <a:cs typeface="Arial"/>
              </a:rPr>
              <a:t>version</a:t>
            </a:r>
            <a:r>
              <a:rPr kumimoji="0" lang="de-DE" sz="2000" b="0" i="0" u="none" strike="noStrike" kern="0" cap="none" spc="0" normalizeH="0" baseline="0" noProof="0" dirty="0">
                <a:ln>
                  <a:noFill/>
                </a:ln>
                <a:solidFill>
                  <a:prstClr val="black"/>
                </a:solidFill>
                <a:effectLst/>
                <a:uLnTx/>
                <a:uFillTx/>
                <a:latin typeface="Calibri"/>
                <a:cs typeface="Arial"/>
              </a:rPr>
              <a:t> and all </a:t>
            </a:r>
            <a:r>
              <a:rPr kumimoji="0" lang="en-US" sz="2000" b="0" i="0" u="none" strike="noStrike" kern="0" cap="none" spc="0" normalizeH="0" baseline="0" noProof="0" dirty="0">
                <a:ln>
                  <a:noFill/>
                </a:ln>
                <a:solidFill>
                  <a:prstClr val="black"/>
                </a:solidFill>
                <a:effectLst/>
                <a:uLnTx/>
                <a:uFillTx/>
                <a:latin typeface="Calibri"/>
                <a:cs typeface="Arial"/>
              </a:rPr>
              <a:t>packages</a:t>
            </a:r>
            <a:r>
              <a:rPr kumimoji="0" lang="de-DE" sz="1800" b="0" i="0" u="none" strike="noStrike" kern="0" cap="none" spc="0" normalizeH="0" baseline="0" noProof="0" dirty="0">
                <a:ln>
                  <a:noFill/>
                </a:ln>
                <a:solidFill>
                  <a:prstClr val="black"/>
                </a:solidFill>
                <a:effectLst/>
                <a:uLnTx/>
                <a:uFillTx/>
                <a:latin typeface="Calibri"/>
                <a:cs typeface="Arial"/>
              </a:rPr>
              <a:t/>
            </a:r>
            <a:br>
              <a:rPr kumimoji="0" lang="de-DE" sz="1800" b="0" i="0" u="none" strike="noStrike" kern="0" cap="none" spc="0" normalizeH="0" baseline="0" noProof="0" dirty="0">
                <a:ln>
                  <a:noFill/>
                </a:ln>
                <a:solidFill>
                  <a:prstClr val="black"/>
                </a:solidFill>
                <a:effectLst/>
                <a:uLnTx/>
                <a:uFillTx/>
                <a:latin typeface="Calibri"/>
                <a:cs typeface="Arial"/>
              </a:rPr>
            </a:br>
            <a:r>
              <a:rPr kumimoji="0" lang="de-DE" sz="1800" b="0" i="0" u="none" strike="noStrike" kern="0" cap="none" spc="0" normalizeH="0" baseline="0" noProof="0" dirty="0">
                <a:ln>
                  <a:noFill/>
                </a:ln>
                <a:solidFill>
                  <a:prstClr val="black"/>
                </a:solidFill>
                <a:effectLst/>
                <a:uLnTx/>
                <a:uFillTx/>
                <a:latin typeface="Calibri"/>
                <a:cs typeface="Arial"/>
              </a:rPr>
              <a:t>(</a:t>
            </a:r>
            <a:r>
              <a:rPr kumimoji="0" lang="de-DE" sz="1800" b="0" i="0" u="none" strike="noStrike" kern="0" cap="none" spc="0" normalizeH="0" baseline="0" noProof="0" dirty="0" err="1">
                <a:ln>
                  <a:noFill/>
                </a:ln>
                <a:solidFill>
                  <a:prstClr val="black"/>
                </a:solidFill>
                <a:effectLst/>
                <a:uLnTx/>
                <a:uFillTx/>
                <a:latin typeface="Calibri"/>
                <a:cs typeface="Arial"/>
              </a:rPr>
              <a:t>results</a:t>
            </a:r>
            <a:r>
              <a:rPr kumimoji="0" lang="de-DE" sz="1800" b="0" i="0" u="none" strike="noStrike" kern="0" cap="none" spc="0" normalizeH="0" baseline="0" noProof="0" dirty="0">
                <a:ln>
                  <a:noFill/>
                </a:ln>
                <a:solidFill>
                  <a:prstClr val="black"/>
                </a:solidFill>
                <a:effectLst/>
                <a:uLnTx/>
                <a:uFillTx/>
                <a:latin typeface="Calibri"/>
                <a:cs typeface="Arial"/>
              </a:rPr>
              <a:t> </a:t>
            </a:r>
            <a:r>
              <a:rPr kumimoji="0" lang="de-DE" sz="1800" b="0" i="0" u="none" strike="noStrike" kern="0" cap="none" spc="0" normalizeH="0" baseline="0" noProof="0" dirty="0" err="1">
                <a:ln>
                  <a:noFill/>
                </a:ln>
                <a:solidFill>
                  <a:prstClr val="black"/>
                </a:solidFill>
                <a:effectLst/>
                <a:uLnTx/>
                <a:uFillTx/>
                <a:latin typeface="Calibri"/>
                <a:cs typeface="Arial"/>
              </a:rPr>
              <a:t>may</a:t>
            </a:r>
            <a:r>
              <a:rPr kumimoji="0" lang="de-DE" sz="1800" b="0" i="0" u="none" strike="noStrike" kern="0" cap="none" spc="0" normalizeH="0" baseline="0" noProof="0" dirty="0">
                <a:ln>
                  <a:noFill/>
                </a:ln>
                <a:solidFill>
                  <a:prstClr val="black"/>
                </a:solidFill>
                <a:effectLst/>
                <a:uLnTx/>
                <a:uFillTx/>
                <a:latin typeface="Calibri"/>
                <a:cs typeface="Arial"/>
              </a:rPr>
              <a:t> </a:t>
            </a:r>
            <a:r>
              <a:rPr kumimoji="0" lang="de-DE" sz="1800" b="0" i="0" u="none" strike="noStrike" kern="0" cap="none" spc="0" normalizeH="0" baseline="0" noProof="0" dirty="0" err="1">
                <a:ln>
                  <a:noFill/>
                </a:ln>
                <a:solidFill>
                  <a:prstClr val="black"/>
                </a:solidFill>
                <a:effectLst/>
                <a:uLnTx/>
                <a:uFillTx/>
                <a:latin typeface="Calibri"/>
                <a:cs typeface="Arial"/>
              </a:rPr>
              <a:t>change</a:t>
            </a:r>
            <a:r>
              <a:rPr kumimoji="0" lang="de-DE" sz="1800" b="0" i="0" u="none" strike="noStrike" kern="0" cap="none" spc="0" normalizeH="0" baseline="0" noProof="0" dirty="0">
                <a:ln>
                  <a:noFill/>
                </a:ln>
                <a:solidFill>
                  <a:prstClr val="black"/>
                </a:solidFill>
                <a:effectLst/>
                <a:uLnTx/>
                <a:uFillTx/>
                <a:latin typeface="Calibri"/>
                <a:cs typeface="Arial"/>
              </a:rPr>
              <a:t> </a:t>
            </a:r>
            <a:r>
              <a:rPr kumimoji="0" lang="de-DE" sz="1800" b="0" i="0" u="none" strike="noStrike" kern="0" cap="none" spc="0" normalizeH="0" baseline="0" noProof="0" dirty="0" err="1">
                <a:ln>
                  <a:noFill/>
                </a:ln>
                <a:solidFill>
                  <a:prstClr val="black"/>
                </a:solidFill>
                <a:effectLst/>
                <a:uLnTx/>
                <a:uFillTx/>
                <a:latin typeface="Calibri"/>
                <a:cs typeface="Arial"/>
              </a:rPr>
              <a:t>when</a:t>
            </a:r>
            <a:r>
              <a:rPr kumimoji="0" lang="de-DE" sz="1800" b="0" i="0" u="none" strike="noStrike" kern="0" cap="none" spc="0" normalizeH="0" baseline="0" noProof="0" dirty="0">
                <a:ln>
                  <a:noFill/>
                </a:ln>
                <a:solidFill>
                  <a:prstClr val="black"/>
                </a:solidFill>
                <a:effectLst/>
                <a:uLnTx/>
                <a:uFillTx/>
                <a:latin typeface="Calibri"/>
                <a:cs typeface="Arial"/>
              </a:rPr>
              <a:t> a </a:t>
            </a:r>
            <a:r>
              <a:rPr kumimoji="0" lang="de-DE" sz="1800" b="0" i="0" u="none" strike="noStrike" kern="0" cap="none" spc="0" normalizeH="0" baseline="0" noProof="0" dirty="0" err="1">
                <a:ln>
                  <a:noFill/>
                </a:ln>
                <a:solidFill>
                  <a:prstClr val="black"/>
                </a:solidFill>
                <a:effectLst/>
                <a:uLnTx/>
                <a:uFillTx/>
                <a:latin typeface="Calibri"/>
                <a:cs typeface="Arial"/>
              </a:rPr>
              <a:t>version</a:t>
            </a:r>
            <a:r>
              <a:rPr kumimoji="0" lang="de-DE" sz="1800" b="0" i="0" u="none" strike="noStrike" kern="0" cap="none" spc="0" normalizeH="0" baseline="0" noProof="0" dirty="0">
                <a:ln>
                  <a:noFill/>
                </a:ln>
                <a:solidFill>
                  <a:prstClr val="black"/>
                </a:solidFill>
                <a:effectLst/>
                <a:uLnTx/>
                <a:uFillTx/>
                <a:latin typeface="Calibri"/>
                <a:cs typeface="Arial"/>
              </a:rPr>
              <a:t> </a:t>
            </a:r>
            <a:r>
              <a:rPr kumimoji="0" lang="de-DE" sz="1800" b="0" i="0" u="none" strike="noStrike" kern="0" cap="none" spc="0" normalizeH="0" baseline="0" noProof="0" dirty="0" err="1">
                <a:ln>
                  <a:noFill/>
                </a:ln>
                <a:solidFill>
                  <a:prstClr val="black"/>
                </a:solidFill>
                <a:effectLst/>
                <a:uLnTx/>
                <a:uFillTx/>
                <a:latin typeface="Calibri"/>
                <a:cs typeface="Arial"/>
              </a:rPr>
              <a:t>is</a:t>
            </a:r>
            <a:r>
              <a:rPr kumimoji="0" lang="de-DE" sz="1800" b="0" i="0" u="none" strike="noStrike" kern="0" cap="none" spc="0" normalizeH="0" baseline="0" noProof="0" dirty="0">
                <a:ln>
                  <a:noFill/>
                </a:ln>
                <a:solidFill>
                  <a:prstClr val="black"/>
                </a:solidFill>
                <a:effectLst/>
                <a:uLnTx/>
                <a:uFillTx/>
                <a:latin typeface="Calibri"/>
                <a:cs typeface="Arial"/>
              </a:rPr>
              <a:t> </a:t>
            </a:r>
            <a:r>
              <a:rPr kumimoji="0" lang="de-DE" sz="1800" b="0" i="0" u="none" strike="noStrike" kern="0" cap="none" spc="0" normalizeH="0" baseline="0" noProof="0" dirty="0" err="1">
                <a:ln>
                  <a:noFill/>
                </a:ln>
                <a:solidFill>
                  <a:prstClr val="black"/>
                </a:solidFill>
                <a:effectLst/>
                <a:uLnTx/>
                <a:uFillTx/>
                <a:latin typeface="Calibri"/>
                <a:cs typeface="Arial"/>
              </a:rPr>
              <a:t>updated</a:t>
            </a:r>
            <a:r>
              <a:rPr kumimoji="0" lang="de-DE" sz="1800" b="0" i="0" u="none" strike="noStrike" kern="0" cap="none" spc="0" normalizeH="0" baseline="0" noProof="0" dirty="0">
                <a:ln>
                  <a:noFill/>
                </a:ln>
                <a:solidFill>
                  <a:prstClr val="black"/>
                </a:solidFill>
                <a:effectLst/>
                <a:uLnTx/>
                <a:uFillTx/>
                <a:latin typeface="Calibri"/>
                <a:cs typeface="Arial"/>
              </a:rPr>
              <a:t>)</a:t>
            </a:r>
            <a:endParaRPr kumimoji="0" lang="en-US" sz="1800" b="0" i="0" u="none" strike="noStrike" kern="0" cap="none" spc="0" normalizeH="0" baseline="0" noProof="0" dirty="0">
              <a:ln>
                <a:noFill/>
              </a:ln>
              <a:solidFill>
                <a:prstClr val="black"/>
              </a:solidFill>
              <a:effectLst/>
              <a:uLnTx/>
              <a:uFillTx/>
              <a:latin typeface="Calibri"/>
              <a:cs typeface="Arial"/>
            </a:endParaRPr>
          </a:p>
        </p:txBody>
      </p:sp>
      <p:sp>
        <p:nvSpPr>
          <p:cNvPr id="2" name="Fußzeilenplatzhalter 3">
            <a:extLst>
              <a:ext uri="{FF2B5EF4-FFF2-40B4-BE49-F238E27FC236}">
                <a16:creationId xmlns:a16="http://schemas.microsoft.com/office/drawing/2014/main" id="{3A841A9B-8285-2A85-F23E-322B00D49F03}"/>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258481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Implementation in R: getting help</a:t>
            </a:r>
          </a:p>
        </p:txBody>
      </p:sp>
      <p:sp>
        <p:nvSpPr>
          <p:cNvPr id="5" name="Inhaltsplatzhalter 2"/>
          <p:cNvSpPr>
            <a:spLocks noGrp="1"/>
          </p:cNvSpPr>
          <p:nvPr>
            <p:ph idx="1"/>
          </p:nvPr>
        </p:nvSpPr>
        <p:spPr bwMode="auto">
          <a:xfrm>
            <a:off x="495300" y="1600205"/>
            <a:ext cx="8915400" cy="4205059"/>
          </a:xfrm>
        </p:spPr>
        <p:txBody>
          <a:bodyPr>
            <a:normAutofit/>
          </a:bodyPr>
          <a:lstStyle/>
          <a:p>
            <a:pPr>
              <a:spcBef>
                <a:spcPts val="600"/>
              </a:spcBef>
              <a:spcAft>
                <a:spcPts val="600"/>
              </a:spcAft>
              <a:defRPr/>
            </a:pPr>
            <a:r>
              <a:rPr lang="de-DE" sz="2800" dirty="0"/>
              <a:t>AFTER </a:t>
            </a:r>
            <a:r>
              <a:rPr lang="de-DE" sz="2800" dirty="0" err="1"/>
              <a:t>you</a:t>
            </a:r>
            <a:r>
              <a:rPr lang="de-DE" sz="2800" dirty="0"/>
              <a:t> </a:t>
            </a:r>
            <a:r>
              <a:rPr lang="de-DE" sz="2800" dirty="0" err="1"/>
              <a:t>loaded</a:t>
            </a:r>
            <a:r>
              <a:rPr lang="de-DE" sz="2800" dirty="0"/>
              <a:t> </a:t>
            </a:r>
            <a:r>
              <a:rPr lang="de-DE" sz="2800" dirty="0" err="1"/>
              <a:t>the</a:t>
            </a:r>
            <a:r>
              <a:rPr lang="de-DE" sz="2800" dirty="0"/>
              <a:t> </a:t>
            </a:r>
            <a:r>
              <a:rPr lang="de-DE" sz="2800" dirty="0" err="1"/>
              <a:t>library</a:t>
            </a:r>
            <a:r>
              <a:rPr lang="de-DE" sz="2800" dirty="0"/>
              <a:t> </a:t>
            </a:r>
            <a:r>
              <a:rPr lang="de-DE" sz="2800" dirty="0" err="1"/>
              <a:t>you</a:t>
            </a:r>
            <a:r>
              <a:rPr lang="de-DE" sz="2800" dirty="0"/>
              <a:t> </a:t>
            </a:r>
            <a:r>
              <a:rPr lang="de-DE" sz="2800" dirty="0" err="1"/>
              <a:t>can</a:t>
            </a:r>
            <a:r>
              <a:rPr lang="de-DE" sz="2800" dirty="0"/>
              <a:t> </a:t>
            </a:r>
            <a:r>
              <a:rPr lang="de-DE" sz="2800" dirty="0" err="1"/>
              <a:t>use</a:t>
            </a:r>
            <a:endParaRPr lang="de-DE" sz="2800" dirty="0"/>
          </a:p>
          <a:p>
            <a:pPr marL="0" indent="0">
              <a:spcBef>
                <a:spcPts val="600"/>
              </a:spcBef>
              <a:buNone/>
              <a:tabLst>
                <a:tab pos="361950" algn="l"/>
              </a:tabLst>
              <a:defRPr/>
            </a:pPr>
            <a:r>
              <a:rPr lang="de-DE" sz="2400" i="1" dirty="0"/>
              <a:t>	</a:t>
            </a:r>
            <a:r>
              <a:rPr lang="de-DE" sz="2400" i="1" dirty="0" err="1"/>
              <a:t>help</a:t>
            </a:r>
            <a:r>
              <a:rPr lang="de-DE" sz="2400" i="1" dirty="0"/>
              <a:t>(</a:t>
            </a:r>
            <a:r>
              <a:rPr lang="de-DE" sz="2400" i="1" dirty="0" err="1"/>
              <a:t>twinflex</a:t>
            </a:r>
            <a:r>
              <a:rPr lang="de-DE" sz="2400" i="1" dirty="0"/>
              <a:t>)</a:t>
            </a:r>
            <a:endParaRPr dirty="0"/>
          </a:p>
          <a:p>
            <a:pPr marL="0" indent="0">
              <a:spcBef>
                <a:spcPts val="600"/>
              </a:spcBef>
              <a:buNone/>
              <a:tabLst>
                <a:tab pos="361950" algn="l"/>
              </a:tabLst>
              <a:defRPr/>
            </a:pPr>
            <a:r>
              <a:rPr lang="de-DE" dirty="0"/>
              <a:t>	</a:t>
            </a:r>
            <a:r>
              <a:rPr lang="de-DE" sz="2800" dirty="0" err="1"/>
              <a:t>to</a:t>
            </a:r>
            <a:r>
              <a:rPr lang="de-DE" sz="2800" dirty="0"/>
              <a:t> </a:t>
            </a:r>
            <a:r>
              <a:rPr lang="de-DE" sz="2800" dirty="0" err="1"/>
              <a:t>get</a:t>
            </a:r>
            <a:r>
              <a:rPr lang="de-DE" sz="2800" dirty="0"/>
              <a:t> </a:t>
            </a:r>
            <a:r>
              <a:rPr lang="de-DE" sz="2800" dirty="0" err="1"/>
              <a:t>the</a:t>
            </a:r>
            <a:r>
              <a:rPr lang="de-DE" sz="2800" dirty="0"/>
              <a:t> </a:t>
            </a:r>
            <a:r>
              <a:rPr lang="de-DE" sz="2800" dirty="0" err="1"/>
              <a:t>help</a:t>
            </a:r>
            <a:r>
              <a:rPr lang="de-DE" sz="2800" dirty="0"/>
              <a:t>-screen </a:t>
            </a:r>
            <a:r>
              <a:rPr lang="de-DE" sz="2800" dirty="0" err="1"/>
              <a:t>with</a:t>
            </a:r>
            <a:r>
              <a:rPr lang="de-DE" sz="2800" dirty="0"/>
              <a:t> all </a:t>
            </a:r>
            <a:r>
              <a:rPr lang="de-DE" sz="2800" dirty="0" err="1"/>
              <a:t>information</a:t>
            </a:r>
            <a:r>
              <a:rPr lang="de-DE" sz="2800" dirty="0"/>
              <a:t> on </a:t>
            </a:r>
            <a:endParaRPr dirty="0"/>
          </a:p>
          <a:p>
            <a:pPr marL="0" indent="0">
              <a:spcBef>
                <a:spcPts val="600"/>
              </a:spcBef>
              <a:spcAft>
                <a:spcPts val="600"/>
              </a:spcAft>
              <a:buNone/>
              <a:tabLst>
                <a:tab pos="361950" algn="l"/>
              </a:tabLst>
              <a:defRPr/>
            </a:pPr>
            <a:r>
              <a:rPr lang="de-DE" sz="2800" dirty="0"/>
              <a:t> 	</a:t>
            </a:r>
            <a:r>
              <a:rPr lang="de-DE" sz="2800" dirty="0" err="1"/>
              <a:t>the</a:t>
            </a:r>
            <a:r>
              <a:rPr lang="de-DE" sz="2800" dirty="0"/>
              <a:t> </a:t>
            </a:r>
            <a:r>
              <a:rPr lang="de-DE" sz="2800" dirty="0" err="1"/>
              <a:t>twinflex-command</a:t>
            </a:r>
            <a:r>
              <a:rPr lang="de-DE" sz="2800" dirty="0"/>
              <a:t>!</a:t>
            </a:r>
            <a:endParaRPr dirty="0"/>
          </a:p>
        </p:txBody>
      </p:sp>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2" name="Fußzeilenplatzhalter 3">
            <a:extLst>
              <a:ext uri="{FF2B5EF4-FFF2-40B4-BE49-F238E27FC236}">
                <a16:creationId xmlns:a16="http://schemas.microsoft.com/office/drawing/2014/main" id="{9196E9E5-DF00-96C7-E176-6C0B1DE3C071}"/>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87916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2">
            <a:alphaModFix amt="21000"/>
            <a:lum/>
          </a:blip>
          <a:stretch/>
        </a:blipFill>
        <a:effectLst/>
      </p:bgPr>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850106"/>
          </a:xfrm>
        </p:spPr>
        <p:txBody>
          <a:bodyPr>
            <a:normAutofit/>
          </a:bodyPr>
          <a:lstStyle/>
          <a:p>
            <a:pPr algn="l">
              <a:defRPr/>
            </a:pPr>
            <a:r>
              <a:rPr lang="de-DE" sz="3600" b="1"/>
              <a:t>The TwinLife Team</a:t>
            </a:r>
            <a:endParaRPr/>
          </a:p>
        </p:txBody>
      </p:sp>
      <p:pic>
        <p:nvPicPr>
          <p:cNvPr id="5" name="Inhaltsplatzhalter 6"/>
          <p:cNvPicPr>
            <a:picLocks noGrp="1" noChangeAspect="1"/>
          </p:cNvPicPr>
          <p:nvPr>
            <p:ph idx="1"/>
          </p:nvPr>
        </p:nvPicPr>
        <p:blipFill>
          <a:blip r:embed="rId3"/>
          <a:stretch/>
        </p:blipFill>
        <p:spPr bwMode="auto">
          <a:xfrm>
            <a:off x="416496" y="2852936"/>
            <a:ext cx="2808312" cy="1134126"/>
          </a:xfrm>
          <a:prstGeom prst="rect">
            <a:avLst/>
          </a:prstGeom>
        </p:spPr>
      </p:pic>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pic>
        <p:nvPicPr>
          <p:cNvPr id="8" name="Grafik 12"/>
          <p:cNvPicPr>
            <a:picLocks noChangeAspect="1"/>
          </p:cNvPicPr>
          <p:nvPr/>
        </p:nvPicPr>
        <p:blipFill>
          <a:blip r:embed="rId4"/>
          <a:stretch/>
        </p:blipFill>
        <p:spPr bwMode="auto">
          <a:xfrm>
            <a:off x="488509" y="4365104"/>
            <a:ext cx="2376152" cy="852686"/>
          </a:xfrm>
          <a:prstGeom prst="rect">
            <a:avLst/>
          </a:prstGeom>
        </p:spPr>
      </p:pic>
      <p:pic>
        <p:nvPicPr>
          <p:cNvPr id="9" name="Grafik 16" descr="Ein Bild, das Text, Schild, ClipArt enthält.&#10;&#10;Automatisch generierte Beschreibung"/>
          <p:cNvPicPr>
            <a:picLocks noChangeAspect="1"/>
          </p:cNvPicPr>
          <p:nvPr/>
        </p:nvPicPr>
        <p:blipFill>
          <a:blip r:embed="rId5"/>
          <a:stretch/>
        </p:blipFill>
        <p:spPr bwMode="auto">
          <a:xfrm>
            <a:off x="488508" y="1718480"/>
            <a:ext cx="2880320" cy="706907"/>
          </a:xfrm>
          <a:prstGeom prst="rect">
            <a:avLst/>
          </a:prstGeom>
        </p:spPr>
      </p:pic>
      <p:pic>
        <p:nvPicPr>
          <p:cNvPr id="10" name="Grafik 18" descr="Ein Bild, das Person, Mann, drinnen, starrend enthält.&#10;&#10;Automatisch generierte Beschreibung"/>
          <p:cNvPicPr>
            <a:picLocks noChangeAspect="1"/>
          </p:cNvPicPr>
          <p:nvPr/>
        </p:nvPicPr>
        <p:blipFill>
          <a:blip r:embed="rId6"/>
          <a:stretch/>
        </p:blipFill>
        <p:spPr bwMode="auto">
          <a:xfrm>
            <a:off x="4432426" y="531357"/>
            <a:ext cx="1694723" cy="2259632"/>
          </a:xfrm>
          <a:prstGeom prst="rect">
            <a:avLst/>
          </a:prstGeom>
        </p:spPr>
      </p:pic>
      <p:sp>
        <p:nvSpPr>
          <p:cNvPr id="11" name="Textfeld 19"/>
          <p:cNvSpPr txBox="1"/>
          <p:nvPr/>
        </p:nvSpPr>
        <p:spPr bwMode="auto">
          <a:xfrm>
            <a:off x="4019647" y="2887438"/>
            <a:ext cx="2520280"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black"/>
                </a:solidFill>
                <a:effectLst/>
                <a:uLnTx/>
                <a:uFillTx/>
                <a:latin typeface="Calibri"/>
                <a:cs typeface="Arial"/>
              </a:rPr>
              <a:t>Dr. Bastian Mönkediek</a:t>
            </a:r>
            <a:endParaRPr kumimoji="0" sz="1800" b="0" i="0" u="none" strike="noStrike" kern="0" cap="none" spc="0" normalizeH="0" baseline="0" noProof="0">
              <a:ln>
                <a:noFill/>
              </a:ln>
              <a:solidFill>
                <a:prstClr val="black"/>
              </a:solidFill>
              <a:effectLst/>
              <a:uLnTx/>
              <a:uFillTx/>
              <a:latin typeface="Calibri"/>
              <a:cs typeface="Arial"/>
            </a:endParaRPr>
          </a:p>
        </p:txBody>
      </p:sp>
      <p:sp>
        <p:nvSpPr>
          <p:cNvPr id="12" name="Textfeld 20"/>
          <p:cNvSpPr txBox="1"/>
          <p:nvPr/>
        </p:nvSpPr>
        <p:spPr bwMode="auto">
          <a:xfrm>
            <a:off x="3648247" y="5746568"/>
            <a:ext cx="3240360"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black"/>
                </a:solidFill>
                <a:effectLst/>
                <a:uLnTx/>
                <a:uFillTx/>
                <a:latin typeface="Calibri"/>
                <a:cs typeface="Arial"/>
              </a:rPr>
              <a:t>M.Sc.-Psych. Christoph Klatzka</a:t>
            </a:r>
            <a:endParaRPr kumimoji="0" sz="1800" b="0" i="0" u="none" strike="noStrike" kern="0" cap="none" spc="0" normalizeH="0" baseline="0" noProof="0">
              <a:ln>
                <a:noFill/>
              </a:ln>
              <a:solidFill>
                <a:prstClr val="black"/>
              </a:solidFill>
              <a:effectLst/>
              <a:uLnTx/>
              <a:uFillTx/>
              <a:latin typeface="Calibri"/>
              <a:cs typeface="Arial"/>
            </a:endParaRPr>
          </a:p>
        </p:txBody>
      </p:sp>
      <p:pic>
        <p:nvPicPr>
          <p:cNvPr id="13" name="Grafik 24" descr="Ein Bild, das Person, Mann, Wand, Brille enthält.&#10;&#10;Automatisch generierte Beschreibung"/>
          <p:cNvPicPr>
            <a:picLocks noChangeAspect="1"/>
          </p:cNvPicPr>
          <p:nvPr/>
        </p:nvPicPr>
        <p:blipFill>
          <a:blip r:embed="rId7"/>
          <a:stretch/>
        </p:blipFill>
        <p:spPr bwMode="auto">
          <a:xfrm>
            <a:off x="4382438" y="3338573"/>
            <a:ext cx="1744711" cy="2326283"/>
          </a:xfrm>
          <a:prstGeom prst="rect">
            <a:avLst/>
          </a:prstGeom>
        </p:spPr>
      </p:pic>
      <p:sp>
        <p:nvSpPr>
          <p:cNvPr id="14" name="Textfeld 27"/>
          <p:cNvSpPr txBox="1"/>
          <p:nvPr/>
        </p:nvSpPr>
        <p:spPr bwMode="auto">
          <a:xfrm>
            <a:off x="6890419" y="5746568"/>
            <a:ext cx="2520280"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black"/>
                </a:solidFill>
                <a:effectLst/>
                <a:uLnTx/>
                <a:uFillTx/>
                <a:latin typeface="Calibri"/>
                <a:cs typeface="Arial"/>
              </a:rPr>
              <a:t>M.A. Mirko Ruks</a:t>
            </a:r>
          </a:p>
        </p:txBody>
      </p:sp>
      <p:pic>
        <p:nvPicPr>
          <p:cNvPr id="1027" name="Picture 3"/>
          <p:cNvPicPr>
            <a:picLocks noChangeAspect="1" noChangeArrowheads="1"/>
          </p:cNvPicPr>
          <p:nvPr/>
        </p:nvPicPr>
        <p:blipFill>
          <a:blip r:embed="rId8"/>
          <a:stretch/>
        </p:blipFill>
        <p:spPr bwMode="auto">
          <a:xfrm>
            <a:off x="6943297" y="3343509"/>
            <a:ext cx="1633633" cy="2319496"/>
          </a:xfrm>
          <a:prstGeom prst="rect">
            <a:avLst/>
          </a:prstGeom>
          <a:noFill/>
          <a:ln>
            <a:noFill/>
          </a:ln>
          <a:effectLst/>
        </p:spPr>
      </p:pic>
      <p:pic>
        <p:nvPicPr>
          <p:cNvPr id="1030" name="Picture 6" descr="M.A. Theresa Rohm"/>
          <p:cNvPicPr>
            <a:picLocks noChangeAspect="1" noChangeArrowheads="1"/>
          </p:cNvPicPr>
          <p:nvPr/>
        </p:nvPicPr>
        <p:blipFill>
          <a:blip r:embed="rId9"/>
          <a:stretch/>
        </p:blipFill>
        <p:spPr bwMode="auto">
          <a:xfrm>
            <a:off x="6918645" y="531357"/>
            <a:ext cx="1682939" cy="2243919"/>
          </a:xfrm>
          <a:prstGeom prst="rect">
            <a:avLst/>
          </a:prstGeom>
          <a:noFill/>
        </p:spPr>
      </p:pic>
      <p:sp>
        <p:nvSpPr>
          <p:cNvPr id="17" name="Textfeld 19"/>
          <p:cNvSpPr txBox="1"/>
          <p:nvPr/>
        </p:nvSpPr>
        <p:spPr bwMode="auto">
          <a:xfrm>
            <a:off x="6884955" y="2890613"/>
            <a:ext cx="2520531" cy="36579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black"/>
                </a:solidFill>
                <a:effectLst/>
                <a:uLnTx/>
                <a:uFillTx/>
                <a:latin typeface="Calibri"/>
                <a:cs typeface="Arial"/>
              </a:rPr>
              <a:t>M.A. Theresa Rohm</a:t>
            </a:r>
            <a:endParaRPr kumimoji="0" sz="18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68EBF-EF57-219D-B717-852B8C301281}"/>
              </a:ext>
            </a:extLst>
          </p:cNvPr>
          <p:cNvSpPr>
            <a:spLocks noGrp="1"/>
          </p:cNvSpPr>
          <p:nvPr>
            <p:ph type="title"/>
          </p:nvPr>
        </p:nvSpPr>
        <p:spPr/>
        <p:txBody>
          <a:bodyPr/>
          <a:lstStyle/>
          <a:p>
            <a:r>
              <a:rPr lang="de-DE" dirty="0"/>
              <a:t>Univariate ACE </a:t>
            </a:r>
            <a:r>
              <a:rPr lang="de-DE" dirty="0" err="1"/>
              <a:t>model</a:t>
            </a:r>
            <a:r>
              <a:rPr lang="de-DE" dirty="0"/>
              <a:t>: </a:t>
            </a:r>
            <a:r>
              <a:rPr lang="de-DE" dirty="0" err="1"/>
              <a:t>continious</a:t>
            </a:r>
            <a:endParaRPr lang="de-DE" dirty="0"/>
          </a:p>
        </p:txBody>
      </p:sp>
      <p:sp>
        <p:nvSpPr>
          <p:cNvPr id="3" name="Inhaltsplatzhalter 2">
            <a:extLst>
              <a:ext uri="{FF2B5EF4-FFF2-40B4-BE49-F238E27FC236}">
                <a16:creationId xmlns:a16="http://schemas.microsoft.com/office/drawing/2014/main" id="{4FBB6E9B-B452-9140-297E-FE82EC837FD7}"/>
              </a:ext>
            </a:extLst>
          </p:cNvPr>
          <p:cNvSpPr>
            <a:spLocks noGrp="1"/>
          </p:cNvSpPr>
          <p:nvPr>
            <p:ph idx="1"/>
          </p:nvPr>
        </p:nvSpPr>
        <p:spPr/>
        <p:txBody>
          <a:bodyPr>
            <a:normAutofit/>
          </a:bodyPr>
          <a:lstStyle/>
          <a:p>
            <a:r>
              <a:rPr lang="de-DE" b="1" dirty="0"/>
              <a:t>Run </a:t>
            </a:r>
            <a:r>
              <a:rPr lang="de-DE" b="1" dirty="0" err="1"/>
              <a:t>model</a:t>
            </a:r>
            <a:r>
              <a:rPr lang="de-DE" dirty="0"/>
              <a:t/>
            </a:r>
            <a:br>
              <a:rPr lang="de-DE" dirty="0"/>
            </a:br>
            <a:r>
              <a:rPr lang="de-DE" dirty="0" err="1"/>
              <a:t>univ_cont_tf</a:t>
            </a:r>
            <a:r>
              <a:rPr lang="de-DE" dirty="0"/>
              <a:t> &lt;- </a:t>
            </a:r>
            <a:r>
              <a:rPr lang="de-DE" dirty="0" err="1"/>
              <a:t>twinflex</a:t>
            </a:r>
            <a:r>
              <a:rPr lang="de-DE" dirty="0"/>
              <a:t>(</a:t>
            </a:r>
            <a:r>
              <a:rPr lang="de-DE" dirty="0" err="1"/>
              <a:t>acevars</a:t>
            </a:r>
            <a:r>
              <a:rPr lang="de-DE" dirty="0"/>
              <a:t> = „</a:t>
            </a:r>
            <a:r>
              <a:rPr lang="de-DE" dirty="0">
                <a:solidFill>
                  <a:srgbClr val="92D050"/>
                </a:solidFill>
              </a:rPr>
              <a:t>VAR</a:t>
            </a:r>
            <a:r>
              <a:rPr lang="de-DE" dirty="0"/>
              <a:t>", </a:t>
            </a:r>
            <a:r>
              <a:rPr lang="de-DE" dirty="0" err="1"/>
              <a:t>data</a:t>
            </a:r>
            <a:r>
              <a:rPr lang="de-DE" dirty="0"/>
              <a:t> = </a:t>
            </a:r>
            <a:r>
              <a:rPr lang="de-DE" dirty="0" err="1">
                <a:solidFill>
                  <a:schemeClr val="accent1"/>
                </a:solidFill>
              </a:rPr>
              <a:t>dataset</a:t>
            </a:r>
            <a:r>
              <a:rPr lang="de-DE" dirty="0"/>
              <a:t>, </a:t>
            </a:r>
            <a:r>
              <a:rPr lang="de-DE" dirty="0" err="1"/>
              <a:t>sep</a:t>
            </a:r>
            <a:r>
              <a:rPr lang="de-DE" dirty="0"/>
              <a:t> = "</a:t>
            </a:r>
            <a:r>
              <a:rPr lang="de-DE" dirty="0">
                <a:solidFill>
                  <a:srgbClr val="FFC000"/>
                </a:solidFill>
              </a:rPr>
              <a:t>_</a:t>
            </a:r>
            <a:r>
              <a:rPr lang="de-DE" dirty="0"/>
              <a:t>")</a:t>
            </a:r>
            <a:br>
              <a:rPr lang="de-DE" dirty="0"/>
            </a:br>
            <a:endParaRPr lang="de-DE" dirty="0"/>
          </a:p>
          <a:p>
            <a:r>
              <a:rPr lang="de-DE" b="1" dirty="0"/>
              <a:t>Show </a:t>
            </a:r>
            <a:r>
              <a:rPr lang="de-DE" b="1" dirty="0" err="1"/>
              <a:t>output</a:t>
            </a:r>
            <a:r>
              <a:rPr lang="de-DE" b="1" dirty="0"/>
              <a:t/>
            </a:r>
            <a:br>
              <a:rPr lang="de-DE" b="1" dirty="0"/>
            </a:br>
            <a:r>
              <a:rPr lang="de-DE" dirty="0" err="1"/>
              <a:t>summary</a:t>
            </a:r>
            <a:r>
              <a:rPr lang="de-DE" dirty="0"/>
              <a:t>(</a:t>
            </a:r>
            <a:r>
              <a:rPr lang="de-DE" dirty="0" err="1"/>
              <a:t>univ_cont_tf</a:t>
            </a:r>
            <a:r>
              <a:rPr lang="de-DE" dirty="0"/>
              <a:t>)</a:t>
            </a:r>
          </a:p>
          <a:p>
            <a:endParaRPr lang="de-DE" dirty="0"/>
          </a:p>
          <a:p>
            <a:endParaRPr lang="de-DE" dirty="0"/>
          </a:p>
          <a:p>
            <a:endParaRPr lang="de-DE" dirty="0"/>
          </a:p>
        </p:txBody>
      </p:sp>
      <p:sp>
        <p:nvSpPr>
          <p:cNvPr id="5" name="Foliennummernplatzhalter 4">
            <a:extLst>
              <a:ext uri="{FF2B5EF4-FFF2-40B4-BE49-F238E27FC236}">
                <a16:creationId xmlns:a16="http://schemas.microsoft.com/office/drawing/2014/main" id="{F9FF5BEB-21F2-8442-14B5-E7FF9D540F65}"/>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smtClean="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6" name="Fußzeilenplatzhalter 3">
            <a:extLst>
              <a:ext uri="{FF2B5EF4-FFF2-40B4-BE49-F238E27FC236}">
                <a16:creationId xmlns:a16="http://schemas.microsoft.com/office/drawing/2014/main" id="{4A9823BF-0749-5C05-E7B4-7786465B095D}"/>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266511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68EBF-EF57-219D-B717-852B8C301281}"/>
              </a:ext>
            </a:extLst>
          </p:cNvPr>
          <p:cNvSpPr>
            <a:spLocks noGrp="1"/>
          </p:cNvSpPr>
          <p:nvPr>
            <p:ph type="title"/>
          </p:nvPr>
        </p:nvSpPr>
        <p:spPr/>
        <p:txBody>
          <a:bodyPr/>
          <a:lstStyle/>
          <a:p>
            <a:r>
              <a:rPr lang="de-DE" dirty="0"/>
              <a:t>Model </a:t>
            </a:r>
            <a:r>
              <a:rPr lang="de-DE" dirty="0" err="1"/>
              <a:t>with</a:t>
            </a:r>
            <a:r>
              <a:rPr lang="de-DE" dirty="0"/>
              <a:t> </a:t>
            </a:r>
            <a:r>
              <a:rPr lang="de-DE" dirty="0" err="1"/>
              <a:t>covariates</a:t>
            </a:r>
            <a:r>
              <a:rPr lang="de-DE" dirty="0"/>
              <a:t>: </a:t>
            </a:r>
            <a:r>
              <a:rPr lang="en-US" dirty="0" err="1"/>
              <a:t>continious</a:t>
            </a:r>
            <a:endParaRPr lang="en-US" dirty="0"/>
          </a:p>
        </p:txBody>
      </p:sp>
      <p:sp>
        <p:nvSpPr>
          <p:cNvPr id="3" name="Inhaltsplatzhalter 2">
            <a:extLst>
              <a:ext uri="{FF2B5EF4-FFF2-40B4-BE49-F238E27FC236}">
                <a16:creationId xmlns:a16="http://schemas.microsoft.com/office/drawing/2014/main" id="{4FBB6E9B-B452-9140-297E-FE82EC837FD7}"/>
              </a:ext>
            </a:extLst>
          </p:cNvPr>
          <p:cNvSpPr>
            <a:spLocks noGrp="1"/>
          </p:cNvSpPr>
          <p:nvPr>
            <p:ph idx="1"/>
          </p:nvPr>
        </p:nvSpPr>
        <p:spPr/>
        <p:txBody>
          <a:bodyPr>
            <a:normAutofit fontScale="92500" lnSpcReduction="10000"/>
          </a:bodyPr>
          <a:lstStyle/>
          <a:p>
            <a:r>
              <a:rPr lang="de-DE" b="1" dirty="0"/>
              <a:t>Check </a:t>
            </a:r>
            <a:r>
              <a:rPr lang="de-DE" b="1" dirty="0" err="1"/>
              <a:t>model</a:t>
            </a:r>
            <a:r>
              <a:rPr lang="de-DE" b="1" dirty="0"/>
              <a:t> </a:t>
            </a:r>
            <a:r>
              <a:rPr lang="de-DE" b="1" dirty="0" err="1"/>
              <a:t>includes</a:t>
            </a:r>
            <a:r>
              <a:rPr lang="de-DE" b="1" dirty="0"/>
              <a:t> </a:t>
            </a:r>
            <a:r>
              <a:rPr lang="de-DE" b="1" dirty="0" err="1"/>
              <a:t>only</a:t>
            </a:r>
            <a:r>
              <a:rPr lang="de-DE" b="1" dirty="0"/>
              <a:t> valid </a:t>
            </a:r>
            <a:r>
              <a:rPr lang="de-DE" b="1" dirty="0" err="1"/>
              <a:t>cases</a:t>
            </a:r>
            <a:r>
              <a:rPr lang="de-DE" b="1" dirty="0"/>
              <a:t/>
            </a:r>
            <a:br>
              <a:rPr lang="de-DE" b="1" dirty="0"/>
            </a:br>
            <a:r>
              <a:rPr lang="de-DE" dirty="0" err="1">
                <a:solidFill>
                  <a:srgbClr val="7030A0"/>
                </a:solidFill>
              </a:rPr>
              <a:t>CovData</a:t>
            </a:r>
            <a:r>
              <a:rPr lang="de-DE" dirty="0"/>
              <a:t> &lt;- </a:t>
            </a:r>
            <a:r>
              <a:rPr lang="de-DE" dirty="0" err="1"/>
              <a:t>data</a:t>
            </a:r>
            <a:r>
              <a:rPr lang="de-DE" dirty="0"/>
              <a:t> </a:t>
            </a:r>
            <a:r>
              <a:rPr lang="de-DE" dirty="0">
                <a:highlight>
                  <a:srgbClr val="FFFF00"/>
                </a:highlight>
              </a:rPr>
              <a:t>%&gt;%</a:t>
            </a:r>
            <a:r>
              <a:rPr lang="de-DE" dirty="0"/>
              <a:t> </a:t>
            </a:r>
            <a:r>
              <a:rPr lang="de-DE" dirty="0" err="1"/>
              <a:t>filter</a:t>
            </a:r>
            <a:r>
              <a:rPr lang="de-DE" dirty="0"/>
              <a:t>(!is.na(</a:t>
            </a:r>
            <a:r>
              <a:rPr lang="de-DE" dirty="0">
                <a:solidFill>
                  <a:schemeClr val="accent1"/>
                </a:solidFill>
              </a:rPr>
              <a:t>sex</a:t>
            </a:r>
            <a:r>
              <a:rPr lang="de-DE" dirty="0"/>
              <a:t>) &amp; !is.na(</a:t>
            </a:r>
            <a:r>
              <a:rPr lang="de-DE" dirty="0" err="1">
                <a:solidFill>
                  <a:srgbClr val="C00000"/>
                </a:solidFill>
              </a:rPr>
              <a:t>age</a:t>
            </a:r>
            <a:r>
              <a:rPr lang="de-DE" dirty="0"/>
              <a:t>))</a:t>
            </a:r>
          </a:p>
          <a:p>
            <a:endParaRPr lang="de-DE" b="1" dirty="0"/>
          </a:p>
          <a:p>
            <a:r>
              <a:rPr lang="de-DE" b="1" dirty="0"/>
              <a:t>Run </a:t>
            </a:r>
            <a:r>
              <a:rPr lang="de-DE" b="1" dirty="0" err="1"/>
              <a:t>model</a:t>
            </a:r>
            <a:r>
              <a:rPr lang="de-DE" dirty="0"/>
              <a:t/>
            </a:r>
            <a:br>
              <a:rPr lang="de-DE" dirty="0"/>
            </a:br>
            <a:r>
              <a:rPr lang="de-DE" dirty="0" err="1"/>
              <a:t>univ_cont_tf_covars</a:t>
            </a:r>
            <a:r>
              <a:rPr lang="de-DE" dirty="0"/>
              <a:t> &lt;- </a:t>
            </a:r>
            <a:r>
              <a:rPr lang="de-DE" dirty="0" err="1"/>
              <a:t>twinflex</a:t>
            </a:r>
            <a:r>
              <a:rPr lang="de-DE" dirty="0"/>
              <a:t>(</a:t>
            </a:r>
            <a:r>
              <a:rPr lang="de-DE" dirty="0" err="1"/>
              <a:t>acevars</a:t>
            </a:r>
            <a:r>
              <a:rPr lang="de-DE" dirty="0"/>
              <a:t> = "</a:t>
            </a:r>
            <a:r>
              <a:rPr lang="de-DE" dirty="0">
                <a:solidFill>
                  <a:srgbClr val="92D050"/>
                </a:solidFill>
              </a:rPr>
              <a:t> VAR</a:t>
            </a:r>
            <a:r>
              <a:rPr lang="de-DE" dirty="0"/>
              <a:t>", </a:t>
            </a:r>
            <a:r>
              <a:rPr lang="de-DE" dirty="0" err="1"/>
              <a:t>data</a:t>
            </a:r>
            <a:r>
              <a:rPr lang="de-DE" dirty="0"/>
              <a:t> = </a:t>
            </a:r>
            <a:r>
              <a:rPr lang="de-DE" dirty="0" err="1">
                <a:solidFill>
                  <a:srgbClr val="7030A0"/>
                </a:solidFill>
              </a:rPr>
              <a:t>CovData</a:t>
            </a:r>
            <a:r>
              <a:rPr lang="de-DE" dirty="0"/>
              <a:t>, </a:t>
            </a:r>
            <a:r>
              <a:rPr lang="de-DE" dirty="0" err="1"/>
              <a:t>sep</a:t>
            </a:r>
            <a:r>
              <a:rPr lang="de-DE" dirty="0"/>
              <a:t> = "</a:t>
            </a:r>
            <a:r>
              <a:rPr lang="de-DE" dirty="0">
                <a:solidFill>
                  <a:srgbClr val="FFC000"/>
                </a:solidFill>
              </a:rPr>
              <a:t>_</a:t>
            </a:r>
            <a:r>
              <a:rPr lang="de-DE" dirty="0"/>
              <a:t>", </a:t>
            </a:r>
            <a:r>
              <a:rPr lang="de-DE" dirty="0" err="1"/>
              <a:t>covvars</a:t>
            </a:r>
            <a:r>
              <a:rPr lang="de-DE" dirty="0"/>
              <a:t> = c("</a:t>
            </a:r>
            <a:r>
              <a:rPr lang="de-DE" dirty="0" err="1">
                <a:solidFill>
                  <a:srgbClr val="FF0000"/>
                </a:solidFill>
              </a:rPr>
              <a:t>age</a:t>
            </a:r>
            <a:r>
              <a:rPr lang="de-DE" dirty="0"/>
              <a:t>","</a:t>
            </a:r>
            <a:r>
              <a:rPr lang="de-DE" dirty="0">
                <a:solidFill>
                  <a:schemeClr val="accent1"/>
                </a:solidFill>
              </a:rPr>
              <a:t>sex</a:t>
            </a:r>
            <a:r>
              <a:rPr lang="de-DE" dirty="0"/>
              <a:t>"), </a:t>
            </a:r>
            <a:r>
              <a:rPr lang="de-DE" dirty="0" err="1"/>
              <a:t>covariance</a:t>
            </a:r>
            <a:r>
              <a:rPr lang="de-DE" dirty="0"/>
              <a:t> = FALSE )</a:t>
            </a:r>
            <a:br>
              <a:rPr lang="de-DE" dirty="0"/>
            </a:br>
            <a:endParaRPr lang="de-DE" dirty="0"/>
          </a:p>
          <a:p>
            <a:r>
              <a:rPr lang="de-DE" b="1" dirty="0"/>
              <a:t>Show </a:t>
            </a:r>
            <a:r>
              <a:rPr lang="de-DE" b="1" dirty="0" err="1"/>
              <a:t>output</a:t>
            </a:r>
            <a:r>
              <a:rPr lang="de-DE" b="1" dirty="0"/>
              <a:t/>
            </a:r>
            <a:br>
              <a:rPr lang="de-DE" b="1" dirty="0"/>
            </a:br>
            <a:r>
              <a:rPr lang="de-DE" dirty="0" err="1"/>
              <a:t>summary</a:t>
            </a:r>
            <a:r>
              <a:rPr lang="de-DE" dirty="0"/>
              <a:t>(</a:t>
            </a:r>
            <a:r>
              <a:rPr lang="de-DE" dirty="0" err="1"/>
              <a:t>univ_cont_tf_covars</a:t>
            </a:r>
            <a:r>
              <a:rPr lang="de-DE" dirty="0"/>
              <a:t>)</a:t>
            </a:r>
          </a:p>
          <a:p>
            <a:endParaRPr lang="de-DE" dirty="0"/>
          </a:p>
        </p:txBody>
      </p:sp>
      <p:sp>
        <p:nvSpPr>
          <p:cNvPr id="5" name="Foliennummernplatzhalter 4">
            <a:extLst>
              <a:ext uri="{FF2B5EF4-FFF2-40B4-BE49-F238E27FC236}">
                <a16:creationId xmlns:a16="http://schemas.microsoft.com/office/drawing/2014/main" id="{F9FF5BEB-21F2-8442-14B5-E7FF9D540F65}"/>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smtClean="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de-DE" sz="1200" b="0" i="0" u="none" strike="noStrike" kern="0" cap="none" spc="0" normalizeH="0" baseline="0" noProof="0" dirty="0">
              <a:ln>
                <a:noFill/>
              </a:ln>
              <a:solidFill>
                <a:prstClr val="black">
                  <a:tint val="75000"/>
                </a:prstClr>
              </a:solidFill>
              <a:effectLst/>
              <a:uLnTx/>
              <a:uFillTx/>
              <a:latin typeface="Calibri"/>
              <a:cs typeface="Arial"/>
            </a:endParaRPr>
          </a:p>
        </p:txBody>
      </p:sp>
      <p:sp>
        <p:nvSpPr>
          <p:cNvPr id="7" name="Textfeld 6">
            <a:extLst>
              <a:ext uri="{FF2B5EF4-FFF2-40B4-BE49-F238E27FC236}">
                <a16:creationId xmlns:a16="http://schemas.microsoft.com/office/drawing/2014/main" id="{D536E3E1-3821-1D56-0B70-EA818E6FED0F}"/>
              </a:ext>
            </a:extLst>
          </p:cNvPr>
          <p:cNvSpPr txBox="1"/>
          <p:nvPr/>
        </p:nvSpPr>
        <p:spPr>
          <a:xfrm>
            <a:off x="3413364" y="5908625"/>
            <a:ext cx="6492636" cy="40011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2000" b="0" i="1" u="none" strike="noStrike" kern="0" cap="none" spc="0" normalizeH="0" baseline="0" noProof="0" dirty="0">
                <a:ln>
                  <a:noFill/>
                </a:ln>
                <a:solidFill>
                  <a:prstClr val="black"/>
                </a:solidFill>
                <a:effectLst/>
                <a:highlight>
                  <a:srgbClr val="FFFF00"/>
                </a:highlight>
                <a:uLnTx/>
                <a:uFillTx/>
                <a:latin typeface="Calibri"/>
                <a:cs typeface="Arial"/>
              </a:rPr>
              <a:t>%&gt;%</a:t>
            </a:r>
            <a:r>
              <a:rPr kumimoji="0" lang="de-DE" sz="2000" b="0" i="1" u="none" strike="noStrike" kern="0" cap="none" spc="0" normalizeH="0" baseline="0" noProof="0" dirty="0">
                <a:ln>
                  <a:noFill/>
                </a:ln>
                <a:solidFill>
                  <a:prstClr val="black"/>
                </a:solidFill>
                <a:effectLst/>
                <a:uLnTx/>
                <a:uFillTx/>
                <a:latin typeface="Calibri"/>
                <a:cs typeface="Arial"/>
              </a:rPr>
              <a:t> - </a:t>
            </a:r>
            <a:r>
              <a:rPr kumimoji="0" lang="de-DE" sz="2000" b="0" i="1" u="none" strike="noStrike" kern="0" cap="none" spc="0" normalizeH="0" baseline="0" noProof="0" dirty="0" err="1">
                <a:ln>
                  <a:noFill/>
                </a:ln>
                <a:solidFill>
                  <a:prstClr val="black"/>
                </a:solidFill>
                <a:effectLst/>
                <a:uLnTx/>
                <a:uFillTx/>
                <a:latin typeface="Calibri"/>
                <a:cs typeface="Arial"/>
              </a:rPr>
              <a:t>part</a:t>
            </a:r>
            <a:r>
              <a:rPr kumimoji="0" lang="de-DE" sz="2000" b="0" i="1" u="none" strike="noStrike" kern="0" cap="none" spc="0" normalizeH="0" baseline="0" noProof="0" dirty="0">
                <a:ln>
                  <a:noFill/>
                </a:ln>
                <a:solidFill>
                  <a:prstClr val="black"/>
                </a:solidFill>
                <a:effectLst/>
                <a:uLnTx/>
                <a:uFillTx/>
                <a:latin typeface="Calibri"/>
                <a:cs typeface="Arial"/>
              </a:rPr>
              <a:t> </a:t>
            </a:r>
            <a:r>
              <a:rPr kumimoji="0" lang="de-DE" sz="2000" b="0" i="1" u="none" strike="noStrike" kern="0" cap="none" spc="0" normalizeH="0" baseline="0" noProof="0" dirty="0" err="1">
                <a:ln>
                  <a:noFill/>
                </a:ln>
                <a:solidFill>
                  <a:prstClr val="black"/>
                </a:solidFill>
                <a:effectLst/>
                <a:uLnTx/>
                <a:uFillTx/>
                <a:latin typeface="Calibri"/>
                <a:cs typeface="Arial"/>
              </a:rPr>
              <a:t>of</a:t>
            </a:r>
            <a:r>
              <a:rPr kumimoji="0" lang="de-DE" sz="2000" b="0" i="1" u="none" strike="noStrike" kern="0" cap="none" spc="0" normalizeH="0" baseline="0" noProof="0" dirty="0">
                <a:ln>
                  <a:noFill/>
                </a:ln>
                <a:solidFill>
                  <a:prstClr val="black"/>
                </a:solidFill>
                <a:effectLst/>
                <a:uLnTx/>
                <a:uFillTx/>
                <a:latin typeface="Calibri"/>
                <a:cs typeface="Arial"/>
              </a:rPr>
              <a:t> </a:t>
            </a:r>
            <a:r>
              <a:rPr kumimoji="0" lang="de-DE" sz="2000" b="0" i="1" u="none" strike="noStrike" kern="0" cap="none" spc="0" normalizeH="0" baseline="0" noProof="0" dirty="0" err="1">
                <a:ln>
                  <a:noFill/>
                </a:ln>
                <a:solidFill>
                  <a:prstClr val="black"/>
                </a:solidFill>
                <a:effectLst/>
                <a:uLnTx/>
                <a:uFillTx/>
                <a:latin typeface="Calibri"/>
                <a:cs typeface="Arial"/>
              </a:rPr>
              <a:t>the</a:t>
            </a:r>
            <a:r>
              <a:rPr kumimoji="0" lang="de-DE" sz="2000" b="0" i="1" u="none" strike="noStrike" kern="0" cap="none" spc="0" normalizeH="0" baseline="0" noProof="0" dirty="0">
                <a:ln>
                  <a:noFill/>
                </a:ln>
                <a:solidFill>
                  <a:prstClr val="black"/>
                </a:solidFill>
                <a:effectLst/>
                <a:uLnTx/>
                <a:uFillTx/>
                <a:latin typeface="Calibri"/>
                <a:cs typeface="Arial"/>
              </a:rPr>
              <a:t> „</a:t>
            </a:r>
            <a:r>
              <a:rPr kumimoji="0" lang="de-DE" sz="2000" b="0" i="1" u="none" strike="noStrike" kern="0" cap="none" spc="0" normalizeH="0" baseline="0" noProof="0" dirty="0" err="1">
                <a:ln>
                  <a:noFill/>
                </a:ln>
                <a:solidFill>
                  <a:prstClr val="black"/>
                </a:solidFill>
                <a:effectLst/>
                <a:uLnTx/>
                <a:uFillTx/>
                <a:latin typeface="Calibri"/>
                <a:cs typeface="Arial"/>
              </a:rPr>
              <a:t>tidyverse</a:t>
            </a:r>
            <a:r>
              <a:rPr kumimoji="0" lang="de-DE" sz="2000" b="0" i="1" u="none" strike="noStrike" kern="0" cap="none" spc="0" normalizeH="0" baseline="0" noProof="0" dirty="0">
                <a:ln>
                  <a:noFill/>
                </a:ln>
                <a:solidFill>
                  <a:prstClr val="black"/>
                </a:solidFill>
                <a:effectLst/>
                <a:uLnTx/>
                <a:uFillTx/>
                <a:latin typeface="Calibri"/>
                <a:cs typeface="Arial"/>
              </a:rPr>
              <a:t>“ – </a:t>
            </a:r>
            <a:r>
              <a:rPr kumimoji="0" lang="de-DE" sz="2000" b="0" i="1" u="none" strike="noStrike" kern="0" cap="none" spc="0" normalizeH="0" baseline="0" noProof="0" dirty="0" err="1">
                <a:ln>
                  <a:noFill/>
                </a:ln>
                <a:solidFill>
                  <a:prstClr val="black"/>
                </a:solidFill>
                <a:effectLst/>
                <a:uLnTx/>
                <a:uFillTx/>
                <a:latin typeface="Calibri"/>
                <a:cs typeface="Arial"/>
              </a:rPr>
              <a:t>package</a:t>
            </a:r>
            <a:r>
              <a:rPr kumimoji="0" lang="de-DE" sz="2000" b="0" i="1" u="none" strike="noStrike" kern="0" cap="none" spc="0" normalizeH="0" baseline="0" noProof="0" dirty="0">
                <a:ln>
                  <a:noFill/>
                </a:ln>
                <a:solidFill>
                  <a:prstClr val="black"/>
                </a:solidFill>
                <a:effectLst/>
                <a:uLnTx/>
                <a:uFillTx/>
                <a:latin typeface="Calibri"/>
                <a:cs typeface="Arial"/>
              </a:rPr>
              <a:t> (</a:t>
            </a:r>
            <a:r>
              <a:rPr kumimoji="0" lang="de-DE" sz="2000" b="0" i="1" u="none" strike="noStrike" kern="0" cap="none" spc="0" normalizeH="0" baseline="0" noProof="0" dirty="0" err="1">
                <a:ln>
                  <a:noFill/>
                </a:ln>
                <a:solidFill>
                  <a:prstClr val="black"/>
                </a:solidFill>
                <a:effectLst/>
                <a:uLnTx/>
                <a:uFillTx/>
                <a:latin typeface="Calibri"/>
                <a:cs typeface="Arial"/>
              </a:rPr>
              <a:t>makes</a:t>
            </a:r>
            <a:r>
              <a:rPr kumimoji="0" lang="de-DE" sz="2000" b="0" i="1" u="none" strike="noStrike" kern="0" cap="none" spc="0" normalizeH="0" baseline="0" noProof="0" dirty="0">
                <a:ln>
                  <a:noFill/>
                </a:ln>
                <a:solidFill>
                  <a:prstClr val="black"/>
                </a:solidFill>
                <a:effectLst/>
                <a:uLnTx/>
                <a:uFillTx/>
                <a:latin typeface="Calibri"/>
                <a:cs typeface="Arial"/>
              </a:rPr>
              <a:t> </a:t>
            </a:r>
            <a:r>
              <a:rPr kumimoji="0" lang="de-DE" sz="2000" b="0" i="1" u="none" strike="noStrike" kern="0" cap="none" spc="0" normalizeH="0" baseline="0" noProof="0" dirty="0" err="1">
                <a:ln>
                  <a:noFill/>
                </a:ln>
                <a:solidFill>
                  <a:prstClr val="black"/>
                </a:solidFill>
                <a:effectLst/>
                <a:uLnTx/>
                <a:uFillTx/>
                <a:latin typeface="Calibri"/>
                <a:cs typeface="Arial"/>
              </a:rPr>
              <a:t>life</a:t>
            </a:r>
            <a:r>
              <a:rPr kumimoji="0" lang="de-DE" sz="2000" b="0" i="1" u="none" strike="noStrike" kern="0" cap="none" spc="0" normalizeH="0" baseline="0" noProof="0" dirty="0">
                <a:ln>
                  <a:noFill/>
                </a:ln>
                <a:solidFill>
                  <a:prstClr val="black"/>
                </a:solidFill>
                <a:effectLst/>
                <a:uLnTx/>
                <a:uFillTx/>
                <a:latin typeface="Calibri"/>
                <a:cs typeface="Arial"/>
              </a:rPr>
              <a:t> </a:t>
            </a:r>
            <a:r>
              <a:rPr kumimoji="0" lang="de-DE" sz="2000" b="0" i="1" u="none" strike="noStrike" kern="0" cap="none" spc="0" normalizeH="0" baseline="0" noProof="0" dirty="0" err="1">
                <a:ln>
                  <a:noFill/>
                </a:ln>
                <a:solidFill>
                  <a:prstClr val="black"/>
                </a:solidFill>
                <a:effectLst/>
                <a:uLnTx/>
                <a:uFillTx/>
                <a:latin typeface="Calibri"/>
                <a:cs typeface="Arial"/>
              </a:rPr>
              <a:t>easier</a:t>
            </a:r>
            <a:r>
              <a:rPr kumimoji="0" lang="de-DE" sz="2000" b="0" i="1" u="none" strike="noStrike" kern="0" cap="none" spc="0" normalizeH="0" baseline="0" noProof="0" dirty="0">
                <a:ln>
                  <a:noFill/>
                </a:ln>
                <a:solidFill>
                  <a:prstClr val="black"/>
                </a:solidFill>
                <a:effectLst/>
                <a:uLnTx/>
                <a:uFillTx/>
                <a:latin typeface="Calibri"/>
                <a:cs typeface="Arial"/>
              </a:rPr>
              <a:t>!)</a:t>
            </a:r>
            <a:endParaRPr kumimoji="0" lang="de-DE" sz="1200" b="0" i="1" u="none" strike="noStrike" kern="0" cap="none" spc="0" normalizeH="0" baseline="0" noProof="0" dirty="0">
              <a:ln>
                <a:noFill/>
              </a:ln>
              <a:solidFill>
                <a:prstClr val="black"/>
              </a:solidFill>
              <a:effectLst/>
              <a:uLnTx/>
              <a:uFillTx/>
              <a:latin typeface="Calibri"/>
              <a:cs typeface="Arial"/>
            </a:endParaRPr>
          </a:p>
        </p:txBody>
      </p:sp>
      <p:sp>
        <p:nvSpPr>
          <p:cNvPr id="9" name="Fußzeilenplatzhalter 3">
            <a:extLst>
              <a:ext uri="{FF2B5EF4-FFF2-40B4-BE49-F238E27FC236}">
                <a16:creationId xmlns:a16="http://schemas.microsoft.com/office/drawing/2014/main" id="{BE86FA9C-626C-A067-9875-C36EF3336AE5}"/>
              </a:ext>
            </a:extLst>
          </p:cNvPr>
          <p:cNvSpPr>
            <a:spLocks noGrp="1"/>
          </p:cNvSpPr>
          <p:nvPr>
            <p:ph type="ftr" sz="quarter" idx="11"/>
          </p:nvPr>
        </p:nvSpPr>
        <p:spPr bwMode="auto">
          <a:xfrm>
            <a:off x="3384550" y="6356359"/>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tint val="75000"/>
                  </a:prstClr>
                </a:solidFill>
                <a:effectLst/>
                <a:uLnTx/>
                <a:uFillTx/>
                <a:latin typeface="Calibri"/>
                <a:cs typeface="Arial"/>
              </a:rPr>
              <a:t>www.twin-life.de</a:t>
            </a:r>
          </a:p>
        </p:txBody>
      </p:sp>
    </p:spTree>
    <p:extLst>
      <p:ext uri="{BB962C8B-B14F-4D97-AF65-F5344CB8AC3E}">
        <p14:creationId xmlns:p14="http://schemas.microsoft.com/office/powerpoint/2010/main" val="348168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68EBF-EF57-219D-B717-852B8C301281}"/>
              </a:ext>
            </a:extLst>
          </p:cNvPr>
          <p:cNvSpPr>
            <a:spLocks noGrp="1"/>
          </p:cNvSpPr>
          <p:nvPr>
            <p:ph type="title"/>
          </p:nvPr>
        </p:nvSpPr>
        <p:spPr/>
        <p:txBody>
          <a:bodyPr/>
          <a:lstStyle/>
          <a:p>
            <a:r>
              <a:rPr lang="de-DE" dirty="0"/>
              <a:t>Univariate ACE </a:t>
            </a:r>
            <a:r>
              <a:rPr lang="de-DE" dirty="0" err="1"/>
              <a:t>model</a:t>
            </a:r>
            <a:r>
              <a:rPr lang="de-DE" dirty="0"/>
              <a:t>: </a:t>
            </a:r>
            <a:r>
              <a:rPr lang="de-DE" dirty="0" err="1"/>
              <a:t>continious</a:t>
            </a:r>
            <a:endParaRPr lang="de-DE" dirty="0"/>
          </a:p>
        </p:txBody>
      </p:sp>
      <p:sp>
        <p:nvSpPr>
          <p:cNvPr id="3" name="Inhaltsplatzhalter 2">
            <a:extLst>
              <a:ext uri="{FF2B5EF4-FFF2-40B4-BE49-F238E27FC236}">
                <a16:creationId xmlns:a16="http://schemas.microsoft.com/office/drawing/2014/main" id="{4FBB6E9B-B452-9140-297E-FE82EC837FD7}"/>
              </a:ext>
            </a:extLst>
          </p:cNvPr>
          <p:cNvSpPr>
            <a:spLocks noGrp="1"/>
          </p:cNvSpPr>
          <p:nvPr>
            <p:ph idx="1"/>
          </p:nvPr>
        </p:nvSpPr>
        <p:spPr/>
        <p:txBody>
          <a:bodyPr>
            <a:normAutofit/>
          </a:bodyPr>
          <a:lstStyle/>
          <a:p>
            <a:r>
              <a:rPr lang="de-DE" b="1" dirty="0" err="1"/>
              <a:t>binary</a:t>
            </a:r>
            <a:r>
              <a:rPr lang="de-DE" b="1" dirty="0"/>
              <a:t> DV</a:t>
            </a:r>
            <a:br>
              <a:rPr lang="de-DE" b="1" dirty="0"/>
            </a:br>
            <a:r>
              <a:rPr lang="de-DE" dirty="0" err="1"/>
              <a:t>univ_bin_tf</a:t>
            </a:r>
            <a:r>
              <a:rPr lang="de-DE" dirty="0"/>
              <a:t> &lt;- </a:t>
            </a:r>
            <a:r>
              <a:rPr lang="de-DE" dirty="0" err="1"/>
              <a:t>twinflex</a:t>
            </a:r>
            <a:r>
              <a:rPr lang="de-DE" dirty="0"/>
              <a:t>(</a:t>
            </a:r>
            <a:r>
              <a:rPr lang="de-DE" dirty="0" err="1"/>
              <a:t>acevars</a:t>
            </a:r>
            <a:r>
              <a:rPr lang="de-DE" dirty="0"/>
              <a:t> = „</a:t>
            </a:r>
            <a:r>
              <a:rPr lang="de-DE" dirty="0" err="1"/>
              <a:t>VARbin</a:t>
            </a:r>
            <a:r>
              <a:rPr lang="de-DE" dirty="0"/>
              <a:t>", ordinal = "</a:t>
            </a:r>
            <a:r>
              <a:rPr lang="de-DE" dirty="0" err="1"/>
              <a:t>IQbin</a:t>
            </a:r>
            <a:r>
              <a:rPr lang="de-DE" dirty="0"/>
              <a:t>", </a:t>
            </a:r>
            <a:r>
              <a:rPr lang="de-DE" dirty="0" err="1"/>
              <a:t>data</a:t>
            </a:r>
            <a:r>
              <a:rPr lang="de-DE" dirty="0"/>
              <a:t> = </a:t>
            </a:r>
            <a:r>
              <a:rPr lang="de-DE" dirty="0" err="1"/>
              <a:t>data</a:t>
            </a:r>
            <a:r>
              <a:rPr lang="de-DE" dirty="0"/>
              <a:t>, </a:t>
            </a:r>
            <a:r>
              <a:rPr lang="de-DE" dirty="0" err="1"/>
              <a:t>sep</a:t>
            </a:r>
            <a:r>
              <a:rPr lang="de-DE" dirty="0"/>
              <a:t> = "_")</a:t>
            </a:r>
          </a:p>
          <a:p>
            <a:endParaRPr lang="de-DE" dirty="0"/>
          </a:p>
          <a:p>
            <a:r>
              <a:rPr lang="de-DE" b="1" dirty="0"/>
              <a:t>ordinal DV</a:t>
            </a:r>
            <a:br>
              <a:rPr lang="de-DE" b="1" dirty="0"/>
            </a:br>
            <a:r>
              <a:rPr lang="de-DE" dirty="0" err="1"/>
              <a:t>univ_ord_tf</a:t>
            </a:r>
            <a:r>
              <a:rPr lang="de-DE" dirty="0"/>
              <a:t> &lt;- </a:t>
            </a:r>
            <a:r>
              <a:rPr lang="de-DE" dirty="0" err="1"/>
              <a:t>twinflex</a:t>
            </a:r>
            <a:r>
              <a:rPr lang="de-DE" dirty="0"/>
              <a:t>(</a:t>
            </a:r>
            <a:r>
              <a:rPr lang="de-DE" dirty="0" err="1"/>
              <a:t>acevars</a:t>
            </a:r>
            <a:r>
              <a:rPr lang="de-DE" dirty="0"/>
              <a:t> = „</a:t>
            </a:r>
            <a:r>
              <a:rPr lang="de-DE" dirty="0" err="1"/>
              <a:t>VARord</a:t>
            </a:r>
            <a:r>
              <a:rPr lang="de-DE" dirty="0"/>
              <a:t>", ordinal = "</a:t>
            </a:r>
            <a:r>
              <a:rPr lang="de-DE" dirty="0" err="1"/>
              <a:t>IQord</a:t>
            </a:r>
            <a:r>
              <a:rPr lang="de-DE" dirty="0"/>
              <a:t>", </a:t>
            </a:r>
            <a:r>
              <a:rPr lang="de-DE" dirty="0" err="1"/>
              <a:t>data</a:t>
            </a:r>
            <a:r>
              <a:rPr lang="de-DE" dirty="0"/>
              <a:t> = </a:t>
            </a:r>
            <a:r>
              <a:rPr lang="de-DE" dirty="0" err="1"/>
              <a:t>data</a:t>
            </a:r>
            <a:r>
              <a:rPr lang="de-DE" dirty="0"/>
              <a:t>, </a:t>
            </a:r>
            <a:r>
              <a:rPr lang="de-DE" dirty="0" err="1"/>
              <a:t>sep</a:t>
            </a:r>
            <a:r>
              <a:rPr lang="de-DE" dirty="0"/>
              <a:t> = "_")</a:t>
            </a:r>
          </a:p>
        </p:txBody>
      </p:sp>
      <p:sp>
        <p:nvSpPr>
          <p:cNvPr id="5" name="Foliennummernplatzhalter 4">
            <a:extLst>
              <a:ext uri="{FF2B5EF4-FFF2-40B4-BE49-F238E27FC236}">
                <a16:creationId xmlns:a16="http://schemas.microsoft.com/office/drawing/2014/main" id="{F9FF5BEB-21F2-8442-14B5-E7FF9D540F65}"/>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smtClean="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6" name="Fußzeilenplatzhalter 3">
            <a:extLst>
              <a:ext uri="{FF2B5EF4-FFF2-40B4-BE49-F238E27FC236}">
                <a16:creationId xmlns:a16="http://schemas.microsoft.com/office/drawing/2014/main" id="{7D3241FB-0F81-A641-BC70-BF77C49A652D}"/>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327690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410FA-E7B9-7B6E-543A-CE4E23566FC4}"/>
              </a:ext>
            </a:extLst>
          </p:cNvPr>
          <p:cNvSpPr>
            <a:spLocks noGrp="1"/>
          </p:cNvSpPr>
          <p:nvPr>
            <p:ph type="title"/>
          </p:nvPr>
        </p:nvSpPr>
        <p:spPr/>
        <p:txBody>
          <a:bodyPr/>
          <a:lstStyle/>
          <a:p>
            <a:r>
              <a:rPr lang="de-DE" dirty="0"/>
              <a:t>Drop </a:t>
            </a:r>
            <a:r>
              <a:rPr lang="de-DE" dirty="0" err="1"/>
              <a:t>parameters</a:t>
            </a:r>
            <a:endParaRPr lang="de-DE" dirty="0"/>
          </a:p>
        </p:txBody>
      </p:sp>
      <p:sp>
        <p:nvSpPr>
          <p:cNvPr id="3" name="Inhaltsplatzhalter 2">
            <a:extLst>
              <a:ext uri="{FF2B5EF4-FFF2-40B4-BE49-F238E27FC236}">
                <a16:creationId xmlns:a16="http://schemas.microsoft.com/office/drawing/2014/main" id="{00B14E9D-2C82-D991-0802-DCCD6F2B7DD9}"/>
              </a:ext>
            </a:extLst>
          </p:cNvPr>
          <p:cNvSpPr>
            <a:spLocks noGrp="1"/>
          </p:cNvSpPr>
          <p:nvPr>
            <p:ph idx="1"/>
          </p:nvPr>
        </p:nvSpPr>
        <p:spPr/>
        <p:txBody>
          <a:bodyPr>
            <a:normAutofit lnSpcReduction="10000"/>
          </a:bodyPr>
          <a:lstStyle/>
          <a:p>
            <a:r>
              <a:rPr lang="de-DE" b="1" dirty="0"/>
              <a:t>Check </a:t>
            </a:r>
            <a:r>
              <a:rPr lang="de-DE" b="1" dirty="0" err="1"/>
              <a:t>which</a:t>
            </a:r>
            <a:r>
              <a:rPr lang="de-DE" b="1" dirty="0"/>
              <a:t> </a:t>
            </a:r>
            <a:r>
              <a:rPr lang="de-DE" b="1" dirty="0" err="1"/>
              <a:t>model</a:t>
            </a:r>
            <a:r>
              <a:rPr lang="de-DE" b="1" dirty="0"/>
              <a:t> </a:t>
            </a:r>
            <a:r>
              <a:rPr lang="de-DE" b="1" dirty="0" err="1"/>
              <a:t>fits</a:t>
            </a:r>
            <a:r>
              <a:rPr lang="de-DE" b="1" dirty="0"/>
              <a:t> </a:t>
            </a:r>
            <a:r>
              <a:rPr lang="de-DE" b="1" dirty="0" err="1"/>
              <a:t>the</a:t>
            </a:r>
            <a:r>
              <a:rPr lang="de-DE" b="1" dirty="0"/>
              <a:t> </a:t>
            </a:r>
            <a:r>
              <a:rPr lang="de-DE" b="1" dirty="0" err="1"/>
              <a:t>data</a:t>
            </a:r>
            <a:r>
              <a:rPr lang="de-DE" b="1" dirty="0"/>
              <a:t> </a:t>
            </a:r>
            <a:r>
              <a:rPr lang="de-DE" b="1" dirty="0" err="1"/>
              <a:t>best</a:t>
            </a:r>
            <a:r>
              <a:rPr lang="de-DE" b="1" dirty="0"/>
              <a:t>:</a:t>
            </a:r>
            <a:br>
              <a:rPr lang="de-DE" b="1" dirty="0"/>
            </a:br>
            <a:r>
              <a:rPr lang="de-DE" b="1" dirty="0"/>
              <a:t/>
            </a:r>
            <a:br>
              <a:rPr lang="de-DE" b="1" dirty="0"/>
            </a:br>
            <a:r>
              <a:rPr lang="de-DE" sz="2800" dirty="0" err="1">
                <a:solidFill>
                  <a:schemeClr val="accent6"/>
                </a:solidFill>
              </a:rPr>
              <a:t>modelAE</a:t>
            </a:r>
            <a:r>
              <a:rPr lang="de-DE" sz="2800" dirty="0"/>
              <a:t> &lt;- </a:t>
            </a:r>
            <a:r>
              <a:rPr lang="de-DE" sz="2800" dirty="0" err="1"/>
              <a:t>omxSetParameters</a:t>
            </a:r>
            <a:r>
              <a:rPr lang="de-DE" sz="2800" dirty="0"/>
              <a:t>(</a:t>
            </a:r>
            <a:r>
              <a:rPr lang="de-DE" sz="2800" dirty="0" err="1"/>
              <a:t>multi_GxE_chol_tf</a:t>
            </a:r>
            <a:r>
              <a:rPr lang="de-DE" sz="2800" dirty="0"/>
              <a:t>, </a:t>
            </a:r>
            <a:r>
              <a:rPr lang="de-DE" sz="2800" dirty="0" err="1"/>
              <a:t>labels</a:t>
            </a:r>
            <a:r>
              <a:rPr lang="de-DE" sz="2800" dirty="0"/>
              <a:t>= c(</a:t>
            </a:r>
            <a:r>
              <a:rPr lang="de-DE" sz="2800" dirty="0">
                <a:solidFill>
                  <a:srgbClr val="7030A0"/>
                </a:solidFill>
              </a:rPr>
              <a:t>‘</a:t>
            </a:r>
            <a:r>
              <a:rPr lang="de-DE" sz="2800" dirty="0" err="1">
                <a:solidFill>
                  <a:srgbClr val="FF0000"/>
                </a:solidFill>
              </a:rPr>
              <a:t>labelold</a:t>
            </a:r>
            <a:r>
              <a:rPr lang="de-DE" sz="2800" dirty="0">
                <a:solidFill>
                  <a:srgbClr val="7030A0"/>
                </a:solidFill>
              </a:rPr>
              <a:t>‘</a:t>
            </a:r>
            <a:r>
              <a:rPr lang="de-DE" sz="2800" dirty="0"/>
              <a:t>,</a:t>
            </a:r>
            <a:r>
              <a:rPr lang="de-DE" sz="2800" dirty="0">
                <a:solidFill>
                  <a:srgbClr val="FF0000"/>
                </a:solidFill>
              </a:rPr>
              <a:t> </a:t>
            </a:r>
            <a:r>
              <a:rPr lang="de-DE" sz="2800" dirty="0">
                <a:solidFill>
                  <a:srgbClr val="7030A0"/>
                </a:solidFill>
              </a:rPr>
              <a:t>‘</a:t>
            </a:r>
            <a:r>
              <a:rPr lang="de-DE" sz="2800" dirty="0" err="1">
                <a:solidFill>
                  <a:srgbClr val="FF0000"/>
                </a:solidFill>
              </a:rPr>
              <a:t>labelold</a:t>
            </a:r>
            <a:r>
              <a:rPr lang="de-DE" sz="2800" dirty="0">
                <a:solidFill>
                  <a:srgbClr val="7030A0"/>
                </a:solidFill>
              </a:rPr>
              <a:t>‘</a:t>
            </a:r>
            <a:r>
              <a:rPr lang="de-DE" sz="2800" dirty="0">
                <a:solidFill>
                  <a:srgbClr val="FF0000"/>
                </a:solidFill>
              </a:rPr>
              <a:t>)</a:t>
            </a:r>
            <a:r>
              <a:rPr lang="de-DE" sz="2800" dirty="0"/>
              <a:t>, </a:t>
            </a:r>
            <a:r>
              <a:rPr lang="de-DE" sz="2800" dirty="0" err="1">
                <a:solidFill>
                  <a:srgbClr val="00B050"/>
                </a:solidFill>
              </a:rPr>
              <a:t>free</a:t>
            </a:r>
            <a:r>
              <a:rPr lang="de-DE" sz="2800" dirty="0">
                <a:solidFill>
                  <a:srgbClr val="00B050"/>
                </a:solidFill>
              </a:rPr>
              <a:t>=FALSE</a:t>
            </a:r>
            <a:r>
              <a:rPr lang="de-DE" sz="2800" dirty="0"/>
              <a:t>, </a:t>
            </a:r>
            <a:r>
              <a:rPr lang="de-DE" sz="2800" dirty="0" err="1">
                <a:solidFill>
                  <a:srgbClr val="0070C0"/>
                </a:solidFill>
              </a:rPr>
              <a:t>values</a:t>
            </a:r>
            <a:r>
              <a:rPr lang="de-DE" sz="2800" dirty="0">
                <a:solidFill>
                  <a:srgbClr val="0070C0"/>
                </a:solidFill>
              </a:rPr>
              <a:t>=0</a:t>
            </a:r>
            <a:r>
              <a:rPr lang="de-DE" sz="2800" dirty="0"/>
              <a:t>)</a:t>
            </a:r>
            <a:br>
              <a:rPr lang="de-DE" sz="2800" dirty="0"/>
            </a:br>
            <a:r>
              <a:rPr lang="de-DE" sz="2800" dirty="0"/>
              <a:t/>
            </a:r>
            <a:br>
              <a:rPr lang="de-DE" sz="2800" dirty="0"/>
            </a:br>
            <a:r>
              <a:rPr lang="de-DE" sz="2800" dirty="0" err="1">
                <a:solidFill>
                  <a:schemeClr val="accent5"/>
                </a:solidFill>
              </a:rPr>
              <a:t>modelfitAE</a:t>
            </a:r>
            <a:r>
              <a:rPr lang="de-DE" sz="2800" dirty="0"/>
              <a:t> &lt;- </a:t>
            </a:r>
            <a:r>
              <a:rPr lang="de-DE" sz="2800" dirty="0" err="1"/>
              <a:t>mxRun</a:t>
            </a:r>
            <a:r>
              <a:rPr lang="de-DE" sz="2800" dirty="0"/>
              <a:t>(</a:t>
            </a:r>
            <a:r>
              <a:rPr lang="de-DE" sz="2800" dirty="0" err="1">
                <a:solidFill>
                  <a:schemeClr val="accent6"/>
                </a:solidFill>
              </a:rPr>
              <a:t>modelAE</a:t>
            </a:r>
            <a:r>
              <a:rPr lang="de-DE" sz="2800" dirty="0"/>
              <a:t>)</a:t>
            </a:r>
            <a:br>
              <a:rPr lang="de-DE" sz="2800" dirty="0"/>
            </a:br>
            <a:r>
              <a:rPr lang="de-DE" sz="2800" dirty="0" err="1">
                <a:solidFill>
                  <a:schemeClr val="accent5"/>
                </a:solidFill>
              </a:rPr>
              <a:t>modelfitAE</a:t>
            </a:r>
            <a:r>
              <a:rPr lang="de-DE" sz="2800" dirty="0"/>
              <a:t> &lt;- </a:t>
            </a:r>
            <a:r>
              <a:rPr lang="de-DE" sz="2800" dirty="0" err="1"/>
              <a:t>mxTryHard</a:t>
            </a:r>
            <a:r>
              <a:rPr lang="de-DE" sz="2800" dirty="0"/>
              <a:t>(</a:t>
            </a:r>
            <a:r>
              <a:rPr lang="de-DE" sz="2800" dirty="0" err="1">
                <a:solidFill>
                  <a:schemeClr val="accent6"/>
                </a:solidFill>
              </a:rPr>
              <a:t>modelAE</a:t>
            </a:r>
            <a:r>
              <a:rPr lang="de-DE" sz="2800" dirty="0"/>
              <a:t>)</a:t>
            </a:r>
            <a:br>
              <a:rPr lang="de-DE" sz="2800" dirty="0"/>
            </a:br>
            <a:endParaRPr lang="de-DE" sz="2800" dirty="0"/>
          </a:p>
          <a:p>
            <a:r>
              <a:rPr lang="de-DE" b="1" dirty="0"/>
              <a:t>Show </a:t>
            </a:r>
            <a:r>
              <a:rPr lang="de-DE" b="1" dirty="0" err="1"/>
              <a:t>output</a:t>
            </a:r>
            <a:r>
              <a:rPr lang="de-DE" b="1" dirty="0"/>
              <a:t/>
            </a:r>
            <a:br>
              <a:rPr lang="de-DE" b="1" dirty="0"/>
            </a:br>
            <a:r>
              <a:rPr lang="de-DE" dirty="0" err="1"/>
              <a:t>summary</a:t>
            </a:r>
            <a:r>
              <a:rPr lang="de-DE" dirty="0"/>
              <a:t>(</a:t>
            </a:r>
            <a:r>
              <a:rPr lang="de-DE" sz="3200" dirty="0" err="1">
                <a:solidFill>
                  <a:schemeClr val="accent5"/>
                </a:solidFill>
              </a:rPr>
              <a:t>modelfitAE</a:t>
            </a:r>
            <a:r>
              <a:rPr lang="de-DE" dirty="0"/>
              <a:t>)</a:t>
            </a:r>
          </a:p>
          <a:p>
            <a:endParaRPr lang="de-DE" dirty="0"/>
          </a:p>
        </p:txBody>
      </p:sp>
      <p:sp>
        <p:nvSpPr>
          <p:cNvPr id="5" name="Foliennummernplatzhalter 4">
            <a:extLst>
              <a:ext uri="{FF2B5EF4-FFF2-40B4-BE49-F238E27FC236}">
                <a16:creationId xmlns:a16="http://schemas.microsoft.com/office/drawing/2014/main" id="{93DF61AC-E1D2-284A-A4F2-1C2FBC20B286}"/>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smtClean="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6" name="Fußzeilenplatzhalter 3">
            <a:extLst>
              <a:ext uri="{FF2B5EF4-FFF2-40B4-BE49-F238E27FC236}">
                <a16:creationId xmlns:a16="http://schemas.microsoft.com/office/drawing/2014/main" id="{9654EC76-CCFA-CF28-A507-0AE801955732}"/>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406437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6F6D2-7672-6AE3-64CD-2CA36E769BC7}"/>
              </a:ext>
            </a:extLst>
          </p:cNvPr>
          <p:cNvSpPr>
            <a:spLocks noGrp="1"/>
          </p:cNvSpPr>
          <p:nvPr>
            <p:ph type="title"/>
          </p:nvPr>
        </p:nvSpPr>
        <p:spPr/>
        <p:txBody>
          <a:bodyPr/>
          <a:lstStyle/>
          <a:p>
            <a:r>
              <a:rPr lang="de-DE" dirty="0" err="1"/>
              <a:t>Example</a:t>
            </a:r>
            <a:endParaRPr lang="de-DE" dirty="0"/>
          </a:p>
        </p:txBody>
      </p:sp>
      <p:sp>
        <p:nvSpPr>
          <p:cNvPr id="5" name="Foliennummernplatzhalter 4">
            <a:extLst>
              <a:ext uri="{FF2B5EF4-FFF2-40B4-BE49-F238E27FC236}">
                <a16:creationId xmlns:a16="http://schemas.microsoft.com/office/drawing/2014/main" id="{EE4D6575-73C0-791F-29B8-502DBE58B027}"/>
              </a:ext>
            </a:extLst>
          </p:cNvPr>
          <p:cNvSpPr>
            <a:spLocks noGrp="1"/>
          </p:cNvSpPr>
          <p:nvPr>
            <p:ph type="sldNum" sz="quarter" idx="12"/>
          </p:nvPr>
        </p:nvSpPr>
        <p:spPr/>
        <p:txBody>
          <a:bodyPr/>
          <a:lstStyle/>
          <a:p>
            <a:pPr>
              <a:defRPr/>
            </a:pPr>
            <a:fld id="{F26D89EF-3C3A-4E06-893E-1B74ABA00C59}" type="slidenum">
              <a:rPr lang="de-DE" smtClean="0"/>
              <a:t>24</a:t>
            </a:fld>
            <a:endParaRPr lang="de-DE"/>
          </a:p>
        </p:txBody>
      </p:sp>
      <p:sp>
        <p:nvSpPr>
          <p:cNvPr id="6" name="Fußzeilenplatzhalter 3">
            <a:extLst>
              <a:ext uri="{FF2B5EF4-FFF2-40B4-BE49-F238E27FC236}">
                <a16:creationId xmlns:a16="http://schemas.microsoft.com/office/drawing/2014/main" id="{0F791289-022D-1888-C00B-4403AC7B8E0B}"/>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pic>
        <p:nvPicPr>
          <p:cNvPr id="4" name="Grafik 3">
            <a:extLst>
              <a:ext uri="{FF2B5EF4-FFF2-40B4-BE49-F238E27FC236}">
                <a16:creationId xmlns:a16="http://schemas.microsoft.com/office/drawing/2014/main" id="{170938E3-3F29-85E7-7414-45493C8FF451}"/>
              </a:ext>
            </a:extLst>
          </p:cNvPr>
          <p:cNvPicPr>
            <a:picLocks noChangeAspect="1"/>
          </p:cNvPicPr>
          <p:nvPr/>
        </p:nvPicPr>
        <p:blipFill>
          <a:blip r:embed="rId2"/>
          <a:stretch>
            <a:fillRect/>
          </a:stretch>
        </p:blipFill>
        <p:spPr>
          <a:xfrm>
            <a:off x="1352600" y="1409622"/>
            <a:ext cx="7528165" cy="4632256"/>
          </a:xfrm>
          <a:prstGeom prst="rect">
            <a:avLst/>
          </a:prstGeom>
        </p:spPr>
      </p:pic>
      <p:sp>
        <p:nvSpPr>
          <p:cNvPr id="7" name="Textfeld 6">
            <a:extLst>
              <a:ext uri="{FF2B5EF4-FFF2-40B4-BE49-F238E27FC236}">
                <a16:creationId xmlns:a16="http://schemas.microsoft.com/office/drawing/2014/main" id="{0DED6F18-2CE0-7EE1-3983-73479EA5E605}"/>
              </a:ext>
            </a:extLst>
          </p:cNvPr>
          <p:cNvSpPr txBox="1"/>
          <p:nvPr/>
        </p:nvSpPr>
        <p:spPr>
          <a:xfrm>
            <a:off x="416496" y="6041878"/>
            <a:ext cx="4392487" cy="338554"/>
          </a:xfrm>
          <a:prstGeom prst="rect">
            <a:avLst/>
          </a:prstGeom>
          <a:noFill/>
        </p:spPr>
        <p:txBody>
          <a:bodyPr wrap="square" rtlCol="0">
            <a:spAutoFit/>
          </a:bodyPr>
          <a:lstStyle/>
          <a:p>
            <a:r>
              <a:rPr lang="de-DE" sz="800" dirty="0"/>
              <a:t>Eichhorn, H. &amp; Mönkediek, B. (</a:t>
            </a:r>
            <a:r>
              <a:rPr lang="de-DE" sz="800" dirty="0" err="1"/>
              <a:t>under</a:t>
            </a:r>
            <a:r>
              <a:rPr lang="de-DE" sz="800" dirty="0"/>
              <a:t> review).</a:t>
            </a:r>
            <a:r>
              <a:rPr lang="en-US" sz="800" dirty="0"/>
              <a:t> Do Sex Differences in Leisure Activities Result From Restrictive Environmental Influences? A Genetically Sensitive Analysis With Twin Data</a:t>
            </a:r>
            <a:r>
              <a:rPr lang="de-DE" sz="800" dirty="0"/>
              <a:t> </a:t>
            </a:r>
          </a:p>
        </p:txBody>
      </p:sp>
    </p:spTree>
    <p:extLst>
      <p:ext uri="{BB962C8B-B14F-4D97-AF65-F5344CB8AC3E}">
        <p14:creationId xmlns:p14="http://schemas.microsoft.com/office/powerpoint/2010/main" val="4042677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495300" y="4077072"/>
            <a:ext cx="8915400" cy="2049094"/>
          </a:xfrm>
        </p:spPr>
        <p:txBody>
          <a:bodyPr>
            <a:normAutofit/>
          </a:bodyPr>
          <a:lstStyle/>
          <a:p>
            <a:pPr marL="0" indent="0">
              <a:buNone/>
              <a:defRPr/>
            </a:pPr>
            <a:r>
              <a:rPr lang="de-DE" sz="4000" b="1" dirty="0">
                <a:latin typeface="+mj-lt"/>
              </a:rPr>
              <a:t>Bivariate ACE </a:t>
            </a:r>
            <a:r>
              <a:rPr lang="de-DE" sz="4000" b="1" dirty="0" err="1">
                <a:latin typeface="+mj-lt"/>
              </a:rPr>
              <a:t>models</a:t>
            </a:r>
            <a:endParaRPr dirty="0"/>
          </a:p>
        </p:txBody>
      </p:sp>
      <p:sp>
        <p:nvSpPr>
          <p:cNvPr id="5"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6" name="Fußzeilenplatzhalter 3"/>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2356952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299" y="274637"/>
            <a:ext cx="8915400" cy="891108"/>
          </a:xfrm>
        </p:spPr>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a:solidFill>
                  <a:schemeClr val="tx1"/>
                </a:solidFill>
                <a:latin typeface="Calibri"/>
                <a:ea typeface="Arial"/>
                <a:cs typeface="Arial"/>
              </a:rPr>
              <a:t>The bivariate twin model</a:t>
            </a:r>
            <a:endParaRPr/>
          </a:p>
        </p:txBody>
      </p:sp>
      <mc:AlternateContent xmlns:mc="http://schemas.openxmlformats.org/markup-compatibility/2006" xmlns:a14="http://schemas.microsoft.com/office/drawing/2010/main">
        <mc:Choice Requires="a14">
          <p:sp>
            <p:nvSpPr>
              <p:cNvPr id="5" name="Inhaltsplatzhalter 2"/>
              <p:cNvSpPr>
                <a:spLocks noGrp="1"/>
              </p:cNvSpPr>
              <p:nvPr>
                <p:ph idx="1"/>
              </p:nvPr>
            </p:nvSpPr>
            <p:spPr bwMode="auto">
              <a:xfrm>
                <a:off x="409764" y="4757398"/>
                <a:ext cx="9153349" cy="1587096"/>
              </a:xfrm>
            </p:spPr>
            <p:txBody>
              <a:bodyPr vertOverflow="overflow" horzOverflow="clip" vert="horz" wrap="square" lIns="91440" tIns="45720" rIns="91440" bIns="45720" numCol="1" spcCol="0" rtlCol="0" fromWordArt="0" anchor="t" anchorCtr="0" forceAA="0" compatLnSpc="0">
                <a:normAutofit fontScale="25000" lnSpcReduction="20000"/>
              </a:bodyPr>
              <a:lstStyle/>
              <a:p>
                <a:pPr marL="0" indent="0">
                  <a:lnSpc>
                    <a:spcPct val="114999"/>
                  </a:lnSpc>
                  <a:buNone/>
                  <a:defRPr/>
                </a:pPr>
                <a:r>
                  <a:rPr lang="de-DE" sz="7200" b="1" dirty="0"/>
                  <a:t>The bivariate ACE </a:t>
                </a:r>
                <a:r>
                  <a:rPr lang="de-DE" sz="7200" b="1" dirty="0" err="1"/>
                  <a:t>model</a:t>
                </a:r>
                <a:r>
                  <a:rPr lang="de-DE" sz="7200" b="1" dirty="0"/>
                  <a:t> </a:t>
                </a:r>
                <a:r>
                  <a:rPr lang="de-DE" sz="7200" b="1" dirty="0" err="1"/>
                  <a:t>with</a:t>
                </a:r>
                <a:r>
                  <a:rPr lang="de-DE" sz="7200" b="1" dirty="0"/>
                  <a:t> </a:t>
                </a:r>
                <a:r>
                  <a:rPr lang="de-DE" sz="7200" b="1" dirty="0" err="1"/>
                  <a:t>the</a:t>
                </a:r>
                <a:r>
                  <a:rPr lang="de-DE" sz="7200" b="1" dirty="0"/>
                  <a:t> </a:t>
                </a:r>
                <a:r>
                  <a:rPr lang="de-DE" sz="7200" b="1" dirty="0" err="1"/>
                  <a:t>Cholesky</a:t>
                </a:r>
                <a:r>
                  <a:rPr lang="de-DE" sz="7200" b="1" dirty="0"/>
                  <a:t> </a:t>
                </a:r>
                <a:r>
                  <a:rPr lang="de-DE" sz="7200" b="1" dirty="0" err="1"/>
                  <a:t>parametrization</a:t>
                </a:r>
                <a:r>
                  <a:rPr lang="de-DE" sz="7200" b="1" dirty="0"/>
                  <a:t> (</a:t>
                </a:r>
                <a:r>
                  <a:rPr lang="de-DE" sz="7200" b="1" dirty="0" err="1"/>
                  <a:t>see</a:t>
                </a:r>
                <a:r>
                  <a:rPr lang="de-DE" sz="7200" b="1" dirty="0"/>
                  <a:t> </a:t>
                </a:r>
                <a:r>
                  <a:rPr lang="de-DE" sz="7200" b="1" dirty="0" err="1"/>
                  <a:t>Loehlin</a:t>
                </a:r>
                <a:r>
                  <a:rPr lang="de-DE" sz="7200" b="1" dirty="0"/>
                  <a:t>, 1996)</a:t>
                </a:r>
                <a:endParaRPr dirty="0"/>
              </a:p>
              <a:p>
                <a:pPr marL="0" indent="0">
                  <a:lnSpc>
                    <a:spcPct val="114999"/>
                  </a:lnSpc>
                  <a:buNone/>
                  <a:defRPr/>
                </a:pPr>
                <a:r>
                  <a:rPr lang="de-DE" sz="7200" dirty="0"/>
                  <a:t>The </a:t>
                </a:r>
                <a:r>
                  <a:rPr lang="de-DE" sz="7200" dirty="0" err="1"/>
                  <a:t>variance</a:t>
                </a:r>
                <a:r>
                  <a:rPr lang="de-DE" sz="7200" dirty="0"/>
                  <a:t> </a:t>
                </a:r>
                <a:r>
                  <a:rPr lang="de-DE" sz="7200" dirty="0" err="1"/>
                  <a:t>of</a:t>
                </a:r>
                <a:r>
                  <a:rPr lang="de-DE" sz="7200" dirty="0"/>
                  <a:t> </a:t>
                </a:r>
                <a:r>
                  <a:rPr lang="de-DE" sz="7200" dirty="0" err="1"/>
                  <a:t>the</a:t>
                </a:r>
                <a:r>
                  <a:rPr lang="de-DE" sz="7200" dirty="0"/>
                  <a:t> </a:t>
                </a:r>
                <a:r>
                  <a:rPr lang="de-DE" sz="7200" dirty="0" err="1"/>
                  <a:t>outcome</a:t>
                </a:r>
                <a:r>
                  <a:rPr lang="de-DE" sz="7200" dirty="0"/>
                  <a:t> Y </a:t>
                </a:r>
                <a:r>
                  <a:rPr lang="de-DE" sz="7200" dirty="0" err="1"/>
                  <a:t>is</a:t>
                </a:r>
                <a:r>
                  <a:rPr lang="de-DE" sz="7200" dirty="0"/>
                  <a:t> </a:t>
                </a:r>
                <a:r>
                  <a:rPr lang="de-DE" sz="7200" dirty="0" err="1"/>
                  <a:t>decomposed</a:t>
                </a:r>
                <a:r>
                  <a:rPr lang="de-DE" sz="7200" dirty="0"/>
                  <a:t> </a:t>
                </a:r>
                <a:r>
                  <a:rPr lang="de-DE" sz="7200" dirty="0" err="1"/>
                  <a:t>into</a:t>
                </a:r>
                <a:r>
                  <a:rPr lang="de-DE" sz="7200" dirty="0"/>
                  <a:t> </a:t>
                </a:r>
                <a:r>
                  <a:rPr lang="de-DE" sz="7200" dirty="0" err="1"/>
                  <a:t>two</a:t>
                </a:r>
                <a:r>
                  <a:rPr lang="de-DE" sz="7200" dirty="0"/>
                  <a:t> </a:t>
                </a:r>
                <a:r>
                  <a:rPr lang="de-DE" sz="7200" dirty="0" err="1"/>
                  <a:t>parts</a:t>
                </a:r>
                <a:r>
                  <a:rPr lang="de-DE" sz="7200" dirty="0"/>
                  <a:t>:</a:t>
                </a:r>
                <a:endParaRPr sz="7200" dirty="0"/>
              </a:p>
              <a:p>
                <a:pPr marL="514350" indent="-514350">
                  <a:lnSpc>
                    <a:spcPct val="114999"/>
                  </a:lnSpc>
                  <a:buAutoNum type="arabicParenR"/>
                  <a:defRPr/>
                </a:pPr>
                <a:r>
                  <a:rPr lang="de-DE" sz="7200" dirty="0"/>
                  <a:t>ACE </a:t>
                </a:r>
                <a:r>
                  <a:rPr lang="de-DE" sz="7200" dirty="0" err="1"/>
                  <a:t>components</a:t>
                </a:r>
                <a:r>
                  <a:rPr lang="de-DE" sz="7200" dirty="0"/>
                  <a:t> </a:t>
                </a:r>
                <a:r>
                  <a:rPr lang="de-DE" sz="7200" dirty="0" err="1"/>
                  <a:t>shared</a:t>
                </a:r>
                <a:r>
                  <a:rPr lang="de-DE" sz="7200" dirty="0"/>
                  <a:t> </a:t>
                </a:r>
                <a:r>
                  <a:rPr lang="de-DE" sz="7200" dirty="0" err="1"/>
                  <a:t>with</a:t>
                </a:r>
                <a:r>
                  <a:rPr lang="de-DE" sz="7200" dirty="0"/>
                  <a:t> </a:t>
                </a:r>
                <a:r>
                  <a:rPr lang="de-DE" sz="7200" dirty="0" err="1"/>
                  <a:t>the</a:t>
                </a:r>
                <a:r>
                  <a:rPr lang="de-DE" sz="7200" dirty="0"/>
                  <a:t> </a:t>
                </a:r>
                <a:r>
                  <a:rPr lang="de-DE" sz="7200" dirty="0" err="1"/>
                  <a:t>predictor</a:t>
                </a:r>
                <a:r>
                  <a:rPr lang="de-DE" sz="7200" dirty="0"/>
                  <a:t> X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𝐴</m:t>
                        </m:r>
                      </m:e>
                      <m:sub>
                        <m:r>
                          <a:rPr lang="de-DE" sz="7200" b="0" i="1">
                            <a:latin typeface="Cambria Math"/>
                          </a:rPr>
                          <m:t>1</m:t>
                        </m:r>
                      </m:sub>
                    </m:sSub>
                    <m:r>
                      <a:rPr lang="de-DE" sz="7200" b="0" i="1">
                        <a:latin typeface="Cambria Math"/>
                      </a:rPr>
                      <m:t>,</m:t>
                    </m:r>
                    <m:sSub>
                      <m:sSubPr>
                        <m:ctrlPr>
                          <a:rPr lang="de-DE" sz="7200" i="1">
                            <a:latin typeface="Cambria Math" panose="02040503050406030204" pitchFamily="18" charset="0"/>
                            <a:ea typeface="Cambria Math"/>
                            <a:cs typeface="Cambria Math"/>
                          </a:rPr>
                        </m:ctrlPr>
                      </m:sSubPr>
                      <m:e>
                        <m:r>
                          <a:rPr lang="de-DE" sz="7200" b="0" i="1">
                            <a:latin typeface="Cambria Math"/>
                          </a:rPr>
                          <m:t>𝐶</m:t>
                        </m:r>
                      </m:e>
                      <m:sub>
                        <m:r>
                          <a:rPr lang="de-DE" sz="7200" i="1">
                            <a:latin typeface="Cambria Math"/>
                          </a:rPr>
                          <m:t>1</m:t>
                        </m:r>
                      </m:sub>
                    </m:sSub>
                  </m:oMath>
                </a14:m>
                <a:r>
                  <a:rPr lang="de-DE" sz="7200" dirty="0"/>
                  <a:t>,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𝐸</m:t>
                        </m:r>
                      </m:e>
                      <m:sub>
                        <m:r>
                          <a:rPr lang="de-DE" sz="7200" i="1">
                            <a:latin typeface="Cambria Math"/>
                          </a:rPr>
                          <m:t>1</m:t>
                        </m:r>
                      </m:sub>
                    </m:sSub>
                  </m:oMath>
                </a14:m>
                <a:r>
                  <a:rPr lang="de-DE" sz="7200" dirty="0"/>
                  <a:t>)</a:t>
                </a:r>
                <a:endParaRPr sz="7200" dirty="0"/>
              </a:p>
              <a:p>
                <a:pPr marL="514350" indent="-514350">
                  <a:lnSpc>
                    <a:spcPct val="114999"/>
                  </a:lnSpc>
                  <a:buFont typeface="Arial"/>
                  <a:buAutoNum type="arabicParenR"/>
                  <a:defRPr/>
                </a:pPr>
                <a:r>
                  <a:rPr lang="de-DE" sz="7200" dirty="0"/>
                  <a:t>ACE </a:t>
                </a:r>
                <a:r>
                  <a:rPr lang="de-DE" sz="7200" dirty="0" err="1"/>
                  <a:t>components</a:t>
                </a:r>
                <a:r>
                  <a:rPr lang="de-DE" sz="7200" dirty="0"/>
                  <a:t> </a:t>
                </a:r>
                <a:r>
                  <a:rPr lang="de-DE" sz="7200" dirty="0" err="1"/>
                  <a:t>independent</a:t>
                </a:r>
                <a:r>
                  <a:rPr lang="de-DE" sz="7200" dirty="0"/>
                  <a:t> </a:t>
                </a:r>
                <a:r>
                  <a:rPr lang="de-DE" sz="7200" dirty="0" err="1"/>
                  <a:t>of</a:t>
                </a:r>
                <a:r>
                  <a:rPr lang="de-DE" sz="7200" dirty="0"/>
                  <a:t> </a:t>
                </a:r>
                <a:r>
                  <a:rPr lang="de-DE" sz="7200" dirty="0" err="1"/>
                  <a:t>the</a:t>
                </a:r>
                <a:r>
                  <a:rPr lang="de-DE" sz="7200" dirty="0"/>
                  <a:t> </a:t>
                </a:r>
                <a:r>
                  <a:rPr lang="de-DE" sz="7200" dirty="0" err="1"/>
                  <a:t>predictor</a:t>
                </a:r>
                <a:r>
                  <a:rPr lang="de-DE" sz="7200" dirty="0"/>
                  <a:t> and </a:t>
                </a:r>
                <a:r>
                  <a:rPr lang="de-DE" sz="7200" dirty="0" err="1"/>
                  <a:t>unique</a:t>
                </a:r>
                <a:r>
                  <a:rPr lang="de-DE" sz="7200" dirty="0"/>
                  <a:t> </a:t>
                </a:r>
                <a:r>
                  <a:rPr lang="de-DE" sz="7200" dirty="0" err="1"/>
                  <a:t>to</a:t>
                </a:r>
                <a:r>
                  <a:rPr lang="de-DE" sz="7200" dirty="0"/>
                  <a:t> </a:t>
                </a:r>
                <a:r>
                  <a:rPr lang="de-DE" sz="7200" dirty="0" err="1"/>
                  <a:t>the</a:t>
                </a:r>
                <a:r>
                  <a:rPr lang="de-DE" sz="7200" dirty="0"/>
                  <a:t> </a:t>
                </a:r>
                <a:r>
                  <a:rPr lang="de-DE" sz="7200" dirty="0" err="1"/>
                  <a:t>outcome</a:t>
                </a:r>
                <a:r>
                  <a:rPr lang="de-DE" sz="7200" dirty="0"/>
                  <a:t> Y</a:t>
                </a:r>
                <a:r>
                  <a:rPr lang="de-DE" sz="7200" b="0" i="0" u="none" strike="noStrike" cap="none" spc="0" dirty="0">
                    <a:solidFill>
                      <a:schemeClr val="tx1"/>
                    </a:solidFill>
                    <a:latin typeface="+mn-lt"/>
                    <a:ea typeface="+mn-ea"/>
                    <a:cs typeface="+mn-cs"/>
                  </a:rPr>
                  <a:t>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𝐴</m:t>
                        </m:r>
                      </m:e>
                      <m:sub>
                        <m:r>
                          <a:rPr lang="de-DE" sz="7200" b="0" i="1">
                            <a:latin typeface="Cambria Math"/>
                            <a:ea typeface="Cambria Math"/>
                            <a:cs typeface="Cambria Math"/>
                          </a:rPr>
                          <m:t>2</m:t>
                        </m:r>
                      </m:sub>
                    </m:sSub>
                    <m:r>
                      <a:rPr lang="de-DE" sz="7200" b="0" i="1">
                        <a:latin typeface="Cambria Math"/>
                      </a:rPr>
                      <m:t>,</m:t>
                    </m:r>
                    <m:sSub>
                      <m:sSubPr>
                        <m:ctrlPr>
                          <a:rPr lang="de-DE" sz="7200" i="1">
                            <a:latin typeface="Cambria Math" panose="02040503050406030204" pitchFamily="18" charset="0"/>
                            <a:ea typeface="Cambria Math"/>
                            <a:cs typeface="Cambria Math"/>
                          </a:rPr>
                        </m:ctrlPr>
                      </m:sSubPr>
                      <m:e>
                        <m:r>
                          <a:rPr lang="de-DE" sz="7200" b="0" i="1">
                            <a:latin typeface="Cambria Math"/>
                          </a:rPr>
                          <m:t>𝐶</m:t>
                        </m:r>
                      </m:e>
                      <m:sub>
                        <m:r>
                          <a:rPr lang="de-DE" sz="7200" i="1">
                            <a:latin typeface="Cambria Math"/>
                            <a:ea typeface="Cambria Math"/>
                            <a:cs typeface="Cambria Math"/>
                          </a:rPr>
                          <m:t>2</m:t>
                        </m:r>
                      </m:sub>
                    </m:sSub>
                  </m:oMath>
                </a14:m>
                <a:r>
                  <a:rPr lang="de-DE" sz="7200" b="0" i="0" u="none" strike="noStrike" cap="none" spc="0" dirty="0">
                    <a:solidFill>
                      <a:schemeClr val="tx1"/>
                    </a:solidFill>
                    <a:latin typeface="+mn-lt"/>
                    <a:ea typeface="+mn-ea"/>
                    <a:cs typeface="+mn-cs"/>
                  </a:rPr>
                  <a:t>,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𝐸</m:t>
                        </m:r>
                      </m:e>
                      <m:sub>
                        <m:r>
                          <a:rPr lang="de-DE" sz="7200" i="1">
                            <a:latin typeface="Cambria Math"/>
                            <a:ea typeface="Cambria Math"/>
                            <a:cs typeface="Cambria Math"/>
                          </a:rPr>
                          <m:t>2</m:t>
                        </m:r>
                      </m:sub>
                    </m:sSub>
                  </m:oMath>
                </a14:m>
                <a:r>
                  <a:rPr lang="de-DE" sz="7200" b="0" i="0" u="none" strike="noStrike" cap="none" spc="0" dirty="0">
                    <a:solidFill>
                      <a:schemeClr val="tx1"/>
                    </a:solidFill>
                    <a:latin typeface="+mn-lt"/>
                    <a:ea typeface="+mn-ea"/>
                    <a:cs typeface="+mn-cs"/>
                  </a:rPr>
                  <a:t>)</a:t>
                </a:r>
                <a:endParaRPr sz="7200" dirty="0"/>
              </a:p>
              <a:p>
                <a:pPr marL="514350" indent="-514350">
                  <a:lnSpc>
                    <a:spcPct val="114999"/>
                  </a:lnSpc>
                  <a:buAutoNum type="arabicParenR"/>
                  <a:defRPr/>
                </a:pPr>
                <a:endParaRPr sz="8000" dirty="0"/>
              </a:p>
              <a:p>
                <a:pPr marL="0" indent="0">
                  <a:buNone/>
                  <a:defRPr/>
                </a:pPr>
                <a:endParaRPr sz="8000" dirty="0"/>
              </a:p>
              <a:p>
                <a:pPr marL="0" indent="0">
                  <a:buNone/>
                  <a:defRPr/>
                </a:pPr>
                <a:endParaRPr lang="de-DE" dirty="0"/>
              </a:p>
              <a:p>
                <a:pPr marL="0" indent="0">
                  <a:buNone/>
                  <a:defRPr/>
                </a:pPr>
                <a:endParaRPr lang="de-DE" dirty="0"/>
              </a:p>
            </p:txBody>
          </p:sp>
        </mc:Choice>
        <mc:Fallback xmlns="">
          <p:sp>
            <p:nvSpPr>
              <p:cNvPr id="5" name="Inhaltsplatzhalter 2"/>
              <p:cNvSpPr>
                <a:spLocks noGrp="1" noRot="1" noChangeAspect="1" noMove="1" noResize="1" noEditPoints="1" noAdjustHandles="1" noChangeArrowheads="1" noChangeShapeType="1" noTextEdit="1"/>
              </p:cNvSpPr>
              <p:nvPr>
                <p:ph idx="1"/>
              </p:nvPr>
            </p:nvSpPr>
            <p:spPr bwMode="auto">
              <a:xfrm>
                <a:off x="409764" y="4757398"/>
                <a:ext cx="9153349" cy="1587096"/>
              </a:xfrm>
              <a:blipFill>
                <a:blip r:embed="rId2"/>
                <a:stretch>
                  <a:fillRect t="-2682"/>
                </a:stretch>
              </a:blipFill>
            </p:spPr>
            <p:txBody>
              <a:bodyPr/>
              <a:lstStyle/>
              <a:p>
                <a:r>
                  <a:rPr lang="de-DE">
                    <a:noFill/>
                  </a:rPr>
                  <a:t> </a:t>
                </a:r>
              </a:p>
            </p:txBody>
          </p:sp>
        </mc:Fallback>
      </mc:AlternateContent>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grpSp>
        <p:nvGrpSpPr>
          <p:cNvPr id="11" name="Group 4"/>
          <p:cNvGrpSpPr>
            <a:grpSpLocks noChangeAspect="1"/>
          </p:cNvGrpSpPr>
          <p:nvPr/>
        </p:nvGrpSpPr>
        <p:grpSpPr bwMode="auto">
          <a:xfrm>
            <a:off x="1396983" y="1062609"/>
            <a:ext cx="7056686" cy="3576777"/>
            <a:chOff x="0" y="0"/>
            <a:chExt cx="7056686" cy="3576777"/>
          </a:xfrm>
        </p:grpSpPr>
        <p:sp>
          <p:nvSpPr>
            <p:cNvPr id="12" name="AutoShape 3"/>
            <p:cNvSpPr>
              <a:spLocks noChangeAspect="1" noChangeArrowheads="1" noTextEdit="1"/>
            </p:cNvSpPr>
            <p:nvPr/>
          </p:nvSpPr>
          <p:spPr bwMode="auto">
            <a:xfrm>
              <a:off x="129590" y="0"/>
              <a:ext cx="6927094" cy="3572337"/>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cs typeface="Arial"/>
              </a:endParaRPr>
            </a:p>
          </p:txBody>
        </p:sp>
        <p:pic>
          <p:nvPicPr>
            <p:cNvPr id="13" name="Picture 5"/>
            <p:cNvPicPr>
              <a:picLocks noChangeAspect="1" noChangeArrowheads="1"/>
            </p:cNvPicPr>
            <p:nvPr/>
          </p:nvPicPr>
          <p:blipFill>
            <a:blip r:embed="rId3"/>
            <a:stretch/>
          </p:blipFill>
          <p:spPr bwMode="auto">
            <a:xfrm>
              <a:off x="0" y="0"/>
              <a:ext cx="6931535" cy="3576777"/>
            </a:xfrm>
            <a:prstGeom prst="rect">
              <a:avLst/>
            </a:prstGeom>
            <a:noFill/>
            <a:ln>
              <a:noFill/>
            </a:ln>
          </p:spPr>
        </p:pic>
      </p:grpSp>
      <p:sp>
        <p:nvSpPr>
          <p:cNvPr id="2" name="Fußzeilenplatzhalter 3">
            <a:extLst>
              <a:ext uri="{FF2B5EF4-FFF2-40B4-BE49-F238E27FC236}">
                <a16:creationId xmlns:a16="http://schemas.microsoft.com/office/drawing/2014/main" id="{CB1BD8FF-4563-6111-D768-DB74B00C6838}"/>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dirty="0" err="1">
                <a:solidFill>
                  <a:schemeClr val="tx1"/>
                </a:solidFill>
                <a:latin typeface="+mj-lt"/>
                <a:ea typeface="+mj-ea"/>
                <a:cs typeface="+mj-cs"/>
              </a:rPr>
              <a:t>Introduction</a:t>
            </a:r>
            <a:r>
              <a:rPr lang="de-DE" sz="3800" b="0" i="0" u="none" strike="noStrike" cap="none" spc="0" dirty="0">
                <a:solidFill>
                  <a:schemeClr val="tx1"/>
                </a:solidFill>
                <a:latin typeface="+mj-lt"/>
                <a:ea typeface="+mj-ea"/>
                <a:cs typeface="+mj-cs"/>
              </a:rPr>
              <a:t> </a:t>
            </a:r>
            <a:r>
              <a:rPr lang="de-DE" sz="3800" b="0" i="0" u="none" strike="noStrike" cap="none" spc="0" dirty="0" err="1">
                <a:solidFill>
                  <a:schemeClr val="tx1"/>
                </a:solidFill>
                <a:latin typeface="+mj-lt"/>
                <a:ea typeface="+mj-ea"/>
                <a:cs typeface="+mj-cs"/>
              </a:rPr>
              <a:t>to</a:t>
            </a:r>
            <a:r>
              <a:rPr lang="de-DE" sz="3800" b="0" i="0" u="none" strike="noStrike" cap="none" spc="0" dirty="0">
                <a:solidFill>
                  <a:schemeClr val="tx1"/>
                </a:solidFill>
                <a:latin typeface="+mj-lt"/>
                <a:ea typeface="+mj-ea"/>
                <a:cs typeface="+mj-cs"/>
              </a:rPr>
              <a:t> </a:t>
            </a:r>
            <a:r>
              <a:rPr lang="de-DE" sz="3800" b="0" i="0" u="none" strike="noStrike" cap="none" spc="0" dirty="0" err="1">
                <a:solidFill>
                  <a:schemeClr val="tx1"/>
                </a:solidFill>
                <a:latin typeface="+mj-lt"/>
                <a:ea typeface="+mj-ea"/>
                <a:cs typeface="+mj-cs"/>
              </a:rPr>
              <a:t>the</a:t>
            </a:r>
            <a:r>
              <a:rPr lang="de-DE" sz="3800" b="0" i="0" u="none" strike="noStrike" cap="none" spc="0" dirty="0">
                <a:solidFill>
                  <a:schemeClr val="tx1"/>
                </a:solidFill>
                <a:latin typeface="+mj-lt"/>
                <a:ea typeface="+mj-ea"/>
                <a:cs typeface="+mj-cs"/>
              </a:rPr>
              <a:t> bivariate </a:t>
            </a:r>
            <a:r>
              <a:rPr lang="de-DE" sz="3800" b="0" i="0" u="none" strike="noStrike" cap="none" spc="0" dirty="0" err="1">
                <a:solidFill>
                  <a:schemeClr val="tx1"/>
                </a:solidFill>
                <a:latin typeface="+mj-lt"/>
                <a:ea typeface="+mj-ea"/>
                <a:cs typeface="+mj-cs"/>
              </a:rPr>
              <a:t>twin</a:t>
            </a:r>
            <a:r>
              <a:rPr lang="de-DE" sz="3800" b="0" i="0" u="none" strike="noStrike" cap="none" spc="0" dirty="0">
                <a:solidFill>
                  <a:schemeClr val="tx1"/>
                </a:solidFill>
                <a:latin typeface="+mj-lt"/>
                <a:ea typeface="+mj-ea"/>
                <a:cs typeface="+mj-cs"/>
              </a:rPr>
              <a:t> </a:t>
            </a:r>
            <a:r>
              <a:rPr lang="de-DE" sz="3800" b="0" i="0" u="none" strike="noStrike" cap="none" spc="0" dirty="0" err="1">
                <a:solidFill>
                  <a:schemeClr val="tx1"/>
                </a:solidFill>
                <a:latin typeface="+mj-lt"/>
                <a:ea typeface="+mj-ea"/>
                <a:cs typeface="+mj-cs"/>
              </a:rPr>
              <a:t>model</a:t>
            </a:r>
            <a:endParaRPr sz="3800" dirty="0"/>
          </a:p>
        </p:txBody>
      </p:sp>
      <p:sp>
        <p:nvSpPr>
          <p:cNvPr id="5"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30000" lnSpcReduction="20000"/>
          </a:bodyPr>
          <a:lstStyle/>
          <a:p>
            <a:pPr marL="0" indent="0">
              <a:buNone/>
              <a:defRPr/>
            </a:pPr>
            <a:r>
              <a:rPr lang="de-DE" sz="9000"/>
              <a:t>Why do we need bi-/multivariate ACE models?</a:t>
            </a:r>
            <a:endParaRPr/>
          </a:p>
          <a:p>
            <a:pPr>
              <a:defRPr/>
            </a:pPr>
            <a:endParaRPr sz="9000"/>
          </a:p>
          <a:p>
            <a:pPr>
              <a:defRPr/>
            </a:pPr>
            <a:r>
              <a:rPr lang="de-DE" sz="8000"/>
              <a:t>We can decompose the variance (as in univariat ACE model) of each trait and we can also decompose the </a:t>
            </a:r>
            <a:r>
              <a:rPr lang="de-DE" sz="8000" b="1"/>
              <a:t>covariance </a:t>
            </a:r>
            <a:r>
              <a:rPr lang="de-DE" sz="8000"/>
              <a:t>of several traits </a:t>
            </a:r>
            <a:r>
              <a:rPr sz="8000"/>
              <a:t>(Plomin et al., 2013)</a:t>
            </a:r>
            <a:endParaRPr lang="de-DE" sz="8000"/>
          </a:p>
          <a:p>
            <a:pPr marL="0" indent="0">
              <a:buFont typeface="Arial"/>
              <a:buNone/>
              <a:defRPr/>
            </a:pPr>
            <a:endParaRPr lang="de-DE" sz="8000"/>
          </a:p>
          <a:p>
            <a:pPr>
              <a:defRPr/>
            </a:pPr>
            <a:r>
              <a:rPr sz="8000"/>
              <a:t>We can </a:t>
            </a:r>
            <a:r>
              <a:rPr sz="7500"/>
              <a:t>investigate</a:t>
            </a:r>
            <a:r>
              <a:rPr sz="8000"/>
              <a:t> causes of covariation betwe</a:t>
            </a:r>
            <a:r>
              <a:rPr lang="de-DE" sz="8000"/>
              <a:t>e</a:t>
            </a:r>
            <a:r>
              <a:rPr sz="8000"/>
              <a:t>n two traits (e.g., by estimates of bivariate heritability)  and delineate genetic and environmental influences on human trait covariation</a:t>
            </a:r>
            <a:endParaRPr/>
          </a:p>
          <a:p>
            <a:pPr>
              <a:defRPr/>
            </a:pPr>
            <a:endParaRPr sz="8000"/>
          </a:p>
          <a:p>
            <a:pPr>
              <a:defRPr/>
            </a:pPr>
            <a:r>
              <a:rPr sz="8000"/>
              <a:t>Besides causes of trait covariances,  genetic and environmental trait correlations can be obtained that are additionally informative to answer research questions (de Vries et al., 2021)</a:t>
            </a:r>
            <a:endParaRPr/>
          </a:p>
          <a:p>
            <a:pPr marL="0" indent="0">
              <a:buFont typeface="Arial"/>
              <a:buNone/>
              <a:defRPr/>
            </a:pPr>
            <a:endParaRPr sz="4800"/>
          </a:p>
        </p:txBody>
      </p:sp>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2" name="Fußzeilenplatzhalter 3">
            <a:extLst>
              <a:ext uri="{FF2B5EF4-FFF2-40B4-BE49-F238E27FC236}">
                <a16:creationId xmlns:a16="http://schemas.microsoft.com/office/drawing/2014/main" id="{6EDEBBA3-459C-36EF-1610-EEF08D544A94}"/>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77559988"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dirty="0" err="1">
                <a:solidFill>
                  <a:schemeClr val="tx1"/>
                </a:solidFill>
                <a:latin typeface="Calibri"/>
                <a:ea typeface="Arial"/>
                <a:cs typeface="Arial"/>
              </a:rPr>
              <a:t>Introduction</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to</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the</a:t>
            </a:r>
            <a:r>
              <a:rPr lang="de-DE" sz="3800" b="0" i="0" u="none" strike="noStrike" cap="none" spc="0" dirty="0">
                <a:solidFill>
                  <a:schemeClr val="tx1"/>
                </a:solidFill>
                <a:latin typeface="Calibri"/>
                <a:ea typeface="Arial"/>
                <a:cs typeface="Arial"/>
              </a:rPr>
              <a:t> bivariate </a:t>
            </a:r>
            <a:r>
              <a:rPr lang="de-DE" sz="3800" b="0" i="0" u="none" strike="noStrike" cap="none" spc="0" dirty="0" err="1">
                <a:solidFill>
                  <a:schemeClr val="tx1"/>
                </a:solidFill>
                <a:latin typeface="Calibri"/>
                <a:ea typeface="Arial"/>
                <a:cs typeface="Arial"/>
              </a:rPr>
              <a:t>twin</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model</a:t>
            </a:r>
            <a:endParaRPr sz="3800" dirty="0"/>
          </a:p>
        </p:txBody>
      </p:sp>
      <p:sp>
        <p:nvSpPr>
          <p:cNvPr id="142668200"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5000" lnSpcReduction="1000"/>
          </a:bodyPr>
          <a:lstStyle/>
          <a:p>
            <a:pPr marL="0" indent="0">
              <a:buNone/>
              <a:defRPr/>
            </a:pPr>
            <a:r>
              <a:rPr lang="de-DE" sz="2800"/>
              <a:t>Why do we need bi-/multivariate ACE models?</a:t>
            </a:r>
            <a:endParaRPr/>
          </a:p>
          <a:p>
            <a:pPr>
              <a:defRPr/>
            </a:pPr>
            <a:endParaRPr sz="2800"/>
          </a:p>
          <a:p>
            <a:pPr>
              <a:defRPr/>
            </a:pPr>
            <a:r>
              <a:rPr sz="2600"/>
              <a:t>Covariation between two (or more) traits is decomposed into genetic and environmental components in addition to trait specific variance decomoposition </a:t>
            </a:r>
            <a:endParaRPr/>
          </a:p>
          <a:p>
            <a:pPr marL="0" indent="0">
              <a:buFont typeface="Arial"/>
              <a:buNone/>
              <a:defRPr/>
            </a:pPr>
            <a:endParaRPr sz="2200"/>
          </a:p>
          <a:p>
            <a:pPr lvl="1">
              <a:buFont typeface="Wingdings"/>
              <a:buChar char="Ø"/>
              <a:defRPr/>
            </a:pPr>
            <a:r>
              <a:rPr sz="2600"/>
              <a:t>How much of the phenotypic correlation between traits is accounted for by genetic and environmental factors?</a:t>
            </a:r>
            <a:endParaRPr sz="3600"/>
          </a:p>
          <a:p>
            <a:pPr>
              <a:defRPr/>
            </a:pPr>
            <a:endParaRPr sz="2600"/>
          </a:p>
          <a:p>
            <a:pPr>
              <a:defRPr/>
            </a:pPr>
            <a:r>
              <a:rPr sz="2600" i="1"/>
              <a:t>Bivariate heritability</a:t>
            </a:r>
            <a:r>
              <a:rPr sz="2600"/>
              <a:t> = proportion of covariance explained by genetic factors (de Vries et al. 2021)</a:t>
            </a:r>
            <a:endParaRPr/>
          </a:p>
          <a:p>
            <a:pPr marL="0" indent="0">
              <a:buFont typeface="Arial"/>
              <a:buNone/>
              <a:defRPr/>
            </a:pPr>
            <a:endParaRPr sz="2200"/>
          </a:p>
        </p:txBody>
      </p:sp>
      <p:sp>
        <p:nvSpPr>
          <p:cNvPr id="839257672"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34FB2BF-628D-7845-A320-93054E3D87DB}"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419776323" name="Fußzeilenplatzhalter 3"/>
          <p:cNvSpPr>
            <a:spLocks noGrp="1"/>
          </p:cNvSpPr>
          <p:nvPr>
            <p:ph type="ftr" sz="quarter" idx="11"/>
          </p:nvPr>
        </p:nvSpPr>
        <p:spPr bwMode="auto">
          <a:xfrm>
            <a:off x="3384549" y="6356350"/>
            <a:ext cx="3136897" cy="365122"/>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TwinLife workshop on behavioral genetics </a:t>
            </a:r>
            <a:r>
              <a:rPr kumimoji="0" lang="en-US" sz="1200" b="0" i="0" u="none" strike="noStrike" kern="0" cap="none" spc="0" normalizeH="0" baseline="0" noProof="0">
                <a:ln>
                  <a:noFill/>
                </a:ln>
                <a:solidFill>
                  <a:prstClr val="white">
                    <a:lumMod val="50000"/>
                  </a:prstClr>
                </a:solidFill>
                <a:effectLst/>
                <a:uLnTx/>
                <a:uFillTx/>
                <a:latin typeface="Calibri"/>
                <a:cs typeface="Arial"/>
              </a:rPr>
              <a:t>August 17</a:t>
            </a:r>
            <a:r>
              <a:rPr kumimoji="0" lang="en-US" sz="1200" b="0" i="0" u="none" strike="noStrike" kern="0" cap="none" spc="0" normalizeH="0" baseline="30000" noProof="0">
                <a:ln>
                  <a:noFill/>
                </a:ln>
                <a:solidFill>
                  <a:prstClr val="white">
                    <a:lumMod val="50000"/>
                  </a:prstClr>
                </a:solidFill>
                <a:effectLst/>
                <a:uLnTx/>
                <a:uFillTx/>
                <a:latin typeface="Calibri"/>
                <a:cs typeface="Arial"/>
              </a:rPr>
              <a:t>th</a:t>
            </a:r>
            <a:r>
              <a:rPr kumimoji="0" lang="en-US" sz="1200" b="0" i="0" u="none" strike="noStrike" kern="0" cap="none" spc="0" normalizeH="0" baseline="0" noProof="0">
                <a:ln>
                  <a:noFill/>
                </a:ln>
                <a:solidFill>
                  <a:prstClr val="white">
                    <a:lumMod val="50000"/>
                  </a:prstClr>
                </a:solidFill>
                <a:effectLst/>
                <a:uLnTx/>
                <a:uFillTx/>
                <a:latin typeface="Calibri"/>
                <a:cs typeface="Arial"/>
              </a:rPr>
              <a:t> and 18</a:t>
            </a:r>
            <a:r>
              <a:rPr kumimoji="0" lang="en-US" sz="1200" b="0" i="0" u="none" strike="noStrike" kern="0" cap="none" spc="0" normalizeH="0" baseline="30000" noProof="0">
                <a:ln>
                  <a:noFill/>
                </a:ln>
                <a:solidFill>
                  <a:prstClr val="white">
                    <a:lumMod val="50000"/>
                  </a:prstClr>
                </a:solidFill>
                <a:effectLst/>
                <a:uLnTx/>
                <a:uFillTx/>
                <a:latin typeface="Calibri"/>
                <a:cs typeface="Arial"/>
              </a:rPr>
              <a:t>th</a:t>
            </a:r>
            <a:r>
              <a:rPr kumimoji="0" lang="en-US" sz="1200" b="0" i="0" u="none" strike="noStrike" kern="0" cap="none" spc="0" normalizeH="0" baseline="0" noProof="0">
                <a:ln>
                  <a:noFill/>
                </a:ln>
                <a:solidFill>
                  <a:prstClr val="white">
                    <a:lumMod val="50000"/>
                  </a:prstClr>
                </a:solidFill>
                <a:effectLst/>
                <a:uLnTx/>
                <a:uFillTx/>
                <a:latin typeface="Calibri"/>
                <a:cs typeface="Arial"/>
              </a:rPr>
              <a:t>, 2022</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495299" y="4425477"/>
            <a:ext cx="7013357" cy="902064"/>
          </a:xfrm>
        </p:spPr>
        <p:txBody>
          <a:bodyPr vertOverflow="overflow" horzOverflow="clip" vert="horz" wrap="square" lIns="91440" tIns="45720" rIns="91440" bIns="45720" numCol="1" spcCol="0" rtlCol="0" fromWordArt="0" anchor="t" anchorCtr="0" forceAA="0" compatLnSpc="0">
            <a:normAutofit fontScale="25000" lnSpcReduction="20000"/>
          </a:bodyPr>
          <a:lstStyle/>
          <a:p>
            <a:pPr marL="0" indent="0">
              <a:buNone/>
              <a:defRPr/>
            </a:pPr>
            <a:r>
              <a:rPr lang="de-DE" sz="7200" dirty="0" err="1"/>
              <a:t>Example</a:t>
            </a:r>
            <a:r>
              <a:rPr lang="de-DE" sz="7200" dirty="0"/>
              <a:t>: </a:t>
            </a:r>
            <a:r>
              <a:rPr lang="de-DE" sz="7200" dirty="0" err="1"/>
              <a:t>Using</a:t>
            </a:r>
            <a:r>
              <a:rPr lang="de-DE" sz="7200" dirty="0"/>
              <a:t> </a:t>
            </a:r>
            <a:r>
              <a:rPr lang="de-DE" sz="7200" dirty="0" err="1"/>
              <a:t>path</a:t>
            </a:r>
            <a:r>
              <a:rPr lang="de-DE" sz="7200" dirty="0"/>
              <a:t> </a:t>
            </a:r>
            <a:r>
              <a:rPr lang="de-DE" sz="7200" dirty="0" err="1"/>
              <a:t>tracing</a:t>
            </a:r>
            <a:r>
              <a:rPr lang="de-DE" sz="7200" dirty="0"/>
              <a:t> </a:t>
            </a:r>
            <a:r>
              <a:rPr lang="de-DE" sz="7200" dirty="0" err="1"/>
              <a:t>rules</a:t>
            </a:r>
            <a:r>
              <a:rPr lang="de-DE" sz="7200" dirty="0"/>
              <a:t> </a:t>
            </a:r>
            <a:r>
              <a:rPr lang="de-DE" sz="7200" dirty="0" err="1"/>
              <a:t>or</a:t>
            </a:r>
            <a:r>
              <a:rPr lang="de-DE" sz="7200" dirty="0"/>
              <a:t> </a:t>
            </a:r>
            <a:r>
              <a:rPr lang="de-DE" sz="7200" dirty="0" err="1"/>
              <a:t>covariance</a:t>
            </a:r>
            <a:r>
              <a:rPr lang="de-DE" sz="7200" dirty="0"/>
              <a:t> </a:t>
            </a:r>
            <a:r>
              <a:rPr lang="de-DE" sz="7200" dirty="0" err="1"/>
              <a:t>algebra</a:t>
            </a:r>
            <a:r>
              <a:rPr lang="de-DE" sz="7200" dirty="0"/>
              <a:t> </a:t>
            </a:r>
            <a:r>
              <a:rPr lang="de-DE" sz="7200" dirty="0" err="1"/>
              <a:t>we</a:t>
            </a:r>
            <a:r>
              <a:rPr lang="de-DE" sz="7200" dirty="0"/>
              <a:t> </a:t>
            </a:r>
            <a:r>
              <a:rPr lang="de-DE" sz="7200" dirty="0" err="1"/>
              <a:t>can</a:t>
            </a:r>
            <a:r>
              <a:rPr lang="de-DE" sz="7200" dirty="0"/>
              <a:t> </a:t>
            </a:r>
            <a:r>
              <a:rPr lang="de-DE" sz="7200" dirty="0" err="1"/>
              <a:t>show</a:t>
            </a:r>
            <a:r>
              <a:rPr lang="de-DE" sz="7200" dirty="0"/>
              <a:t> </a:t>
            </a:r>
            <a:r>
              <a:rPr lang="de-DE" sz="7200" dirty="0" err="1"/>
              <a:t>that</a:t>
            </a:r>
            <a:r>
              <a:rPr lang="de-DE" sz="7200" dirty="0"/>
              <a:t> </a:t>
            </a:r>
            <a:r>
              <a:rPr lang="de-DE" sz="7200" dirty="0" err="1"/>
              <a:t>the</a:t>
            </a:r>
            <a:r>
              <a:rPr lang="de-DE" sz="7200" dirty="0"/>
              <a:t> </a:t>
            </a:r>
            <a:r>
              <a:rPr lang="de-DE" sz="7200" dirty="0" err="1"/>
              <a:t>genetic</a:t>
            </a:r>
            <a:r>
              <a:rPr lang="de-DE" sz="7200" dirty="0"/>
              <a:t> </a:t>
            </a:r>
            <a:r>
              <a:rPr lang="de-DE" sz="7200" dirty="0" err="1"/>
              <a:t>correlation</a:t>
            </a:r>
            <a:r>
              <a:rPr lang="de-DE" sz="7200" dirty="0"/>
              <a:t> </a:t>
            </a:r>
            <a:r>
              <a:rPr lang="de-DE" sz="7200" dirty="0" err="1"/>
              <a:t>is</a:t>
            </a:r>
            <a:r>
              <a:rPr lang="de-DE" sz="7200" dirty="0"/>
              <a:t> </a:t>
            </a:r>
            <a:r>
              <a:rPr lang="de-DE" sz="7200" dirty="0" err="1"/>
              <a:t>formally</a:t>
            </a:r>
            <a:r>
              <a:rPr lang="de-DE" sz="7200" dirty="0"/>
              <a:t> </a:t>
            </a:r>
            <a:r>
              <a:rPr lang="de-DE" sz="7200" dirty="0" err="1"/>
              <a:t>defined</a:t>
            </a:r>
            <a:r>
              <a:rPr lang="de-DE" sz="7200" dirty="0"/>
              <a:t> </a:t>
            </a:r>
            <a:r>
              <a:rPr lang="de-DE" sz="7200" dirty="0" err="1"/>
              <a:t>as</a:t>
            </a:r>
            <a:r>
              <a:rPr lang="de-DE" sz="7200" dirty="0"/>
              <a:t>:</a:t>
            </a:r>
            <a:endParaRPr dirty="0"/>
          </a:p>
          <a:p>
            <a:pPr marL="0" indent="0">
              <a:buNone/>
              <a:defRPr/>
            </a:pPr>
            <a:r>
              <a:rPr sz="7200" dirty="0"/>
              <a:t>                      </a:t>
            </a:r>
            <a:endParaRPr lang="de-DE" sz="7200" dirty="0"/>
          </a:p>
          <a:p>
            <a:pPr marL="0" indent="0">
              <a:buNone/>
              <a:defRPr/>
            </a:pPr>
            <a:endParaRPr lang="de-DE" sz="7200" dirty="0"/>
          </a:p>
          <a:p>
            <a:pPr marL="0" indent="0">
              <a:buNone/>
              <a:defRPr/>
            </a:pPr>
            <a:endParaRPr lang="de-DE" sz="7200" dirty="0"/>
          </a:p>
          <a:p>
            <a:pPr marL="0" indent="0">
              <a:buNone/>
              <a:defRPr/>
            </a:pPr>
            <a:endParaRPr lang="de-DE" sz="7200" dirty="0"/>
          </a:p>
          <a:p>
            <a:pPr marL="0" indent="0">
              <a:buNone/>
              <a:defRPr/>
            </a:pPr>
            <a:r>
              <a:rPr lang="de-DE" sz="7200" i="1" dirty="0" err="1"/>
              <a:t>r</a:t>
            </a:r>
            <a:r>
              <a:rPr lang="de-DE" sz="7200" i="1" baseline="-25000" dirty="0" err="1"/>
              <a:t>A</a:t>
            </a:r>
            <a:r>
              <a:rPr lang="de-DE" sz="7200" i="1" dirty="0"/>
              <a:t> </a:t>
            </a:r>
            <a:r>
              <a:rPr lang="de-DE" sz="7200" dirty="0"/>
              <a:t>= </a:t>
            </a:r>
            <a:r>
              <a:rPr lang="de-DE" sz="7200" dirty="0" err="1"/>
              <a:t>Covariance</a:t>
            </a:r>
            <a:r>
              <a:rPr lang="de-DE" sz="7200" dirty="0"/>
              <a:t> due </a:t>
            </a:r>
            <a:r>
              <a:rPr lang="de-DE" sz="7200" dirty="0" err="1"/>
              <a:t>to</a:t>
            </a:r>
            <a:r>
              <a:rPr lang="de-DE" sz="7200" dirty="0"/>
              <a:t> </a:t>
            </a:r>
            <a:r>
              <a:rPr lang="de-DE" sz="7200" dirty="0" err="1"/>
              <a:t>shared</a:t>
            </a:r>
            <a:r>
              <a:rPr lang="de-DE" sz="7200" dirty="0"/>
              <a:t> </a:t>
            </a:r>
            <a:r>
              <a:rPr lang="de-DE" sz="7200" dirty="0" err="1"/>
              <a:t>genetic</a:t>
            </a:r>
            <a:r>
              <a:rPr lang="de-DE" sz="7200" dirty="0"/>
              <a:t> </a:t>
            </a:r>
            <a:r>
              <a:rPr lang="de-DE" sz="7200" dirty="0" err="1"/>
              <a:t>factors</a:t>
            </a:r>
            <a:r>
              <a:rPr lang="de-DE" sz="7200" dirty="0"/>
              <a:t> </a:t>
            </a:r>
            <a:r>
              <a:rPr lang="de-DE" sz="7200" dirty="0" err="1"/>
              <a:t>divided</a:t>
            </a:r>
            <a:r>
              <a:rPr lang="de-DE" sz="7200" dirty="0"/>
              <a:t> </a:t>
            </a:r>
            <a:r>
              <a:rPr lang="de-DE" sz="7200" dirty="0" err="1"/>
              <a:t>by</a:t>
            </a:r>
            <a:r>
              <a:rPr lang="de-DE" sz="7200" dirty="0"/>
              <a:t> </a:t>
            </a:r>
            <a:r>
              <a:rPr lang="de-DE" sz="7200" dirty="0" err="1"/>
              <a:t>the</a:t>
            </a:r>
            <a:r>
              <a:rPr lang="de-DE" sz="7200" dirty="0"/>
              <a:t> </a:t>
            </a:r>
            <a:r>
              <a:rPr lang="de-DE" sz="7200" dirty="0" err="1"/>
              <a:t>product</a:t>
            </a:r>
            <a:r>
              <a:rPr lang="de-DE" sz="7200" dirty="0"/>
              <a:t> </a:t>
            </a:r>
            <a:r>
              <a:rPr lang="de-DE" sz="7200" dirty="0" err="1"/>
              <a:t>of</a:t>
            </a:r>
            <a:r>
              <a:rPr lang="de-DE" sz="7200" dirty="0"/>
              <a:t> </a:t>
            </a:r>
            <a:r>
              <a:rPr lang="de-DE" sz="7200" dirty="0" err="1"/>
              <a:t>the</a:t>
            </a:r>
            <a:r>
              <a:rPr lang="de-DE" sz="7200" dirty="0"/>
              <a:t> </a:t>
            </a:r>
            <a:r>
              <a:rPr lang="de-DE" sz="7200" dirty="0" err="1"/>
              <a:t>genetic</a:t>
            </a:r>
            <a:r>
              <a:rPr lang="de-DE" sz="7200" dirty="0"/>
              <a:t> </a:t>
            </a:r>
            <a:r>
              <a:rPr lang="de-DE" sz="7200" dirty="0" err="1"/>
              <a:t>variances</a:t>
            </a:r>
            <a:endParaRPr lang="de-DE" dirty="0"/>
          </a:p>
          <a:p>
            <a:pPr marL="0" indent="0">
              <a:buNone/>
              <a:defRPr/>
            </a:pPr>
            <a:endParaRPr lang="de-DE" dirty="0"/>
          </a:p>
        </p:txBody>
      </p:sp>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grpSp>
        <p:nvGrpSpPr>
          <p:cNvPr id="11" name="Group 4"/>
          <p:cNvGrpSpPr>
            <a:grpSpLocks noChangeAspect="1"/>
          </p:cNvGrpSpPr>
          <p:nvPr/>
        </p:nvGrpSpPr>
        <p:grpSpPr bwMode="auto">
          <a:xfrm>
            <a:off x="1833809" y="1085025"/>
            <a:ext cx="5906191" cy="3045852"/>
            <a:chOff x="0" y="0"/>
            <a:chExt cx="5906191" cy="3045852"/>
          </a:xfrm>
        </p:grpSpPr>
        <p:sp>
          <p:nvSpPr>
            <p:cNvPr id="12" name="AutoShape 3"/>
            <p:cNvSpPr>
              <a:spLocks noChangeAspect="1" noChangeArrowheads="1" noTextEdit="1"/>
            </p:cNvSpPr>
            <p:nvPr/>
          </p:nvSpPr>
          <p:spPr bwMode="auto">
            <a:xfrm>
              <a:off x="0" y="0"/>
              <a:ext cx="5906191" cy="3045852"/>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cs typeface="Arial"/>
              </a:endParaRPr>
            </a:p>
          </p:txBody>
        </p:sp>
        <p:pic>
          <p:nvPicPr>
            <p:cNvPr id="13" name="Picture 5"/>
            <p:cNvPicPr>
              <a:picLocks noChangeAspect="1" noChangeArrowheads="1"/>
            </p:cNvPicPr>
            <p:nvPr/>
          </p:nvPicPr>
          <p:blipFill>
            <a:blip r:embed="rId3"/>
            <a:stretch/>
          </p:blipFill>
          <p:spPr bwMode="auto">
            <a:xfrm>
              <a:off x="0" y="0"/>
              <a:ext cx="5909977" cy="3049638"/>
            </a:xfrm>
            <a:prstGeom prst="rect">
              <a:avLst/>
            </a:prstGeom>
            <a:noFill/>
            <a:ln>
              <a:noFill/>
            </a:ln>
          </p:spPr>
        </p:pic>
      </p:grpSp>
      <p:sp>
        <p:nvSpPr>
          <p:cNvPr id="14" name="Bogen 13"/>
          <p:cNvSpPr/>
          <p:nvPr/>
        </p:nvSpPr>
        <p:spPr bwMode="auto">
          <a:xfrm rot="21310280">
            <a:off x="2127263" y="2017286"/>
            <a:ext cx="1458372" cy="756084"/>
          </a:xfrm>
          <a:prstGeom prst="arc">
            <a:avLst>
              <a:gd name="adj1" fmla="val 11273147"/>
              <a:gd name="adj2" fmla="val 185299"/>
            </a:avLst>
          </a:prstGeom>
          <a:ln>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cs typeface="Arial"/>
            </a:endParaRPr>
          </a:p>
        </p:txBody>
      </p:sp>
      <p:sp>
        <p:nvSpPr>
          <p:cNvPr id="29" name="Bogen 28"/>
          <p:cNvSpPr/>
          <p:nvPr/>
        </p:nvSpPr>
        <p:spPr bwMode="auto">
          <a:xfrm rot="324213">
            <a:off x="5991101" y="2032013"/>
            <a:ext cx="1485254" cy="756084"/>
          </a:xfrm>
          <a:prstGeom prst="arc">
            <a:avLst>
              <a:gd name="adj1" fmla="val 10720793"/>
              <a:gd name="adj2" fmla="val 21325061"/>
            </a:avLst>
          </a:prstGeom>
          <a:ln>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cs typeface="Arial"/>
            </a:endParaRPr>
          </a:p>
        </p:txBody>
      </p:sp>
      <mc:AlternateContent xmlns:mc="http://schemas.openxmlformats.org/markup-compatibility/2006" xmlns:a14="http://schemas.microsoft.com/office/drawing/2010/main">
        <mc:Choice Requires="a14">
          <p:sp>
            <p:nvSpPr>
              <p:cNvPr id="30" name="Textfeld 29"/>
              <p:cNvSpPr txBox="1"/>
              <p:nvPr/>
            </p:nvSpPr>
            <p:spPr bwMode="auto">
              <a:xfrm>
                <a:off x="2789983" y="1666217"/>
                <a:ext cx="455813" cy="36579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800" b="0" i="1" u="none" strike="noStrike" kern="0" cap="none" spc="0" normalizeH="0" baseline="0" noProof="0">
                              <a:ln>
                                <a:noFill/>
                              </a:ln>
                              <a:solidFill>
                                <a:srgbClr val="C00000"/>
                              </a:solidFill>
                              <a:effectLst/>
                              <a:uLnTx/>
                              <a:uFillTx/>
                              <a:latin typeface="Cambria Math" panose="02040503050406030204" pitchFamily="18" charset="0"/>
                              <a:ea typeface="Cambria Math"/>
                              <a:cs typeface="Cambria Math"/>
                            </a:rPr>
                          </m:ctrlPr>
                        </m:sSubPr>
                        <m:e>
                          <m:r>
                            <a:rPr kumimoji="0" lang="de-DE" sz="1800" b="0" i="1" u="none" strike="noStrike" kern="0" cap="none" spc="0" normalizeH="0" baseline="0" noProof="0">
                              <a:ln>
                                <a:noFill/>
                              </a:ln>
                              <a:solidFill>
                                <a:srgbClr val="C00000"/>
                              </a:solidFill>
                              <a:effectLst/>
                              <a:uLnTx/>
                              <a:uFillTx/>
                              <a:latin typeface="Cambria Math"/>
                            </a:rPr>
                            <m:t>𝑟</m:t>
                          </m:r>
                        </m:e>
                        <m:sub>
                          <m:r>
                            <a:rPr kumimoji="0" lang="de-DE" sz="1800" b="0" i="1" u="none" strike="noStrike" kern="0" cap="none" spc="0" normalizeH="0" baseline="0" noProof="0">
                              <a:ln>
                                <a:noFill/>
                              </a:ln>
                              <a:solidFill>
                                <a:srgbClr val="C00000"/>
                              </a:solidFill>
                              <a:effectLst/>
                              <a:uLnTx/>
                              <a:uFillTx/>
                              <a:latin typeface="Cambria Math"/>
                            </a:rPr>
                            <m:t>𝐴</m:t>
                          </m:r>
                        </m:sub>
                      </m:sSub>
                    </m:oMath>
                  </m:oMathPara>
                </a14:m>
                <a:endParaRPr kumimoji="0" lang="de-DE" sz="1800" b="0" i="0" u="none" strike="noStrike" kern="0" cap="none" spc="0" normalizeH="0" baseline="0" noProof="0">
                  <a:ln>
                    <a:noFill/>
                  </a:ln>
                  <a:solidFill>
                    <a:prstClr val="black"/>
                  </a:solidFill>
                  <a:effectLst/>
                  <a:uLnTx/>
                  <a:uFillTx/>
                  <a:latin typeface="Calibri"/>
                  <a:cs typeface="Arial"/>
                </a:endParaRPr>
              </a:p>
            </p:txBody>
          </p:sp>
        </mc:Choice>
        <mc:Fallback xmlns="">
          <p:sp>
            <p:nvSpPr>
              <p:cNvPr id="30" name="Textfeld 29"/>
              <p:cNvSpPr txBox="1">
                <a:spLocks noRot="1" noChangeAspect="1" noMove="1" noResize="1" noEditPoints="1" noAdjustHandles="1" noChangeArrowheads="1" noChangeShapeType="1" noTextEdit="1"/>
              </p:cNvSpPr>
              <p:nvPr/>
            </p:nvSpPr>
            <p:spPr bwMode="auto">
              <a:xfrm>
                <a:off x="2789983" y="1666217"/>
                <a:ext cx="455813" cy="36579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p:cNvSpPr txBox="1"/>
              <p:nvPr/>
            </p:nvSpPr>
            <p:spPr bwMode="auto">
              <a:xfrm>
                <a:off x="6537492" y="1708193"/>
                <a:ext cx="464356" cy="36579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800" b="0" i="1" u="none" strike="noStrike" kern="0" cap="none" spc="0" normalizeH="0" baseline="0" noProof="0">
                              <a:ln>
                                <a:noFill/>
                              </a:ln>
                              <a:solidFill>
                                <a:srgbClr val="C00000"/>
                              </a:solidFill>
                              <a:effectLst/>
                              <a:uLnTx/>
                              <a:uFillTx/>
                              <a:latin typeface="Cambria Math" panose="02040503050406030204" pitchFamily="18" charset="0"/>
                              <a:ea typeface="Cambria Math"/>
                              <a:cs typeface="Cambria Math"/>
                            </a:rPr>
                          </m:ctrlPr>
                        </m:sSubPr>
                        <m:e>
                          <m:r>
                            <a:rPr kumimoji="0" lang="de-DE" sz="1800" b="0" i="1" u="none" strike="noStrike" kern="0" cap="none" spc="0" normalizeH="0" baseline="0" noProof="0">
                              <a:ln>
                                <a:noFill/>
                              </a:ln>
                              <a:solidFill>
                                <a:srgbClr val="C00000"/>
                              </a:solidFill>
                              <a:effectLst/>
                              <a:uLnTx/>
                              <a:uFillTx/>
                              <a:latin typeface="Cambria Math"/>
                            </a:rPr>
                            <m:t>𝑟</m:t>
                          </m:r>
                        </m:e>
                        <m:sub>
                          <m:r>
                            <a:rPr kumimoji="0" lang="de-DE" sz="1800" b="0" i="1" u="none" strike="noStrike" kern="0" cap="none" spc="0" normalizeH="0" baseline="0" noProof="0">
                              <a:ln>
                                <a:noFill/>
                              </a:ln>
                              <a:solidFill>
                                <a:srgbClr val="C00000"/>
                              </a:solidFill>
                              <a:effectLst/>
                              <a:uLnTx/>
                              <a:uFillTx/>
                              <a:latin typeface="Cambria Math"/>
                            </a:rPr>
                            <m:t>𝐴</m:t>
                          </m:r>
                        </m:sub>
                      </m:sSub>
                    </m:oMath>
                  </m:oMathPara>
                </a14:m>
                <a:endParaRPr kumimoji="0" lang="de-DE" sz="1800" b="0" i="0" u="none" strike="noStrike" kern="0" cap="none" spc="0" normalizeH="0" baseline="0" noProof="0">
                  <a:ln>
                    <a:noFill/>
                  </a:ln>
                  <a:solidFill>
                    <a:prstClr val="black"/>
                  </a:solidFill>
                  <a:effectLst/>
                  <a:uLnTx/>
                  <a:uFillTx/>
                  <a:latin typeface="Calibri"/>
                  <a:cs typeface="Arial"/>
                </a:endParaRPr>
              </a:p>
            </p:txBody>
          </p:sp>
        </mc:Choice>
        <mc:Fallback xmlns="">
          <p:sp>
            <p:nvSpPr>
              <p:cNvPr id="31" name="Textfeld 30"/>
              <p:cNvSpPr txBox="1">
                <a:spLocks noRot="1" noChangeAspect="1" noMove="1" noResize="1" noEditPoints="1" noAdjustHandles="1" noChangeArrowheads="1" noChangeShapeType="1" noTextEdit="1"/>
              </p:cNvSpPr>
              <p:nvPr/>
            </p:nvSpPr>
            <p:spPr bwMode="auto">
              <a:xfrm>
                <a:off x="6537492" y="1708193"/>
                <a:ext cx="464356" cy="365795"/>
              </a:xfrm>
              <a:prstGeom prst="rect">
                <a:avLst/>
              </a:prstGeom>
              <a:blipFill>
                <a:blip r:embed="rId5"/>
                <a:stretch>
                  <a:fillRect/>
                </a:stretch>
              </a:blipFill>
            </p:spPr>
            <p:txBody>
              <a:bodyPr/>
              <a:lstStyle/>
              <a:p>
                <a:r>
                  <a:rPr lang="de-DE">
                    <a:noFill/>
                  </a:rPr>
                  <a:t> </a:t>
                </a:r>
              </a:p>
            </p:txBody>
          </p:sp>
        </mc:Fallback>
      </mc:AlternateContent>
      <p:sp>
        <p:nvSpPr>
          <p:cNvPr id="1775534194" name="Titel 1"/>
          <p:cNvSpPr>
            <a:spLocks noGrp="1"/>
          </p:cNvSpPr>
          <p:nvPr/>
        </p:nvSpPr>
        <p:spPr bwMode="auto">
          <a:xfrm>
            <a:off x="495299" y="274637"/>
            <a:ext cx="8915400" cy="891108"/>
          </a:xfrm>
        </p:spPr>
        <p:txBody>
          <a:bodyPr vertOverflow="overflow" horzOverflow="clip" vert="horz" wrap="square" lIns="91440" tIns="45720" rIns="91440" bIns="45720" numCol="1" spcCol="0" rtlCol="0" fromWordArt="0" anchor="ctr" anchorCtr="0" forceAA="0" compatLnSpc="0">
            <a:normAutofit fontScale="90000" lnSpcReduction="2000"/>
          </a:bodyPr>
          <a:lstStyle>
            <a:lvl1pPr algn="ctr" defTabSz="914400">
              <a:spcBef>
                <a:spcPts val="0"/>
              </a:spcBef>
              <a:buNone/>
              <a:defRPr sz="4400">
                <a:solidFill>
                  <a:schemeClr val="tx1"/>
                </a:solidFill>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400" b="0" i="0" u="none" strike="noStrike" kern="0" cap="none" spc="0" normalizeH="0" baseline="0" noProof="0" dirty="0">
                <a:ln>
                  <a:noFill/>
                </a:ln>
                <a:solidFill>
                  <a:prstClr val="black"/>
                </a:solidFill>
                <a:effectLst/>
                <a:uLnTx/>
                <a:uFillTx/>
                <a:latin typeface="Calibri"/>
                <a:ea typeface="Arial"/>
                <a:cs typeface="Arial"/>
              </a:rPr>
              <a:t>Trait </a:t>
            </a:r>
            <a:r>
              <a:rPr kumimoji="0" lang="de-DE" sz="4400" b="0" i="0" u="none" strike="noStrike" kern="0" cap="none" spc="0" normalizeH="0" baseline="0" noProof="0" dirty="0" err="1">
                <a:ln>
                  <a:noFill/>
                </a:ln>
                <a:solidFill>
                  <a:prstClr val="black"/>
                </a:solidFill>
                <a:effectLst/>
                <a:uLnTx/>
                <a:uFillTx/>
                <a:latin typeface="Calibri"/>
                <a:ea typeface="Arial"/>
                <a:cs typeface="Arial"/>
              </a:rPr>
              <a:t>Covariation</a:t>
            </a:r>
            <a:r>
              <a:rPr kumimoji="0" lang="de-DE" sz="4400" b="0" i="0" u="none" strike="noStrike" kern="0" cap="none" spc="0" normalizeH="0" baseline="0" noProof="0" dirty="0">
                <a:ln>
                  <a:noFill/>
                </a:ln>
                <a:solidFill>
                  <a:prstClr val="black"/>
                </a:solidFill>
                <a:effectLst/>
                <a:uLnTx/>
                <a:uFillTx/>
                <a:latin typeface="Calibri"/>
                <a:ea typeface="Arial"/>
                <a:cs typeface="Arial"/>
              </a:rPr>
              <a:t> and Trait </a:t>
            </a:r>
            <a:r>
              <a:rPr kumimoji="0" lang="de-DE" sz="4400" b="0" i="0" u="none" strike="noStrike" kern="0" cap="none" spc="0" normalizeH="0" baseline="0" noProof="0" dirty="0" err="1">
                <a:ln>
                  <a:noFill/>
                </a:ln>
                <a:solidFill>
                  <a:prstClr val="black"/>
                </a:solidFill>
                <a:effectLst/>
                <a:uLnTx/>
                <a:uFillTx/>
                <a:latin typeface="Calibri"/>
                <a:ea typeface="Arial"/>
                <a:cs typeface="Arial"/>
              </a:rPr>
              <a:t>Correlation</a:t>
            </a:r>
            <a:endParaRPr kumimoji="0" sz="4400" b="0" i="0" u="none" strike="noStrike" kern="0" cap="none" spc="0" normalizeH="0" baseline="0" noProof="0" dirty="0">
              <a:ln>
                <a:noFill/>
              </a:ln>
              <a:solidFill>
                <a:prstClr val="black"/>
              </a:solidFill>
              <a:effectLst/>
              <a:uLnTx/>
              <a:uFillTx/>
              <a:latin typeface="Calibri"/>
              <a:cs typeface="Arial"/>
            </a:endParaRPr>
          </a:p>
        </p:txBody>
      </p:sp>
      <mc:AlternateContent xmlns:mc="http://schemas.openxmlformats.org/markup-compatibility/2006" xmlns:a14="http://schemas.microsoft.com/office/drawing/2010/main">
        <mc:Choice Requires="a14">
          <p:sp>
            <p:nvSpPr>
              <p:cNvPr id="219429805" name="Sprechblase: oval 219429804"/>
              <p:cNvSpPr/>
              <p:nvPr/>
            </p:nvSpPr>
            <p:spPr bwMode="auto">
              <a:xfrm>
                <a:off x="7180020" y="4455762"/>
                <a:ext cx="2308601" cy="1630550"/>
              </a:xfrm>
              <a:prstGeom prst="wedgeEllipseCallout">
                <a:avLst>
                  <a:gd name="adj1" fmla="val -90310"/>
                  <a:gd name="adj2" fmla="val 74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Calibri"/>
                    <a:ea typeface="+mn-ea"/>
                    <a:cs typeface="Arial"/>
                  </a:rPr>
                  <a:t>The same </a:t>
                </a:r>
                <a:r>
                  <a:rPr kumimoji="0" lang="de-DE" sz="1800" b="0" i="0" u="none" strike="noStrike" kern="0" cap="none" spc="0" normalizeH="0" baseline="0" noProof="0" dirty="0" err="1">
                    <a:ln>
                      <a:noFill/>
                    </a:ln>
                    <a:solidFill>
                      <a:prstClr val="black"/>
                    </a:solidFill>
                    <a:effectLst/>
                    <a:uLnTx/>
                    <a:uFillTx/>
                    <a:latin typeface="Calibri"/>
                    <a:ea typeface="+mn-ea"/>
                    <a:cs typeface="Arial"/>
                  </a:rPr>
                  <a:t>holds</a:t>
                </a:r>
                <a:r>
                  <a:rPr kumimoji="0" lang="de-DE" sz="1800" b="0" i="0" u="none" strike="noStrike" kern="0" cap="none" spc="0" normalizeH="0" baseline="0" noProof="0" dirty="0">
                    <a:ln>
                      <a:noFill/>
                    </a:ln>
                    <a:solidFill>
                      <a:prstClr val="black"/>
                    </a:solidFill>
                    <a:effectLst/>
                    <a:uLnTx/>
                    <a:uFillTx/>
                    <a:latin typeface="Calibri"/>
                    <a:ea typeface="+mn-ea"/>
                    <a:cs typeface="Arial"/>
                  </a:rPr>
                  <a:t> </a:t>
                </a:r>
                <a:r>
                  <a:rPr kumimoji="0" lang="de-DE" sz="1800" b="0" i="0" u="none" strike="noStrike" kern="0" cap="none" spc="0" normalizeH="0" baseline="0" noProof="0" dirty="0" err="1">
                    <a:ln>
                      <a:noFill/>
                    </a:ln>
                    <a:solidFill>
                      <a:prstClr val="black"/>
                    </a:solidFill>
                    <a:effectLst/>
                    <a:uLnTx/>
                    <a:uFillTx/>
                    <a:latin typeface="Calibri"/>
                    <a:ea typeface="+mn-ea"/>
                    <a:cs typeface="Arial"/>
                  </a:rPr>
                  <a:t>for</a:t>
                </a:r>
                <a:r>
                  <a:rPr kumimoji="0" lang="de-DE" sz="1800" b="0" i="0" u="none" strike="noStrike" kern="0" cap="none" spc="0" normalizeH="0" baseline="0" noProof="0" dirty="0">
                    <a:ln>
                      <a:noFill/>
                    </a:ln>
                    <a:solidFill>
                      <a:prstClr val="black"/>
                    </a:solidFill>
                    <a:effectLst/>
                    <a:uLnTx/>
                    <a:uFillTx/>
                    <a:latin typeface="Calibri"/>
                    <a:ea typeface="+mn-ea"/>
                    <a:cs typeface="Arial"/>
                  </a:rPr>
                  <a:t> </a:t>
                </a:r>
                <a14:m>
                  <m:oMath xmlns:m="http://schemas.openxmlformats.org/officeDocument/2006/math">
                    <m:sSub>
                      <m:sSubPr>
                        <m:ctrlPr>
                          <a:rPr kumimoji="0" lang="de-DE" sz="18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de-DE" sz="1800" b="0" i="1" u="none" strike="noStrike" kern="0" cap="none" spc="0" normalizeH="0" baseline="0" noProof="0">
                            <a:ln>
                              <a:noFill/>
                            </a:ln>
                            <a:solidFill>
                              <a:prstClr val="black"/>
                            </a:solidFill>
                            <a:effectLst/>
                            <a:uLnTx/>
                            <a:uFillTx/>
                            <a:latin typeface="Cambria Math"/>
                          </a:rPr>
                          <m:t>𝑟</m:t>
                        </m:r>
                      </m:e>
                      <m:sub>
                        <m:r>
                          <a:rPr kumimoji="0" lang="de-DE" sz="1800" b="0" i="1" u="none" strike="noStrike" kern="0" cap="none" spc="0" normalizeH="0" baseline="0" noProof="0">
                            <a:ln>
                              <a:noFill/>
                            </a:ln>
                            <a:solidFill>
                              <a:prstClr val="black"/>
                            </a:solidFill>
                            <a:effectLst/>
                            <a:uLnTx/>
                            <a:uFillTx/>
                            <a:latin typeface="Cambria Math"/>
                          </a:rPr>
                          <m:t>𝐶</m:t>
                        </m:r>
                      </m:sub>
                    </m:sSub>
                  </m:oMath>
                </a14:m>
                <a:r>
                  <a:rPr kumimoji="0" lang="de-DE" sz="1800" b="0" i="0" u="none" strike="noStrike" kern="0" cap="none" spc="0" normalizeH="0" baseline="0" noProof="0" dirty="0">
                    <a:ln>
                      <a:noFill/>
                    </a:ln>
                    <a:solidFill>
                      <a:prstClr val="black"/>
                    </a:solidFill>
                    <a:effectLst/>
                    <a:uLnTx/>
                    <a:uFillTx/>
                    <a:latin typeface="Calibri"/>
                    <a:ea typeface="+mn-ea"/>
                    <a:cs typeface="Arial"/>
                  </a:rPr>
                  <a:t> and </a:t>
                </a:r>
                <a14:m>
                  <m:oMath xmlns:m="http://schemas.openxmlformats.org/officeDocument/2006/math">
                    <m:sSub>
                      <m:sSubPr>
                        <m:ctrlPr>
                          <a:rPr kumimoji="0" lang="de-DE" sz="18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de-DE" sz="1800" b="0" i="1" u="none" strike="noStrike" kern="0" cap="none" spc="0" normalizeH="0" baseline="0" noProof="0">
                            <a:ln>
                              <a:noFill/>
                            </a:ln>
                            <a:solidFill>
                              <a:prstClr val="black"/>
                            </a:solidFill>
                            <a:effectLst/>
                            <a:uLnTx/>
                            <a:uFillTx/>
                            <a:latin typeface="Cambria Math"/>
                          </a:rPr>
                          <m:t>𝑟</m:t>
                        </m:r>
                      </m:e>
                      <m:sub>
                        <m:r>
                          <a:rPr kumimoji="0" lang="de-DE" sz="1800" b="0" i="1" u="none" strike="noStrike" kern="0" cap="none" spc="0" normalizeH="0" baseline="0" noProof="0">
                            <a:ln>
                              <a:noFill/>
                            </a:ln>
                            <a:solidFill>
                              <a:prstClr val="black"/>
                            </a:solidFill>
                            <a:effectLst/>
                            <a:uLnTx/>
                            <a:uFillTx/>
                            <a:latin typeface="Cambria Math"/>
                          </a:rPr>
                          <m:t>𝐸</m:t>
                        </m:r>
                      </m:sub>
                    </m:sSub>
                  </m:oMath>
                </a14:m>
                <a:r>
                  <a:rPr kumimoji="0" lang="de-DE" sz="1800" b="0" i="0" u="none" strike="noStrike" kern="0" cap="none" spc="0" normalizeH="0" baseline="0" noProof="0" dirty="0">
                    <a:ln>
                      <a:noFill/>
                    </a:ln>
                    <a:solidFill>
                      <a:prstClr val="black"/>
                    </a:solidFill>
                    <a:effectLst/>
                    <a:uLnTx/>
                    <a:uFillTx/>
                    <a:latin typeface="Calibri"/>
                    <a:ea typeface="+mn-ea"/>
                    <a:cs typeface="Arial"/>
                  </a:rPr>
                  <a:t>: Just switch a </a:t>
                </a:r>
                <a:r>
                  <a:rPr kumimoji="0" lang="de-DE" sz="1800" b="0" i="0" u="none" strike="noStrike" kern="0" cap="none" spc="0" normalizeH="0" baseline="0" noProof="0" dirty="0" err="1">
                    <a:ln>
                      <a:noFill/>
                    </a:ln>
                    <a:solidFill>
                      <a:prstClr val="black"/>
                    </a:solidFill>
                    <a:effectLst/>
                    <a:uLnTx/>
                    <a:uFillTx/>
                    <a:latin typeface="Calibri"/>
                    <a:ea typeface="+mn-ea"/>
                    <a:cs typeface="Arial"/>
                  </a:rPr>
                  <a:t>with</a:t>
                </a:r>
                <a:r>
                  <a:rPr kumimoji="0" lang="de-DE" sz="1800" b="0" i="0" u="none" strike="noStrike" kern="0" cap="none" spc="0" normalizeH="0" baseline="0" noProof="0" dirty="0">
                    <a:ln>
                      <a:noFill/>
                    </a:ln>
                    <a:solidFill>
                      <a:prstClr val="black"/>
                    </a:solidFill>
                    <a:effectLst/>
                    <a:uLnTx/>
                    <a:uFillTx/>
                    <a:latin typeface="Calibri"/>
                    <a:ea typeface="+mn-ea"/>
                    <a:cs typeface="Arial"/>
                  </a:rPr>
                  <a:t> c/e</a:t>
                </a:r>
                <a:endParaRPr kumimoji="0" sz="1800" b="0" i="0" u="none" strike="noStrike" kern="0" cap="none" spc="0" normalizeH="0" baseline="0" noProof="0" dirty="0">
                  <a:ln>
                    <a:noFill/>
                  </a:ln>
                  <a:solidFill>
                    <a:prstClr val="black"/>
                  </a:solidFill>
                  <a:effectLst/>
                  <a:uLnTx/>
                  <a:uFillTx/>
                  <a:latin typeface="Calibri"/>
                  <a:cs typeface="Arial"/>
                </a:endParaRPr>
              </a:p>
            </p:txBody>
          </p:sp>
        </mc:Choice>
        <mc:Fallback xmlns="">
          <p:sp>
            <p:nvSpPr>
              <p:cNvPr id="219429805" name="Sprechblase: oval 219429804"/>
              <p:cNvSpPr>
                <a:spLocks noRot="1" noChangeAspect="1" noMove="1" noResize="1" noEditPoints="1" noAdjustHandles="1" noChangeArrowheads="1" noChangeShapeType="1" noTextEdit="1"/>
              </p:cNvSpPr>
              <p:nvPr/>
            </p:nvSpPr>
            <p:spPr bwMode="auto">
              <a:xfrm>
                <a:off x="7180020" y="4455762"/>
                <a:ext cx="2308601" cy="1630550"/>
              </a:xfrm>
              <a:prstGeom prst="wedgeEllipseCallout">
                <a:avLst>
                  <a:gd name="adj1" fmla="val -90310"/>
                  <a:gd name="adj2" fmla="val 7425"/>
                </a:avLst>
              </a:prstGeom>
              <a:blipFill>
                <a:blip r:embed="rId6"/>
                <a:stretch>
                  <a:fillRect/>
                </a:stretch>
              </a:blipFill>
            </p:spPr>
            <p:txBody>
              <a:bodyPr/>
              <a:lstStyle/>
              <a:p>
                <a:r>
                  <a:rPr lang="de-DE">
                    <a:noFill/>
                  </a:rPr>
                  <a:t> </a:t>
                </a:r>
              </a:p>
            </p:txBody>
          </p:sp>
        </mc:Fallback>
      </mc:AlternateContent>
      <p:sp>
        <p:nvSpPr>
          <p:cNvPr id="1194103821" name=" 1194103820"/>
          <p:cNvSpPr/>
          <p:nvPr/>
        </p:nvSpPr>
        <p:spPr bwMode="auto">
          <a:xfrm>
            <a:off x="7848635" y="825743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cs typeface="Arial"/>
            </a:endParaRPr>
          </a:p>
        </p:txBody>
      </p:sp>
      <p:pic>
        <p:nvPicPr>
          <p:cNvPr id="1762571388" name="Grafik 1762571387"/>
          <p:cNvPicPr>
            <a:picLocks noChangeAspect="1"/>
          </p:cNvPicPr>
          <p:nvPr/>
        </p:nvPicPr>
        <p:blipFill>
          <a:blip r:embed="rId7"/>
          <a:stretch/>
        </p:blipFill>
        <p:spPr bwMode="auto">
          <a:xfrm>
            <a:off x="2522527" y="4965592"/>
            <a:ext cx="2057400" cy="7238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a-DK" sz="3000" cap="small">
                <a:solidFill>
                  <a:srgbClr val="AD1917"/>
                </a:solidFill>
                <a:latin typeface="Calibri"/>
              </a:rPr>
              <a:t>Behavioral genetics</a:t>
            </a:r>
            <a:endParaRPr lang="en-US" sz="3000" cap="small">
              <a:solidFill>
                <a:srgbClr val="AD1917"/>
              </a:solidFill>
              <a:latin typeface="Calibri"/>
            </a:endParaRPr>
          </a:p>
        </p:txBody>
      </p:sp>
      <p:sp>
        <p:nvSpPr>
          <p:cNvPr id="5" name="Inhaltsplatzhalter 2"/>
          <p:cNvSpPr>
            <a:spLocks noGrp="1"/>
          </p:cNvSpPr>
          <p:nvPr>
            <p:ph idx="1"/>
          </p:nvPr>
        </p:nvSpPr>
        <p:spPr bwMode="auto"/>
        <p:txBody>
          <a:bodyPr>
            <a:normAutofit/>
          </a:bodyPr>
          <a:lstStyle/>
          <a:p>
            <a:pPr marL="0" indent="0" algn="ctr">
              <a:buNone/>
              <a:defRPr/>
            </a:pPr>
            <a:endParaRPr lang="en-US" dirty="0"/>
          </a:p>
          <a:p>
            <a:pPr marL="0" indent="0" algn="ctr">
              <a:buNone/>
              <a:defRPr/>
            </a:pPr>
            <a:r>
              <a:rPr lang="en-US" dirty="0"/>
              <a:t>Behavioral genetics seeks to use the powerful tools of genetics – twin and adoption studies as well as molecular genetic investigations – to characterize </a:t>
            </a:r>
            <a:r>
              <a:rPr lang="en-US" i="1" dirty="0">
                <a:solidFill>
                  <a:srgbClr val="C00000"/>
                </a:solidFill>
              </a:rPr>
              <a:t>the origins of individual differences in behavior</a:t>
            </a:r>
            <a:r>
              <a:rPr lang="en-US" i="1" dirty="0"/>
              <a:t>. </a:t>
            </a:r>
            <a:r>
              <a:rPr lang="en-US" dirty="0"/>
              <a:t>These origins can lie in the </a:t>
            </a:r>
            <a:r>
              <a:rPr lang="en-US" i="1" dirty="0">
                <a:solidFill>
                  <a:srgbClr val="C00000"/>
                </a:solidFill>
              </a:rPr>
              <a:t>genetic makeup</a:t>
            </a:r>
            <a:r>
              <a:rPr lang="en-US" dirty="0"/>
              <a:t>, the </a:t>
            </a:r>
            <a:r>
              <a:rPr lang="en-US" i="1" dirty="0">
                <a:solidFill>
                  <a:srgbClr val="C00000"/>
                </a:solidFill>
              </a:rPr>
              <a:t>environment</a:t>
            </a:r>
            <a:r>
              <a:rPr lang="en-US" dirty="0"/>
              <a:t> and/or the </a:t>
            </a:r>
            <a:r>
              <a:rPr lang="en-US" i="1" dirty="0">
                <a:solidFill>
                  <a:srgbClr val="C00000"/>
                </a:solidFill>
              </a:rPr>
              <a:t>complex interplay </a:t>
            </a:r>
            <a:r>
              <a:rPr lang="en-US" dirty="0"/>
              <a:t>between them. </a:t>
            </a:r>
            <a:r>
              <a:rPr lang="en-US" sz="2000" i="1" dirty="0"/>
              <a:t>(</a:t>
            </a:r>
            <a:r>
              <a:rPr lang="en-US" sz="2000" i="1" dirty="0" err="1"/>
              <a:t>McGue</a:t>
            </a:r>
            <a:r>
              <a:rPr lang="en-US" sz="2000" i="1" dirty="0"/>
              <a:t> &amp; Gottesman, 2015) </a:t>
            </a:r>
            <a:endParaRPr lang="en-US" i="1" dirty="0"/>
          </a:p>
        </p:txBody>
      </p:sp>
      <p:sp>
        <p:nvSpPr>
          <p:cNvPr id="6" name="Fußzeilenplatzhalter 4"/>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srgbClr val="953735"/>
                </a:solidFill>
                <a:effectLst/>
                <a:uLnTx/>
                <a:uFillTx/>
                <a:latin typeface="Calibri"/>
                <a:cs typeface="Arial"/>
              </a:rPr>
              <a:t>www.twin-life.de</a:t>
            </a:r>
            <a:endParaRPr kumimoji="0" sz="1200" b="0" i="0" u="none" strike="noStrike" kern="0" cap="none" spc="0" normalizeH="0" baseline="0" noProof="0">
              <a:ln>
                <a:noFill/>
              </a:ln>
              <a:solidFill>
                <a:srgbClr val="953735"/>
              </a:solidFill>
              <a:effectLst/>
              <a:uLnTx/>
              <a:uFillTx/>
              <a:latin typeface="Calibri"/>
              <a:cs typeface="Arial"/>
            </a:endParaRPr>
          </a:p>
        </p:txBody>
      </p:sp>
      <p:sp>
        <p:nvSpPr>
          <p:cNvPr id="7" name="Foliennummernplatzhalter 5"/>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srgbClr val="953735"/>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de-DE" sz="1200" b="0" i="0" u="none" strike="noStrike" kern="0" cap="none" spc="0" normalizeH="0" baseline="0" noProof="0">
              <a:ln>
                <a:noFill/>
              </a:ln>
              <a:solidFill>
                <a:srgbClr val="953735"/>
              </a:solidFill>
              <a:effectLst/>
              <a:uLnTx/>
              <a:uFillTx/>
              <a:latin typeface="Calibri"/>
              <a:cs typeface="Arial"/>
            </a:endParaRPr>
          </a:p>
        </p:txBody>
      </p:sp>
    </p:spTree>
    <p:extLst>
      <p:ext uri="{BB962C8B-B14F-4D97-AF65-F5344CB8AC3E}">
        <p14:creationId xmlns:p14="http://schemas.microsoft.com/office/powerpoint/2010/main" val="2290782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2238166"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dirty="0" err="1">
                <a:solidFill>
                  <a:schemeClr val="tx1"/>
                </a:solidFill>
                <a:latin typeface="Calibri"/>
                <a:ea typeface="Arial"/>
                <a:cs typeface="Arial"/>
              </a:rPr>
              <a:t>Introduction</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to</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the</a:t>
            </a:r>
            <a:r>
              <a:rPr lang="de-DE" sz="3800" b="0" i="0" u="none" strike="noStrike" cap="none" spc="0" dirty="0">
                <a:solidFill>
                  <a:schemeClr val="tx1"/>
                </a:solidFill>
                <a:latin typeface="Calibri"/>
                <a:ea typeface="Arial"/>
                <a:cs typeface="Arial"/>
              </a:rPr>
              <a:t> bivariate </a:t>
            </a:r>
            <a:r>
              <a:rPr lang="de-DE" sz="3800" b="0" i="0" u="none" strike="noStrike" cap="none" spc="0" dirty="0" err="1">
                <a:solidFill>
                  <a:schemeClr val="tx1"/>
                </a:solidFill>
                <a:latin typeface="Calibri"/>
                <a:ea typeface="Arial"/>
                <a:cs typeface="Arial"/>
              </a:rPr>
              <a:t>twin</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model</a:t>
            </a:r>
            <a:endParaRPr sz="3800" dirty="0"/>
          </a:p>
        </p:txBody>
      </p:sp>
      <p:sp>
        <p:nvSpPr>
          <p:cNvPr id="2056983847"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5000" lnSpcReduction="1000"/>
          </a:bodyPr>
          <a:lstStyle/>
          <a:p>
            <a:pPr marL="0" indent="0">
              <a:buNone/>
              <a:defRPr/>
            </a:pPr>
            <a:r>
              <a:rPr lang="de-DE" sz="2500" dirty="0" err="1"/>
              <a:t>Hence</a:t>
            </a:r>
            <a:r>
              <a:rPr lang="de-DE" sz="2500" dirty="0"/>
              <a:t>, </a:t>
            </a:r>
            <a:r>
              <a:rPr lang="de-DE" sz="2500" dirty="0" err="1"/>
              <a:t>we</a:t>
            </a:r>
            <a:r>
              <a:rPr lang="de-DE" sz="2500" dirty="0"/>
              <a:t> </a:t>
            </a:r>
            <a:r>
              <a:rPr lang="de-DE" sz="2500" dirty="0" err="1"/>
              <a:t>can</a:t>
            </a:r>
            <a:r>
              <a:rPr lang="de-DE" sz="2500" dirty="0"/>
              <a:t> </a:t>
            </a:r>
            <a:r>
              <a:rPr lang="de-DE" sz="2500" dirty="0" err="1"/>
              <a:t>adress</a:t>
            </a:r>
            <a:r>
              <a:rPr lang="de-DE" sz="2500" dirty="0"/>
              <a:t> </a:t>
            </a:r>
            <a:r>
              <a:rPr lang="de-DE" sz="2500" dirty="0" err="1"/>
              <a:t>the</a:t>
            </a:r>
            <a:r>
              <a:rPr lang="de-DE" sz="2500" dirty="0"/>
              <a:t> </a:t>
            </a:r>
            <a:r>
              <a:rPr lang="de-DE" sz="2500" dirty="0" err="1"/>
              <a:t>following</a:t>
            </a:r>
            <a:r>
              <a:rPr lang="de-DE" sz="2500" dirty="0"/>
              <a:t> </a:t>
            </a:r>
            <a:r>
              <a:rPr lang="de-DE" sz="2500" dirty="0" err="1"/>
              <a:t>questions</a:t>
            </a:r>
            <a:r>
              <a:rPr lang="de-DE" sz="2500" dirty="0"/>
              <a:t> </a:t>
            </a:r>
            <a:r>
              <a:rPr lang="de-DE" sz="2500" dirty="0" err="1"/>
              <a:t>with</a:t>
            </a:r>
            <a:r>
              <a:rPr lang="de-DE" sz="2500" dirty="0"/>
              <a:t> a multivariate </a:t>
            </a:r>
            <a:r>
              <a:rPr lang="de-DE" sz="2500" dirty="0" err="1"/>
              <a:t>twin</a:t>
            </a:r>
            <a:r>
              <a:rPr lang="de-DE" sz="2500" dirty="0"/>
              <a:t> </a:t>
            </a:r>
            <a:r>
              <a:rPr lang="de-DE" sz="2500" dirty="0" err="1"/>
              <a:t>model</a:t>
            </a:r>
            <a:r>
              <a:rPr lang="de-DE" sz="2500" dirty="0"/>
              <a:t>:</a:t>
            </a:r>
            <a:endParaRPr sz="2500" dirty="0"/>
          </a:p>
          <a:p>
            <a:pPr marL="0" indent="0">
              <a:buNone/>
              <a:defRPr/>
            </a:pPr>
            <a:endParaRPr sz="2500" dirty="0"/>
          </a:p>
          <a:p>
            <a:pPr>
              <a:defRPr/>
            </a:pPr>
            <a:r>
              <a:rPr lang="de-DE" sz="2500" dirty="0" err="1"/>
              <a:t>Why</a:t>
            </a:r>
            <a:r>
              <a:rPr lang="de-DE" sz="2500" dirty="0"/>
              <a:t> do </a:t>
            </a:r>
            <a:r>
              <a:rPr lang="de-DE" sz="2500" dirty="0" err="1"/>
              <a:t>traits</a:t>
            </a:r>
            <a:r>
              <a:rPr lang="de-DE" sz="2500" dirty="0"/>
              <a:t> </a:t>
            </a:r>
            <a:r>
              <a:rPr lang="de-DE" sz="2500" dirty="0" err="1"/>
              <a:t>covary</a:t>
            </a:r>
            <a:r>
              <a:rPr lang="de-DE" sz="2500" dirty="0"/>
              <a:t>?  </a:t>
            </a:r>
            <a:endParaRPr sz="2500" dirty="0"/>
          </a:p>
          <a:p>
            <a:pPr lvl="1">
              <a:buFont typeface="Wingdings"/>
              <a:buChar char="Ø"/>
              <a:defRPr/>
            </a:pPr>
            <a:r>
              <a:rPr lang="de-DE" sz="2500" dirty="0"/>
              <a:t> Trait </a:t>
            </a:r>
            <a:r>
              <a:rPr lang="de-DE" sz="2500" dirty="0" err="1"/>
              <a:t>Covariation</a:t>
            </a:r>
            <a:r>
              <a:rPr lang="de-DE" sz="2500" dirty="0"/>
              <a:t>/ Bivariate </a:t>
            </a:r>
            <a:r>
              <a:rPr lang="de-DE" sz="2500" dirty="0" err="1"/>
              <a:t>Heritability</a:t>
            </a:r>
            <a:r>
              <a:rPr lang="de-DE" sz="2500" dirty="0"/>
              <a:t> ( = </a:t>
            </a:r>
            <a:r>
              <a:rPr lang="de-DE" sz="2500" dirty="0" err="1"/>
              <a:t>genetic</a:t>
            </a:r>
            <a:r>
              <a:rPr lang="de-DE" sz="2500" dirty="0"/>
              <a:t> </a:t>
            </a:r>
            <a:r>
              <a:rPr lang="de-DE" sz="2500" dirty="0" err="1"/>
              <a:t>factors</a:t>
            </a:r>
            <a:r>
              <a:rPr lang="de-DE" sz="2500" dirty="0"/>
              <a:t> </a:t>
            </a:r>
            <a:r>
              <a:rPr lang="de-DE" sz="2500" dirty="0" err="1"/>
              <a:t>explaining</a:t>
            </a:r>
            <a:r>
              <a:rPr lang="de-DE" sz="2500" dirty="0"/>
              <a:t> </a:t>
            </a:r>
            <a:r>
              <a:rPr lang="de-DE" sz="2500" dirty="0" err="1"/>
              <a:t>trait</a:t>
            </a:r>
            <a:r>
              <a:rPr lang="de-DE" sz="2500" dirty="0"/>
              <a:t> </a:t>
            </a:r>
            <a:r>
              <a:rPr lang="de-DE" sz="2500" dirty="0" err="1"/>
              <a:t>covariation</a:t>
            </a:r>
            <a:r>
              <a:rPr lang="de-DE" sz="2500" dirty="0"/>
              <a:t>)</a:t>
            </a:r>
            <a:endParaRPr sz="2500" dirty="0"/>
          </a:p>
          <a:p>
            <a:pPr>
              <a:defRPr/>
            </a:pPr>
            <a:endParaRPr sz="2500" dirty="0"/>
          </a:p>
          <a:p>
            <a:pPr>
              <a:defRPr/>
            </a:pPr>
            <a:r>
              <a:rPr lang="de-DE" sz="2500" dirty="0" err="1"/>
              <a:t>What</a:t>
            </a:r>
            <a:r>
              <a:rPr lang="de-DE" sz="2500" dirty="0"/>
              <a:t> </a:t>
            </a:r>
            <a:r>
              <a:rPr lang="de-DE" sz="2500" dirty="0" err="1"/>
              <a:t>factors</a:t>
            </a:r>
            <a:r>
              <a:rPr lang="de-DE" sz="2500" dirty="0"/>
              <a:t> </a:t>
            </a:r>
            <a:r>
              <a:rPr lang="de-DE" sz="2500" dirty="0" err="1"/>
              <a:t>account</a:t>
            </a:r>
            <a:r>
              <a:rPr lang="de-DE" sz="2500" dirty="0"/>
              <a:t> </a:t>
            </a:r>
            <a:r>
              <a:rPr lang="de-DE" sz="2500" dirty="0" err="1"/>
              <a:t>for</a:t>
            </a:r>
            <a:r>
              <a:rPr lang="de-DE" sz="2500" dirty="0"/>
              <a:t>/</a:t>
            </a:r>
            <a:r>
              <a:rPr lang="de-DE" sz="2500" dirty="0" err="1"/>
              <a:t>explain</a:t>
            </a:r>
            <a:r>
              <a:rPr lang="de-DE" sz="2500" dirty="0"/>
              <a:t> </a:t>
            </a:r>
            <a:r>
              <a:rPr lang="de-DE" sz="2500" dirty="0" err="1"/>
              <a:t>the</a:t>
            </a:r>
            <a:r>
              <a:rPr lang="de-DE" sz="2500" dirty="0"/>
              <a:t> </a:t>
            </a:r>
            <a:r>
              <a:rPr lang="de-DE" sz="2500" dirty="0" err="1"/>
              <a:t>heritability</a:t>
            </a:r>
            <a:r>
              <a:rPr lang="de-DE" sz="2500" dirty="0"/>
              <a:t> </a:t>
            </a:r>
            <a:r>
              <a:rPr lang="de-DE" sz="2500" dirty="0" err="1"/>
              <a:t>of</a:t>
            </a:r>
            <a:r>
              <a:rPr lang="de-DE" sz="2500" dirty="0"/>
              <a:t> Y? </a:t>
            </a:r>
            <a:endParaRPr sz="2500" dirty="0"/>
          </a:p>
          <a:p>
            <a:pPr lvl="1">
              <a:buFont typeface="Wingdings"/>
              <a:buChar char="Ø"/>
              <a:defRPr/>
            </a:pPr>
            <a:r>
              <a:rPr lang="de-DE" sz="2500" dirty="0"/>
              <a:t> Trait </a:t>
            </a:r>
            <a:r>
              <a:rPr lang="de-DE" sz="2500" dirty="0" err="1"/>
              <a:t>correlation</a:t>
            </a:r>
            <a:r>
              <a:rPr lang="de-DE" sz="2500" dirty="0"/>
              <a:t> </a:t>
            </a:r>
            <a:endParaRPr sz="2500" dirty="0"/>
          </a:p>
          <a:p>
            <a:pPr>
              <a:buFont typeface="Wingdings"/>
              <a:buChar char="Ø"/>
              <a:defRPr/>
            </a:pPr>
            <a:endParaRPr sz="2500" dirty="0"/>
          </a:p>
        </p:txBody>
      </p:sp>
      <p:sp>
        <p:nvSpPr>
          <p:cNvPr id="164644099"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E0B3BD-B352-ECAB-04F6-9C85E953760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1297717562" name="Fußzeilenplatzhalter 3"/>
          <p:cNvSpPr>
            <a:spLocks noGrp="1"/>
          </p:cNvSpPr>
          <p:nvPr>
            <p:ph type="ftr" sz="quarter" idx="11"/>
          </p:nvPr>
        </p:nvSpPr>
        <p:spPr bwMode="auto">
          <a:xfrm>
            <a:off x="3384549" y="6356350"/>
            <a:ext cx="3136897" cy="365122"/>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TwinLife workshop on behavioral genetics </a:t>
            </a:r>
            <a:r>
              <a:rPr kumimoji="0" lang="en-US" sz="1200" b="0" i="0" u="none" strike="noStrike" kern="0" cap="none" spc="0" normalizeH="0" baseline="0" noProof="0">
                <a:ln>
                  <a:noFill/>
                </a:ln>
                <a:solidFill>
                  <a:prstClr val="white">
                    <a:lumMod val="50000"/>
                  </a:prstClr>
                </a:solidFill>
                <a:effectLst/>
                <a:uLnTx/>
                <a:uFillTx/>
                <a:latin typeface="Calibri"/>
                <a:cs typeface="Arial"/>
              </a:rPr>
              <a:t>August 17</a:t>
            </a:r>
            <a:r>
              <a:rPr kumimoji="0" lang="en-US" sz="1200" b="0" i="0" u="none" strike="noStrike" kern="0" cap="none" spc="0" normalizeH="0" baseline="30000" noProof="0">
                <a:ln>
                  <a:noFill/>
                </a:ln>
                <a:solidFill>
                  <a:prstClr val="white">
                    <a:lumMod val="50000"/>
                  </a:prstClr>
                </a:solidFill>
                <a:effectLst/>
                <a:uLnTx/>
                <a:uFillTx/>
                <a:latin typeface="Calibri"/>
                <a:cs typeface="Arial"/>
              </a:rPr>
              <a:t>th</a:t>
            </a:r>
            <a:r>
              <a:rPr kumimoji="0" lang="en-US" sz="1200" b="0" i="0" u="none" strike="noStrike" kern="0" cap="none" spc="0" normalizeH="0" baseline="0" noProof="0">
                <a:ln>
                  <a:noFill/>
                </a:ln>
                <a:solidFill>
                  <a:prstClr val="white">
                    <a:lumMod val="50000"/>
                  </a:prstClr>
                </a:solidFill>
                <a:effectLst/>
                <a:uLnTx/>
                <a:uFillTx/>
                <a:latin typeface="Calibri"/>
                <a:cs typeface="Arial"/>
              </a:rPr>
              <a:t> and 18</a:t>
            </a:r>
            <a:r>
              <a:rPr kumimoji="0" lang="en-US" sz="1200" b="0" i="0" u="none" strike="noStrike" kern="0" cap="none" spc="0" normalizeH="0" baseline="30000" noProof="0">
                <a:ln>
                  <a:noFill/>
                </a:ln>
                <a:solidFill>
                  <a:prstClr val="white">
                    <a:lumMod val="50000"/>
                  </a:prstClr>
                </a:solidFill>
                <a:effectLst/>
                <a:uLnTx/>
                <a:uFillTx/>
                <a:latin typeface="Calibri"/>
                <a:cs typeface="Arial"/>
              </a:rPr>
              <a:t>th</a:t>
            </a:r>
            <a:r>
              <a:rPr kumimoji="0" lang="en-US" sz="1200" b="0" i="0" u="none" strike="noStrike" kern="0" cap="none" spc="0" normalizeH="0" baseline="0" noProof="0">
                <a:ln>
                  <a:noFill/>
                </a:ln>
                <a:solidFill>
                  <a:prstClr val="white">
                    <a:lumMod val="50000"/>
                  </a:prstClr>
                </a:solidFill>
                <a:effectLst/>
                <a:uLnTx/>
                <a:uFillTx/>
                <a:latin typeface="Calibri"/>
                <a:cs typeface="Arial"/>
              </a:rPr>
              <a:t>, 2022</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68EBF-EF57-219D-B717-852B8C301281}"/>
              </a:ext>
            </a:extLst>
          </p:cNvPr>
          <p:cNvSpPr>
            <a:spLocks noGrp="1"/>
          </p:cNvSpPr>
          <p:nvPr>
            <p:ph type="title"/>
          </p:nvPr>
        </p:nvSpPr>
        <p:spPr/>
        <p:txBody>
          <a:bodyPr/>
          <a:lstStyle/>
          <a:p>
            <a:r>
              <a:rPr lang="de-DE" dirty="0"/>
              <a:t>Bivariate ACE </a:t>
            </a:r>
            <a:r>
              <a:rPr lang="de-DE" dirty="0" err="1"/>
              <a:t>model</a:t>
            </a:r>
            <a:r>
              <a:rPr lang="de-DE" dirty="0"/>
              <a:t>: </a:t>
            </a:r>
            <a:r>
              <a:rPr lang="de-DE" dirty="0" err="1"/>
              <a:t>continious</a:t>
            </a:r>
            <a:endParaRPr lang="de-DE" dirty="0"/>
          </a:p>
        </p:txBody>
      </p:sp>
      <p:sp>
        <p:nvSpPr>
          <p:cNvPr id="3" name="Inhaltsplatzhalter 2">
            <a:extLst>
              <a:ext uri="{FF2B5EF4-FFF2-40B4-BE49-F238E27FC236}">
                <a16:creationId xmlns:a16="http://schemas.microsoft.com/office/drawing/2014/main" id="{4FBB6E9B-B452-9140-297E-FE82EC837FD7}"/>
              </a:ext>
            </a:extLst>
          </p:cNvPr>
          <p:cNvSpPr>
            <a:spLocks noGrp="1"/>
          </p:cNvSpPr>
          <p:nvPr>
            <p:ph idx="1"/>
          </p:nvPr>
        </p:nvSpPr>
        <p:spPr/>
        <p:txBody>
          <a:bodyPr>
            <a:normAutofit/>
          </a:bodyPr>
          <a:lstStyle/>
          <a:p>
            <a:r>
              <a:rPr lang="de-DE" b="1" dirty="0"/>
              <a:t>Run </a:t>
            </a:r>
            <a:r>
              <a:rPr lang="de-DE" b="1" dirty="0" err="1"/>
              <a:t>model</a:t>
            </a:r>
            <a:r>
              <a:rPr lang="de-DE" dirty="0"/>
              <a:t/>
            </a:r>
            <a:br>
              <a:rPr lang="de-DE" dirty="0"/>
            </a:br>
            <a:r>
              <a:rPr lang="de-DE" dirty="0" err="1"/>
              <a:t>biv_cont_tf</a:t>
            </a:r>
            <a:r>
              <a:rPr lang="de-DE" dirty="0"/>
              <a:t> &lt;- </a:t>
            </a:r>
            <a:r>
              <a:rPr lang="de-DE" dirty="0" err="1"/>
              <a:t>twinflex</a:t>
            </a:r>
            <a:r>
              <a:rPr lang="de-DE" dirty="0"/>
              <a:t>(</a:t>
            </a:r>
            <a:r>
              <a:rPr lang="de-DE" dirty="0" err="1"/>
              <a:t>acevars</a:t>
            </a:r>
            <a:r>
              <a:rPr lang="de-DE" dirty="0"/>
              <a:t> = c(“</a:t>
            </a:r>
            <a:r>
              <a:rPr lang="de-DE" dirty="0">
                <a:solidFill>
                  <a:srgbClr val="92D050"/>
                </a:solidFill>
              </a:rPr>
              <a:t>VAR</a:t>
            </a:r>
            <a:r>
              <a:rPr lang="de-DE" dirty="0"/>
              <a:t>“,</a:t>
            </a:r>
            <a:r>
              <a:rPr lang="de-DE" dirty="0">
                <a:solidFill>
                  <a:srgbClr val="92D050"/>
                </a:solidFill>
              </a:rPr>
              <a:t> </a:t>
            </a:r>
            <a:r>
              <a:rPr lang="de-DE" dirty="0"/>
              <a:t>“</a:t>
            </a:r>
            <a:r>
              <a:rPr lang="de-DE" dirty="0">
                <a:solidFill>
                  <a:srgbClr val="92D050"/>
                </a:solidFill>
              </a:rPr>
              <a:t>VAR</a:t>
            </a:r>
            <a:r>
              <a:rPr lang="de-DE" dirty="0"/>
              <a:t>“), </a:t>
            </a:r>
            <a:r>
              <a:rPr lang="de-DE" dirty="0" err="1"/>
              <a:t>data</a:t>
            </a:r>
            <a:r>
              <a:rPr lang="de-DE" dirty="0"/>
              <a:t> = </a:t>
            </a:r>
            <a:r>
              <a:rPr lang="de-DE" dirty="0" err="1">
                <a:solidFill>
                  <a:schemeClr val="accent1"/>
                </a:solidFill>
              </a:rPr>
              <a:t>dataset</a:t>
            </a:r>
            <a:r>
              <a:rPr lang="de-DE" dirty="0"/>
              <a:t>, </a:t>
            </a:r>
            <a:r>
              <a:rPr lang="de-DE" dirty="0" err="1"/>
              <a:t>sep</a:t>
            </a:r>
            <a:r>
              <a:rPr lang="de-DE" dirty="0"/>
              <a:t> = "</a:t>
            </a:r>
            <a:r>
              <a:rPr lang="de-DE" dirty="0">
                <a:solidFill>
                  <a:srgbClr val="FFC000"/>
                </a:solidFill>
              </a:rPr>
              <a:t>_</a:t>
            </a:r>
            <a:r>
              <a:rPr lang="de-DE" dirty="0"/>
              <a:t>")</a:t>
            </a:r>
            <a:br>
              <a:rPr lang="de-DE" dirty="0"/>
            </a:br>
            <a:endParaRPr lang="de-DE" dirty="0"/>
          </a:p>
          <a:p>
            <a:r>
              <a:rPr lang="de-DE" b="1" dirty="0"/>
              <a:t>Show </a:t>
            </a:r>
            <a:r>
              <a:rPr lang="de-DE" b="1" dirty="0" err="1"/>
              <a:t>output</a:t>
            </a:r>
            <a:r>
              <a:rPr lang="de-DE" b="1" dirty="0"/>
              <a:t/>
            </a:r>
            <a:br>
              <a:rPr lang="de-DE" b="1" dirty="0"/>
            </a:br>
            <a:r>
              <a:rPr lang="de-DE" dirty="0" err="1"/>
              <a:t>summary</a:t>
            </a:r>
            <a:r>
              <a:rPr lang="de-DE" dirty="0"/>
              <a:t>(</a:t>
            </a:r>
            <a:r>
              <a:rPr lang="de-DE" dirty="0" err="1"/>
              <a:t>biv_cont_tf</a:t>
            </a:r>
            <a:r>
              <a:rPr lang="de-DE" dirty="0"/>
              <a:t>)</a:t>
            </a:r>
          </a:p>
          <a:p>
            <a:endParaRPr lang="de-DE" dirty="0"/>
          </a:p>
          <a:p>
            <a:endParaRPr lang="de-DE" dirty="0"/>
          </a:p>
          <a:p>
            <a:endParaRPr lang="de-DE" dirty="0"/>
          </a:p>
        </p:txBody>
      </p:sp>
      <p:sp>
        <p:nvSpPr>
          <p:cNvPr id="5" name="Foliennummernplatzhalter 4">
            <a:extLst>
              <a:ext uri="{FF2B5EF4-FFF2-40B4-BE49-F238E27FC236}">
                <a16:creationId xmlns:a16="http://schemas.microsoft.com/office/drawing/2014/main" id="{F9FF5BEB-21F2-8442-14B5-E7FF9D540F65}"/>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smtClean="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31</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6" name="Fußzeilenplatzhalter 3">
            <a:extLst>
              <a:ext uri="{FF2B5EF4-FFF2-40B4-BE49-F238E27FC236}">
                <a16:creationId xmlns:a16="http://schemas.microsoft.com/office/drawing/2014/main" id="{4A9823BF-0749-5C05-E7B4-7786465B095D}"/>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3033550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a:extLst>
              <a:ext uri="{FF2B5EF4-FFF2-40B4-BE49-F238E27FC236}">
                <a16:creationId xmlns:a16="http://schemas.microsoft.com/office/drawing/2014/main" id="{A1B08E8A-55F1-8BB1-C79E-9E10385E7E6C}"/>
              </a:ext>
            </a:extLst>
          </p:cNvPr>
          <p:cNvGraphicFramePr>
            <a:graphicFrameLocks noChangeAspect="1"/>
          </p:cNvGraphicFramePr>
          <p:nvPr>
            <p:extLst>
              <p:ext uri="{D42A27DB-BD31-4B8C-83A1-F6EECF244321}">
                <p14:modId xmlns:p14="http://schemas.microsoft.com/office/powerpoint/2010/main" val="2647883246"/>
              </p:ext>
            </p:extLst>
          </p:nvPr>
        </p:nvGraphicFramePr>
        <p:xfrm>
          <a:off x="2864768" y="1196752"/>
          <a:ext cx="4737845" cy="5000290"/>
        </p:xfrm>
        <a:graphic>
          <a:graphicData uri="http://schemas.openxmlformats.org/presentationml/2006/ole">
            <mc:AlternateContent xmlns:mc="http://schemas.openxmlformats.org/markup-compatibility/2006">
              <mc:Choice xmlns:v="urn:schemas-microsoft-com:vml" Requires="v">
                <p:oleObj spid="_x0000_s1033" name="Bitmap Image" r:id="rId3" imgW="3267000" imgH="3448080" progId="PBrush">
                  <p:embed/>
                </p:oleObj>
              </mc:Choice>
              <mc:Fallback>
                <p:oleObj name="Bitmap Image" r:id="rId3" imgW="3267000" imgH="3448080" progId="PBrush">
                  <p:embed/>
                  <p:pic>
                    <p:nvPicPr>
                      <p:cNvPr id="0" name=""/>
                      <p:cNvPicPr/>
                      <p:nvPr/>
                    </p:nvPicPr>
                    <p:blipFill>
                      <a:blip r:embed="rId4"/>
                      <a:stretch>
                        <a:fillRect/>
                      </a:stretch>
                    </p:blipFill>
                    <p:spPr>
                      <a:xfrm>
                        <a:off x="2864768" y="1196752"/>
                        <a:ext cx="4737845" cy="5000290"/>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C7B9EB1-0892-596D-2C14-B4DA8400BDF4}"/>
              </a:ext>
            </a:extLst>
          </p:cNvPr>
          <p:cNvSpPr>
            <a:spLocks noGrp="1"/>
          </p:cNvSpPr>
          <p:nvPr>
            <p:ph type="title"/>
          </p:nvPr>
        </p:nvSpPr>
        <p:spPr/>
        <p:txBody>
          <a:bodyPr/>
          <a:lstStyle/>
          <a:p>
            <a:r>
              <a:rPr lang="de-DE" dirty="0" err="1"/>
              <a:t>Example</a:t>
            </a:r>
            <a:r>
              <a:rPr lang="de-DE" dirty="0"/>
              <a:t>: </a:t>
            </a:r>
            <a:r>
              <a:rPr lang="de-DE" dirty="0" err="1"/>
              <a:t>Parenting</a:t>
            </a:r>
            <a:r>
              <a:rPr lang="de-DE" dirty="0"/>
              <a:t> and </a:t>
            </a:r>
            <a:r>
              <a:rPr lang="de-DE" dirty="0" err="1"/>
              <a:t>math</a:t>
            </a:r>
            <a:r>
              <a:rPr lang="de-DE" dirty="0"/>
              <a:t> grades</a:t>
            </a:r>
          </a:p>
        </p:txBody>
      </p:sp>
      <p:sp>
        <p:nvSpPr>
          <p:cNvPr id="5" name="Foliennummernplatzhalter 4">
            <a:extLst>
              <a:ext uri="{FF2B5EF4-FFF2-40B4-BE49-F238E27FC236}">
                <a16:creationId xmlns:a16="http://schemas.microsoft.com/office/drawing/2014/main" id="{987A17C6-D60C-FB7B-3D6D-79753241224A}"/>
              </a:ext>
            </a:extLst>
          </p:cNvPr>
          <p:cNvSpPr>
            <a:spLocks noGrp="1"/>
          </p:cNvSpPr>
          <p:nvPr>
            <p:ph type="sldNum" sz="quarter" idx="12"/>
          </p:nvPr>
        </p:nvSpPr>
        <p:spPr/>
        <p:txBody>
          <a:bodyPr/>
          <a:lstStyle/>
          <a:p>
            <a:pPr>
              <a:defRPr/>
            </a:pPr>
            <a:fld id="{F26D89EF-3C3A-4E06-893E-1B74ABA00C59}" type="slidenum">
              <a:rPr lang="de-DE" smtClean="0"/>
              <a:t>32</a:t>
            </a:fld>
            <a:endParaRPr lang="de-DE"/>
          </a:p>
        </p:txBody>
      </p:sp>
      <p:sp>
        <p:nvSpPr>
          <p:cNvPr id="31" name="Fußzeilenplatzhalter 3">
            <a:extLst>
              <a:ext uri="{FF2B5EF4-FFF2-40B4-BE49-F238E27FC236}">
                <a16:creationId xmlns:a16="http://schemas.microsoft.com/office/drawing/2014/main" id="{8B118901-970C-8C93-CB06-4129EE4CB1C3}"/>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191507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a:extLst>
              <a:ext uri="{FF2B5EF4-FFF2-40B4-BE49-F238E27FC236}">
                <a16:creationId xmlns:a16="http://schemas.microsoft.com/office/drawing/2014/main" id="{A1B08E8A-55F1-8BB1-C79E-9E10385E7E6C}"/>
              </a:ext>
            </a:extLst>
          </p:cNvPr>
          <p:cNvGraphicFramePr>
            <a:graphicFrameLocks noChangeAspect="1"/>
          </p:cNvGraphicFramePr>
          <p:nvPr>
            <p:extLst>
              <p:ext uri="{D42A27DB-BD31-4B8C-83A1-F6EECF244321}">
                <p14:modId xmlns:p14="http://schemas.microsoft.com/office/powerpoint/2010/main" val="3710537976"/>
              </p:ext>
            </p:extLst>
          </p:nvPr>
        </p:nvGraphicFramePr>
        <p:xfrm>
          <a:off x="191563" y="3338810"/>
          <a:ext cx="3205125" cy="3382668"/>
        </p:xfrm>
        <a:graphic>
          <a:graphicData uri="http://schemas.openxmlformats.org/presentationml/2006/ole">
            <mc:AlternateContent xmlns:mc="http://schemas.openxmlformats.org/markup-compatibility/2006">
              <mc:Choice xmlns:v="urn:schemas-microsoft-com:vml" Requires="v">
                <p:oleObj spid="_x0000_s2064" name="Bitmap Image" r:id="rId3" imgW="3267000" imgH="3448080" progId="PBrush">
                  <p:embed/>
                </p:oleObj>
              </mc:Choice>
              <mc:Fallback>
                <p:oleObj name="Bitmap Image" r:id="rId3" imgW="3267000" imgH="3448080" progId="PBrush">
                  <p:embed/>
                  <p:pic>
                    <p:nvPicPr>
                      <p:cNvPr id="19" name="Objekt 18">
                        <a:extLst>
                          <a:ext uri="{FF2B5EF4-FFF2-40B4-BE49-F238E27FC236}">
                            <a16:creationId xmlns:a16="http://schemas.microsoft.com/office/drawing/2014/main" id="{A1B08E8A-55F1-8BB1-C79E-9E10385E7E6C}"/>
                          </a:ext>
                        </a:extLst>
                      </p:cNvPr>
                      <p:cNvPicPr/>
                      <p:nvPr/>
                    </p:nvPicPr>
                    <p:blipFill>
                      <a:blip r:embed="rId4"/>
                      <a:stretch>
                        <a:fillRect/>
                      </a:stretch>
                    </p:blipFill>
                    <p:spPr>
                      <a:xfrm>
                        <a:off x="191563" y="3338810"/>
                        <a:ext cx="3205125" cy="338266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C7B9EB1-0892-596D-2C14-B4DA8400BDF4}"/>
              </a:ext>
            </a:extLst>
          </p:cNvPr>
          <p:cNvSpPr>
            <a:spLocks noGrp="1"/>
          </p:cNvSpPr>
          <p:nvPr>
            <p:ph type="title"/>
          </p:nvPr>
        </p:nvSpPr>
        <p:spPr/>
        <p:txBody>
          <a:bodyPr/>
          <a:lstStyle/>
          <a:p>
            <a:r>
              <a:rPr lang="de-DE" dirty="0" err="1"/>
              <a:t>Example</a:t>
            </a:r>
            <a:r>
              <a:rPr lang="de-DE" dirty="0"/>
              <a:t>: </a:t>
            </a:r>
            <a:r>
              <a:rPr lang="de-DE" dirty="0" err="1"/>
              <a:t>Parenting</a:t>
            </a:r>
            <a:r>
              <a:rPr lang="de-DE" dirty="0"/>
              <a:t> and </a:t>
            </a:r>
            <a:r>
              <a:rPr lang="de-DE" dirty="0" err="1"/>
              <a:t>math</a:t>
            </a:r>
            <a:r>
              <a:rPr lang="de-DE" dirty="0"/>
              <a:t> grades</a:t>
            </a:r>
          </a:p>
        </p:txBody>
      </p:sp>
      <p:sp>
        <p:nvSpPr>
          <p:cNvPr id="5" name="Foliennummernplatzhalter 4">
            <a:extLst>
              <a:ext uri="{FF2B5EF4-FFF2-40B4-BE49-F238E27FC236}">
                <a16:creationId xmlns:a16="http://schemas.microsoft.com/office/drawing/2014/main" id="{987A17C6-D60C-FB7B-3D6D-79753241224A}"/>
              </a:ext>
            </a:extLst>
          </p:cNvPr>
          <p:cNvSpPr>
            <a:spLocks noGrp="1"/>
          </p:cNvSpPr>
          <p:nvPr>
            <p:ph type="sldNum" sz="quarter" idx="12"/>
          </p:nvPr>
        </p:nvSpPr>
        <p:spPr/>
        <p:txBody>
          <a:bodyPr/>
          <a:lstStyle/>
          <a:p>
            <a:pPr>
              <a:defRPr/>
            </a:pPr>
            <a:fld id="{F26D89EF-3C3A-4E06-893E-1B74ABA00C59}" type="slidenum">
              <a:rPr lang="de-DE" smtClean="0"/>
              <a:t>33</a:t>
            </a:fld>
            <a:endParaRPr lang="de-DE"/>
          </a:p>
        </p:txBody>
      </p:sp>
      <p:graphicFrame>
        <p:nvGraphicFramePr>
          <p:cNvPr id="18" name="Objekt 17">
            <a:extLst>
              <a:ext uri="{FF2B5EF4-FFF2-40B4-BE49-F238E27FC236}">
                <a16:creationId xmlns:a16="http://schemas.microsoft.com/office/drawing/2014/main" id="{03C2629E-61B9-80E6-6468-9C5194064D3F}"/>
              </a:ext>
            </a:extLst>
          </p:cNvPr>
          <p:cNvGraphicFramePr>
            <a:graphicFrameLocks noChangeAspect="1"/>
          </p:cNvGraphicFramePr>
          <p:nvPr/>
        </p:nvGraphicFramePr>
        <p:xfrm>
          <a:off x="1694315" y="1287914"/>
          <a:ext cx="7188276" cy="2016224"/>
        </p:xfrm>
        <a:graphic>
          <a:graphicData uri="http://schemas.openxmlformats.org/presentationml/2006/ole">
            <mc:AlternateContent xmlns:mc="http://schemas.openxmlformats.org/markup-compatibility/2006">
              <mc:Choice xmlns:v="urn:schemas-microsoft-com:vml" Requires="v">
                <p:oleObj spid="_x0000_s2065" name="Bitmap Image" r:id="rId5" imgW="6248520" imgH="1752480" progId="PBrush">
                  <p:embed/>
                </p:oleObj>
              </mc:Choice>
              <mc:Fallback>
                <p:oleObj name="Bitmap Image" r:id="rId5" imgW="6248520" imgH="1752480" progId="PBrush">
                  <p:embed/>
                  <p:pic>
                    <p:nvPicPr>
                      <p:cNvPr id="18" name="Objekt 17">
                        <a:extLst>
                          <a:ext uri="{FF2B5EF4-FFF2-40B4-BE49-F238E27FC236}">
                            <a16:creationId xmlns:a16="http://schemas.microsoft.com/office/drawing/2014/main" id="{03C2629E-61B9-80E6-6468-9C5194064D3F}"/>
                          </a:ext>
                        </a:extLst>
                      </p:cNvPr>
                      <p:cNvPicPr/>
                      <p:nvPr/>
                    </p:nvPicPr>
                    <p:blipFill>
                      <a:blip r:embed="rId6"/>
                      <a:stretch>
                        <a:fillRect/>
                      </a:stretch>
                    </p:blipFill>
                    <p:spPr>
                      <a:xfrm>
                        <a:off x="1694315" y="1287914"/>
                        <a:ext cx="7188276" cy="2016224"/>
                      </a:xfrm>
                      <a:prstGeom prst="rect">
                        <a:avLst/>
                      </a:prstGeom>
                    </p:spPr>
                  </p:pic>
                </p:oleObj>
              </mc:Fallback>
            </mc:AlternateContent>
          </a:graphicData>
        </a:graphic>
      </p:graphicFrame>
      <p:cxnSp>
        <p:nvCxnSpPr>
          <p:cNvPr id="21" name="Gerader Verbinder 20">
            <a:extLst>
              <a:ext uri="{FF2B5EF4-FFF2-40B4-BE49-F238E27FC236}">
                <a16:creationId xmlns:a16="http://schemas.microsoft.com/office/drawing/2014/main" id="{BD5A5090-3260-2A15-194C-EC1C88303718}"/>
              </a:ext>
            </a:extLst>
          </p:cNvPr>
          <p:cNvCxnSpPr/>
          <p:nvPr/>
        </p:nvCxnSpPr>
        <p:spPr>
          <a:xfrm>
            <a:off x="3008784" y="2132856"/>
            <a:ext cx="266429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5373F64E-AE43-CC40-3A01-47025E2241EA}"/>
              </a:ext>
            </a:extLst>
          </p:cNvPr>
          <p:cNvCxnSpPr>
            <a:cxnSpLocks/>
            <a:stCxn id="24" idx="1"/>
          </p:cNvCxnSpPr>
          <p:nvPr/>
        </p:nvCxnSpPr>
        <p:spPr>
          <a:xfrm flipH="1" flipV="1">
            <a:off x="5421821" y="3181378"/>
            <a:ext cx="395275" cy="3965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10C5BAD4-F949-8181-186D-36B57B574F75}"/>
              </a:ext>
            </a:extLst>
          </p:cNvPr>
          <p:cNvSpPr txBox="1"/>
          <p:nvPr/>
        </p:nvSpPr>
        <p:spPr>
          <a:xfrm>
            <a:off x="5817096" y="3393281"/>
            <a:ext cx="3280065" cy="369332"/>
          </a:xfrm>
          <a:prstGeom prst="rect">
            <a:avLst/>
          </a:prstGeom>
          <a:noFill/>
        </p:spPr>
        <p:txBody>
          <a:bodyPr wrap="none" rtlCol="0">
            <a:spAutoFit/>
          </a:bodyPr>
          <a:lstStyle/>
          <a:p>
            <a:r>
              <a:rPr lang="de-DE" dirty="0" err="1"/>
              <a:t>No</a:t>
            </a:r>
            <a:r>
              <a:rPr lang="de-DE" dirty="0"/>
              <a:t> </a:t>
            </a:r>
            <a:r>
              <a:rPr lang="de-DE" dirty="0" err="1"/>
              <a:t>common</a:t>
            </a:r>
            <a:r>
              <a:rPr lang="de-DE" dirty="0"/>
              <a:t> A and </a:t>
            </a:r>
            <a:r>
              <a:rPr lang="de-DE" dirty="0" err="1"/>
              <a:t>no</a:t>
            </a:r>
            <a:r>
              <a:rPr lang="de-DE" dirty="0"/>
              <a:t> </a:t>
            </a:r>
            <a:r>
              <a:rPr lang="de-DE" dirty="0" err="1"/>
              <a:t>common</a:t>
            </a:r>
            <a:r>
              <a:rPr lang="de-DE" dirty="0"/>
              <a:t> E</a:t>
            </a:r>
          </a:p>
        </p:txBody>
      </p:sp>
      <p:cxnSp>
        <p:nvCxnSpPr>
          <p:cNvPr id="25" name="Gerader Verbinder 24">
            <a:extLst>
              <a:ext uri="{FF2B5EF4-FFF2-40B4-BE49-F238E27FC236}">
                <a16:creationId xmlns:a16="http://schemas.microsoft.com/office/drawing/2014/main" id="{A2F8EDD4-9BE8-5D51-77FF-A720276D46CD}"/>
              </a:ext>
            </a:extLst>
          </p:cNvPr>
          <p:cNvCxnSpPr/>
          <p:nvPr/>
        </p:nvCxnSpPr>
        <p:spPr>
          <a:xfrm>
            <a:off x="3008784" y="3068960"/>
            <a:ext cx="266429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Gerader Verbinder 2">
            <a:extLst>
              <a:ext uri="{FF2B5EF4-FFF2-40B4-BE49-F238E27FC236}">
                <a16:creationId xmlns:a16="http://schemas.microsoft.com/office/drawing/2014/main" id="{84177173-228C-D6E4-07F0-A24A113C5F70}"/>
              </a:ext>
            </a:extLst>
          </p:cNvPr>
          <p:cNvCxnSpPr/>
          <p:nvPr/>
        </p:nvCxnSpPr>
        <p:spPr>
          <a:xfrm>
            <a:off x="3008784" y="2564904"/>
            <a:ext cx="2664296"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20AC9DC9-ED2B-8F79-BC42-5D0F9BB36004}"/>
              </a:ext>
            </a:extLst>
          </p:cNvPr>
          <p:cNvCxnSpPr>
            <a:cxnSpLocks/>
          </p:cNvCxnSpPr>
          <p:nvPr/>
        </p:nvCxnSpPr>
        <p:spPr>
          <a:xfrm flipH="1" flipV="1">
            <a:off x="4520952" y="2708920"/>
            <a:ext cx="1296144" cy="1224136"/>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CF17E224-4AC4-6671-6B62-BEBC0CD62257}"/>
              </a:ext>
            </a:extLst>
          </p:cNvPr>
          <p:cNvSpPr txBox="1"/>
          <p:nvPr/>
        </p:nvSpPr>
        <p:spPr>
          <a:xfrm>
            <a:off x="5817096" y="3796020"/>
            <a:ext cx="1378904" cy="369332"/>
          </a:xfrm>
          <a:prstGeom prst="rect">
            <a:avLst/>
          </a:prstGeom>
          <a:noFill/>
        </p:spPr>
        <p:txBody>
          <a:bodyPr wrap="none" rtlCol="0">
            <a:spAutoFit/>
          </a:bodyPr>
          <a:lstStyle/>
          <a:p>
            <a:r>
              <a:rPr lang="de-DE" dirty="0"/>
              <a:t>Common C ?</a:t>
            </a:r>
          </a:p>
        </p:txBody>
      </p:sp>
      <p:sp>
        <p:nvSpPr>
          <p:cNvPr id="4" name="Fußzeilenplatzhalter 3">
            <a:extLst>
              <a:ext uri="{FF2B5EF4-FFF2-40B4-BE49-F238E27FC236}">
                <a16:creationId xmlns:a16="http://schemas.microsoft.com/office/drawing/2014/main" id="{ED2A4B88-9A52-D8AD-92E8-AD678A50408D}"/>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1056843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a:extLst>
              <a:ext uri="{FF2B5EF4-FFF2-40B4-BE49-F238E27FC236}">
                <a16:creationId xmlns:a16="http://schemas.microsoft.com/office/drawing/2014/main" id="{829FC4C0-D3EA-05AB-53D3-8E1A9AC7412B}"/>
              </a:ext>
            </a:extLst>
          </p:cNvPr>
          <p:cNvGraphicFramePr>
            <a:graphicFrameLocks noChangeAspect="1"/>
          </p:cNvGraphicFramePr>
          <p:nvPr>
            <p:extLst>
              <p:ext uri="{D42A27DB-BD31-4B8C-83A1-F6EECF244321}">
                <p14:modId xmlns:p14="http://schemas.microsoft.com/office/powerpoint/2010/main" val="2219019612"/>
              </p:ext>
            </p:extLst>
          </p:nvPr>
        </p:nvGraphicFramePr>
        <p:xfrm>
          <a:off x="258098" y="3229997"/>
          <a:ext cx="2828925" cy="3476625"/>
        </p:xfrm>
        <a:graphic>
          <a:graphicData uri="http://schemas.openxmlformats.org/presentationml/2006/ole">
            <mc:AlternateContent xmlns:mc="http://schemas.openxmlformats.org/markup-compatibility/2006">
              <mc:Choice xmlns:v="urn:schemas-microsoft-com:vml" Requires="v">
                <p:oleObj spid="_x0000_s3088" name="Bitmap Image" r:id="rId3" imgW="2828880" imgH="3476520" progId="PBrush">
                  <p:embed/>
                </p:oleObj>
              </mc:Choice>
              <mc:Fallback>
                <p:oleObj name="Bitmap Image" r:id="rId3" imgW="2828880" imgH="3476520" progId="PBrush">
                  <p:embed/>
                  <p:pic>
                    <p:nvPicPr>
                      <p:cNvPr id="0" name=""/>
                      <p:cNvPicPr/>
                      <p:nvPr/>
                    </p:nvPicPr>
                    <p:blipFill>
                      <a:blip r:embed="rId4"/>
                      <a:stretch>
                        <a:fillRect/>
                      </a:stretch>
                    </p:blipFill>
                    <p:spPr>
                      <a:xfrm>
                        <a:off x="258098" y="3229997"/>
                        <a:ext cx="2828925" cy="3476625"/>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C7B9EB1-0892-596D-2C14-B4DA8400BDF4}"/>
              </a:ext>
            </a:extLst>
          </p:cNvPr>
          <p:cNvSpPr>
            <a:spLocks noGrp="1"/>
          </p:cNvSpPr>
          <p:nvPr>
            <p:ph type="title"/>
          </p:nvPr>
        </p:nvSpPr>
        <p:spPr/>
        <p:txBody>
          <a:bodyPr/>
          <a:lstStyle/>
          <a:p>
            <a:r>
              <a:rPr lang="de-DE" dirty="0" err="1"/>
              <a:t>Example</a:t>
            </a:r>
            <a:r>
              <a:rPr lang="de-DE" dirty="0"/>
              <a:t>: </a:t>
            </a:r>
            <a:r>
              <a:rPr lang="de-DE" dirty="0" err="1"/>
              <a:t>Parenting</a:t>
            </a:r>
            <a:r>
              <a:rPr lang="de-DE" dirty="0"/>
              <a:t> and </a:t>
            </a:r>
            <a:r>
              <a:rPr lang="de-DE" dirty="0" err="1"/>
              <a:t>math</a:t>
            </a:r>
            <a:r>
              <a:rPr lang="de-DE" dirty="0"/>
              <a:t> grades</a:t>
            </a:r>
          </a:p>
        </p:txBody>
      </p:sp>
      <p:sp>
        <p:nvSpPr>
          <p:cNvPr id="5" name="Foliennummernplatzhalter 4">
            <a:extLst>
              <a:ext uri="{FF2B5EF4-FFF2-40B4-BE49-F238E27FC236}">
                <a16:creationId xmlns:a16="http://schemas.microsoft.com/office/drawing/2014/main" id="{987A17C6-D60C-FB7B-3D6D-79753241224A}"/>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smtClean="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34</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graphicFrame>
        <p:nvGraphicFramePr>
          <p:cNvPr id="18" name="Objekt 17">
            <a:extLst>
              <a:ext uri="{FF2B5EF4-FFF2-40B4-BE49-F238E27FC236}">
                <a16:creationId xmlns:a16="http://schemas.microsoft.com/office/drawing/2014/main" id="{03C2629E-61B9-80E6-6468-9C5194064D3F}"/>
              </a:ext>
            </a:extLst>
          </p:cNvPr>
          <p:cNvGraphicFramePr>
            <a:graphicFrameLocks noChangeAspect="1"/>
          </p:cNvGraphicFramePr>
          <p:nvPr/>
        </p:nvGraphicFramePr>
        <p:xfrm>
          <a:off x="1694315" y="1287914"/>
          <a:ext cx="7188276" cy="2016224"/>
        </p:xfrm>
        <a:graphic>
          <a:graphicData uri="http://schemas.openxmlformats.org/presentationml/2006/ole">
            <mc:AlternateContent xmlns:mc="http://schemas.openxmlformats.org/markup-compatibility/2006">
              <mc:Choice xmlns:v="urn:schemas-microsoft-com:vml" Requires="v">
                <p:oleObj spid="_x0000_s3089" name="Bitmap Image" r:id="rId5" imgW="6248520" imgH="1752480" progId="PBrush">
                  <p:embed/>
                </p:oleObj>
              </mc:Choice>
              <mc:Fallback>
                <p:oleObj name="Bitmap Image" r:id="rId5" imgW="6248520" imgH="1752480" progId="PBrush">
                  <p:embed/>
                  <p:pic>
                    <p:nvPicPr>
                      <p:cNvPr id="18" name="Objekt 17">
                        <a:extLst>
                          <a:ext uri="{FF2B5EF4-FFF2-40B4-BE49-F238E27FC236}">
                            <a16:creationId xmlns:a16="http://schemas.microsoft.com/office/drawing/2014/main" id="{03C2629E-61B9-80E6-6468-9C5194064D3F}"/>
                          </a:ext>
                        </a:extLst>
                      </p:cNvPr>
                      <p:cNvPicPr/>
                      <p:nvPr/>
                    </p:nvPicPr>
                    <p:blipFill>
                      <a:blip r:embed="rId6"/>
                      <a:stretch>
                        <a:fillRect/>
                      </a:stretch>
                    </p:blipFill>
                    <p:spPr>
                      <a:xfrm>
                        <a:off x="1694315" y="1287914"/>
                        <a:ext cx="7188276" cy="2016224"/>
                      </a:xfrm>
                      <a:prstGeom prst="rect">
                        <a:avLst/>
                      </a:prstGeom>
                    </p:spPr>
                  </p:pic>
                </p:oleObj>
              </mc:Fallback>
            </mc:AlternateContent>
          </a:graphicData>
        </a:graphic>
      </p:graphicFrame>
      <p:sp>
        <p:nvSpPr>
          <p:cNvPr id="4" name="Textfeld 3">
            <a:extLst>
              <a:ext uri="{FF2B5EF4-FFF2-40B4-BE49-F238E27FC236}">
                <a16:creationId xmlns:a16="http://schemas.microsoft.com/office/drawing/2014/main" id="{0A9E2026-90C2-C90B-11D4-5790C5A7A610}"/>
              </a:ext>
            </a:extLst>
          </p:cNvPr>
          <p:cNvSpPr txBox="1"/>
          <p:nvPr/>
        </p:nvSpPr>
        <p:spPr>
          <a:xfrm>
            <a:off x="2445240" y="3437725"/>
            <a:ext cx="4807726" cy="369332"/>
          </a:xfrm>
          <a:prstGeom prst="rect">
            <a:avLst/>
          </a:prstGeom>
          <a:noFill/>
        </p:spPr>
        <p:txBody>
          <a:bodyPr wrap="none" rtlCol="0">
            <a:spAutoFit/>
          </a:bodyPr>
          <a:lstStyle/>
          <a:p>
            <a:r>
              <a:rPr lang="de-DE" b="1" dirty="0" err="1"/>
              <a:t>Compare</a:t>
            </a:r>
            <a:r>
              <a:rPr lang="de-DE" b="1" dirty="0"/>
              <a:t> </a:t>
            </a:r>
            <a:r>
              <a:rPr lang="de-DE" b="1" dirty="0" err="1"/>
              <a:t>nested</a:t>
            </a:r>
            <a:r>
              <a:rPr lang="de-DE" b="1" dirty="0"/>
              <a:t> </a:t>
            </a:r>
            <a:r>
              <a:rPr lang="de-DE" b="1" dirty="0" err="1"/>
              <a:t>models</a:t>
            </a:r>
            <a:r>
              <a:rPr lang="de-DE" b="1" dirty="0"/>
              <a:t>, </a:t>
            </a:r>
            <a:r>
              <a:rPr lang="de-DE" b="1" dirty="0" err="1"/>
              <a:t>stepwise</a:t>
            </a:r>
            <a:r>
              <a:rPr lang="de-DE" b="1" dirty="0"/>
              <a:t> </a:t>
            </a:r>
            <a:r>
              <a:rPr lang="de-DE" b="1" dirty="0" err="1"/>
              <a:t>exclude</a:t>
            </a:r>
            <a:r>
              <a:rPr lang="de-DE" b="1" dirty="0"/>
              <a:t> </a:t>
            </a:r>
            <a:r>
              <a:rPr lang="de-DE" b="1" dirty="0" err="1"/>
              <a:t>path</a:t>
            </a:r>
            <a:r>
              <a:rPr lang="de-DE" b="1" dirty="0"/>
              <a:t>:</a:t>
            </a:r>
          </a:p>
        </p:txBody>
      </p:sp>
      <p:pic>
        <p:nvPicPr>
          <p:cNvPr id="13" name="Grafik 12">
            <a:extLst>
              <a:ext uri="{FF2B5EF4-FFF2-40B4-BE49-F238E27FC236}">
                <a16:creationId xmlns:a16="http://schemas.microsoft.com/office/drawing/2014/main" id="{AEEF1AB1-AE8C-54F9-7CA0-87AD6DE23E0B}"/>
              </a:ext>
            </a:extLst>
          </p:cNvPr>
          <p:cNvPicPr>
            <a:picLocks noChangeAspect="1"/>
          </p:cNvPicPr>
          <p:nvPr/>
        </p:nvPicPr>
        <p:blipFill>
          <a:blip r:embed="rId7"/>
          <a:stretch>
            <a:fillRect/>
          </a:stretch>
        </p:blipFill>
        <p:spPr>
          <a:xfrm>
            <a:off x="2537518" y="3802481"/>
            <a:ext cx="7038332" cy="1570735"/>
          </a:xfrm>
          <a:prstGeom prst="rect">
            <a:avLst/>
          </a:prstGeom>
        </p:spPr>
      </p:pic>
      <p:sp>
        <p:nvSpPr>
          <p:cNvPr id="15" name="Fußzeilenplatzhalter 3">
            <a:extLst>
              <a:ext uri="{FF2B5EF4-FFF2-40B4-BE49-F238E27FC236}">
                <a16:creationId xmlns:a16="http://schemas.microsoft.com/office/drawing/2014/main" id="{77258062-16FD-41F7-3835-E8E773144574}"/>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3226067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35</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pic>
        <p:nvPicPr>
          <p:cNvPr id="12" name="Grafik 11"/>
          <p:cNvPicPr>
            <a:picLocks noChangeAspect="1"/>
          </p:cNvPicPr>
          <p:nvPr/>
        </p:nvPicPr>
        <p:blipFill>
          <a:blip r:embed="rId2"/>
          <a:stretch/>
        </p:blipFill>
        <p:spPr bwMode="auto">
          <a:xfrm>
            <a:off x="1136576" y="4373026"/>
            <a:ext cx="3627342" cy="1792394"/>
          </a:xfrm>
          <a:prstGeom prst="rect">
            <a:avLst/>
          </a:prstGeom>
          <a:ln>
            <a:solidFill>
              <a:schemeClr val="tx1"/>
            </a:solidFill>
          </a:ln>
        </p:spPr>
      </p:pic>
      <p:sp>
        <p:nvSpPr>
          <p:cNvPr id="13" name="Textfeld 12"/>
          <p:cNvSpPr txBox="1"/>
          <p:nvPr/>
        </p:nvSpPr>
        <p:spPr bwMode="auto">
          <a:xfrm>
            <a:off x="1056767" y="6154833"/>
            <a:ext cx="3349111"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600" b="0" i="0" u="none" strike="noStrike" kern="0" cap="none" spc="0" normalizeH="0" baseline="0" noProof="0" dirty="0" err="1">
                <a:ln>
                  <a:noFill/>
                </a:ln>
                <a:solidFill>
                  <a:prstClr val="black">
                    <a:lumMod val="50000"/>
                    <a:lumOff val="50000"/>
                  </a:prstClr>
                </a:solidFill>
                <a:effectLst/>
                <a:uLnTx/>
                <a:uFillTx/>
                <a:latin typeface="Times New Roman"/>
                <a:cs typeface="Times New Roman"/>
              </a:rPr>
              <a:t>Source:https</a:t>
            </a:r>
            <a:r>
              <a:rPr kumimoji="0" lang="de-DE" sz="600" b="0" i="0" u="none" strike="noStrike" kern="0" cap="none" spc="0" normalizeH="0" baseline="0" noProof="0" dirty="0">
                <a:ln>
                  <a:noFill/>
                </a:ln>
                <a:solidFill>
                  <a:prstClr val="black">
                    <a:lumMod val="50000"/>
                    <a:lumOff val="50000"/>
                  </a:prstClr>
                </a:solidFill>
                <a:effectLst/>
                <a:uLnTx/>
                <a:uFillTx/>
                <a:latin typeface="Times New Roman"/>
                <a:cs typeface="Times New Roman"/>
              </a:rPr>
              <a:t>://www.researchgate.net/publication/295999071_A_longitudinal_twin_study_of_specific_cognitive_abilities_in_preschool_children/figures?lo=1</a:t>
            </a:r>
            <a:endParaRPr kumimoji="0" sz="1800" b="0" i="0" u="none" strike="noStrike" kern="0" cap="none" spc="0" normalizeH="0" baseline="0" noProof="0" dirty="0">
              <a:ln>
                <a:noFill/>
              </a:ln>
              <a:solidFill>
                <a:prstClr val="black"/>
              </a:solidFill>
              <a:effectLst/>
              <a:uLnTx/>
              <a:uFillTx/>
              <a:latin typeface="Calibri"/>
              <a:cs typeface="Arial"/>
            </a:endParaRPr>
          </a:p>
        </p:txBody>
      </p:sp>
      <p:pic>
        <p:nvPicPr>
          <p:cNvPr id="40" name="Grafik 39"/>
          <p:cNvPicPr>
            <a:picLocks noChangeAspect="1"/>
          </p:cNvPicPr>
          <p:nvPr/>
        </p:nvPicPr>
        <p:blipFill>
          <a:blip r:embed="rId3"/>
          <a:srcRect r="45014"/>
          <a:stretch/>
        </p:blipFill>
        <p:spPr bwMode="auto">
          <a:xfrm>
            <a:off x="5163224" y="4365104"/>
            <a:ext cx="3627342" cy="1800200"/>
          </a:xfrm>
          <a:prstGeom prst="rect">
            <a:avLst/>
          </a:prstGeom>
          <a:ln>
            <a:solidFill>
              <a:schemeClr val="tx1"/>
            </a:solidFill>
          </a:ln>
        </p:spPr>
      </p:pic>
      <p:pic>
        <p:nvPicPr>
          <p:cNvPr id="41" name="Grafik 40"/>
          <p:cNvPicPr/>
          <p:nvPr/>
        </p:nvPicPr>
        <p:blipFill>
          <a:blip r:embed="rId4"/>
          <a:srcRect r="37831" b="71436"/>
          <a:stretch/>
        </p:blipFill>
        <p:spPr bwMode="auto">
          <a:xfrm>
            <a:off x="5112358" y="1884080"/>
            <a:ext cx="3678208" cy="1800200"/>
          </a:xfrm>
          <a:prstGeom prst="rect">
            <a:avLst/>
          </a:prstGeom>
          <a:noFill/>
          <a:ln>
            <a:solidFill>
              <a:schemeClr val="tx1"/>
            </a:solidFill>
          </a:ln>
        </p:spPr>
      </p:pic>
      <p:sp>
        <p:nvSpPr>
          <p:cNvPr id="42" name="Textfeld 41"/>
          <p:cNvSpPr txBox="1"/>
          <p:nvPr/>
        </p:nvSpPr>
        <p:spPr bwMode="auto">
          <a:xfrm>
            <a:off x="848544" y="1420321"/>
            <a:ext cx="4032448" cy="280076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a:cs typeface="Arial"/>
              </a:rPr>
              <a:t>Common variants of the bivariate model </a:t>
            </a:r>
            <a:endParaRPr kumimoji="0" sz="1800" b="0" i="0" u="none" strike="noStrike" kern="0" cap="none" spc="0" normalizeH="0" baseline="0" noProof="0">
              <a:ln>
                <a:noFill/>
              </a:ln>
              <a:solidFill>
                <a:prstClr val="black"/>
              </a:solidFill>
              <a:effectLst/>
              <a:uLnTx/>
              <a:uFillTx/>
              <a:latin typeface="Calibri"/>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en-US" sz="1200" b="0" i="0" u="none" strike="noStrike" kern="0" cap="none" spc="0" normalizeH="0" baseline="0" noProof="0">
                <a:ln>
                  <a:noFill/>
                </a:ln>
                <a:solidFill>
                  <a:prstClr val="black"/>
                </a:solidFill>
                <a:effectLst/>
                <a:uLnTx/>
                <a:uFillTx/>
                <a:latin typeface="Calibri"/>
                <a:cs typeface="Arial"/>
              </a:rPr>
              <a:t>There are different ways to conceptualize the structure of genetic (A), shared environmental (C) and non-shared environmental (E) factors </a:t>
            </a:r>
            <a:endParaRPr kumimoji="0" sz="1800" b="0" i="0" u="none" strike="noStrike" kern="0" cap="none" spc="0" normalizeH="0" baseline="0" noProof="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en-US" sz="1200" b="0" i="0" u="none" strike="noStrike" kern="0" cap="none" spc="0" normalizeH="0" baseline="0" noProof="0">
                <a:ln>
                  <a:noFill/>
                </a:ln>
                <a:solidFill>
                  <a:prstClr val="black"/>
                </a:solidFill>
                <a:effectLst/>
                <a:uLnTx/>
                <a:uFillTx/>
                <a:latin typeface="Calibri"/>
                <a:cs typeface="Arial"/>
              </a:rPr>
              <a:t>The here presented models can all be estimated using the “umx” package, for further details see Bates, Maes and Neale (2019) </a:t>
            </a:r>
            <a:endParaRPr kumimoji="0" sz="1800" b="0" i="0" u="none" strike="noStrike" kern="0" cap="none" spc="0" normalizeH="0" baseline="0" noProof="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en-US" sz="1200" b="0" i="0" u="none" strike="noStrike" kern="0" cap="none" spc="0" normalizeH="0" baseline="0" noProof="0">
                <a:ln>
                  <a:noFill/>
                </a:ln>
                <a:solidFill>
                  <a:prstClr val="black"/>
                </a:solidFill>
                <a:effectLst/>
                <a:uLnTx/>
                <a:uFillTx/>
                <a:latin typeface="Calibri"/>
                <a:cs typeface="Arial"/>
              </a:rPr>
              <a:t>See </a:t>
            </a:r>
            <a:r>
              <a:rPr kumimoji="0" lang="de-DE" sz="1200" b="0" i="0" u="none" strike="noStrike" kern="0" cap="none" spc="0" normalizeH="0" baseline="0" noProof="0">
                <a:ln>
                  <a:noFill/>
                </a:ln>
                <a:solidFill>
                  <a:prstClr val="black"/>
                </a:solidFill>
                <a:effectLst/>
                <a:uLnTx/>
                <a:uFillTx/>
                <a:latin typeface="Calibri"/>
                <a:cs typeface="Arial"/>
              </a:rPr>
              <a:t>Roysamb and Tambs (2016) for more model types and explanations</a:t>
            </a:r>
            <a:endParaRPr kumimoji="0" lang="en-US" sz="1200" b="0" i="0" u="none" strike="noStrike" kern="0" cap="none" spc="0" normalizeH="0" baseline="0" noProof="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kumimoji="0" lang="en-US" sz="1200" b="0" i="0" u="none" strike="noStrike" kern="0" cap="none" spc="0" normalizeH="0" baseline="0" noProof="0">
                <a:ln>
                  <a:noFill/>
                </a:ln>
                <a:solidFill>
                  <a:prstClr val="black"/>
                </a:solidFill>
                <a:effectLst/>
                <a:uLnTx/>
                <a:uFillTx/>
                <a:latin typeface="Calibri"/>
                <a:cs typeface="Arial"/>
              </a:rPr>
              <a:t>The common factor model tests the hypothesis that effects (A, C and E) are mediated through one common phenotypic factor</a:t>
            </a:r>
            <a:endParaRPr kumimoji="0" sz="1800" b="0" i="0" u="none" strike="noStrike" kern="0" cap="none" spc="0" normalizeH="0" baseline="0" noProof="0">
              <a:ln>
                <a:noFill/>
              </a:ln>
              <a:solidFill>
                <a:prstClr val="black"/>
              </a:solidFill>
              <a:effectLst/>
              <a:uLnTx/>
              <a:uFillTx/>
              <a:latin typeface="Calibri"/>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cs typeface="Arial"/>
            </a:endParaRPr>
          </a:p>
        </p:txBody>
      </p:sp>
      <p:sp>
        <p:nvSpPr>
          <p:cNvPr id="43" name="Titel 1"/>
          <p:cNvSpPr>
            <a:spLocks noGrp="1"/>
          </p:cNvSpPr>
          <p:nvPr/>
        </p:nvSpPr>
        <p:spPr bwMode="auto">
          <a:xfrm>
            <a:off x="414577" y="193914"/>
            <a:ext cx="8915400" cy="891108"/>
          </a:xfrm>
        </p:spPr>
        <p:txBody>
          <a:bodyPr vertOverflow="overflow" horzOverflow="clip" vert="horz" wrap="square" lIns="91440" tIns="45720" rIns="91440" bIns="45720" numCol="1" spcCol="0" rtlCol="0" fromWordArt="0" anchor="ctr" anchorCtr="0" forceAA="0" compatLnSpc="0">
            <a:normAutofit/>
          </a:bodyPr>
          <a:lstStyle>
            <a:lvl1pPr algn="ctr" defTabSz="914400">
              <a:spcBef>
                <a:spcPts val="0"/>
              </a:spcBef>
              <a:buNone/>
              <a:defRPr sz="4400">
                <a:solidFill>
                  <a:schemeClr val="tx1"/>
                </a:solidFill>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3800" b="0" i="0" u="none" strike="noStrike" kern="0" cap="none" spc="0" normalizeH="0" baseline="0" noProof="0" dirty="0" err="1">
                <a:ln>
                  <a:noFill/>
                </a:ln>
                <a:solidFill>
                  <a:prstClr val="black"/>
                </a:solidFill>
                <a:effectLst/>
                <a:uLnTx/>
                <a:uFillTx/>
                <a:latin typeface="Calibri"/>
                <a:ea typeface="Arial"/>
                <a:cs typeface="Arial"/>
              </a:rPr>
              <a:t>Variants</a:t>
            </a:r>
            <a:r>
              <a:rPr kumimoji="0" lang="de-DE" sz="3800" b="0" i="0" u="none" strike="noStrike" kern="0" cap="none" spc="0" normalizeH="0" baseline="0" noProof="0" dirty="0">
                <a:ln>
                  <a:noFill/>
                </a:ln>
                <a:solidFill>
                  <a:prstClr val="black"/>
                </a:solidFill>
                <a:effectLst/>
                <a:uLnTx/>
                <a:uFillTx/>
                <a:latin typeface="Calibri"/>
                <a:ea typeface="Arial"/>
                <a:cs typeface="Arial"/>
              </a:rPr>
              <a:t> </a:t>
            </a:r>
            <a:r>
              <a:rPr kumimoji="0" lang="de-DE" sz="3800" b="0" i="0" u="none" strike="noStrike" kern="0" cap="none" spc="0" normalizeH="0" baseline="0" noProof="0" dirty="0" err="1">
                <a:ln>
                  <a:noFill/>
                </a:ln>
                <a:solidFill>
                  <a:prstClr val="black"/>
                </a:solidFill>
                <a:effectLst/>
                <a:uLnTx/>
                <a:uFillTx/>
                <a:latin typeface="Calibri"/>
                <a:ea typeface="Arial"/>
                <a:cs typeface="Arial"/>
              </a:rPr>
              <a:t>of</a:t>
            </a:r>
            <a:r>
              <a:rPr kumimoji="0" lang="de-DE" sz="3800" b="0" i="0" u="none" strike="noStrike" kern="0" cap="none" spc="0" normalizeH="0" baseline="0" noProof="0" dirty="0">
                <a:ln>
                  <a:noFill/>
                </a:ln>
                <a:solidFill>
                  <a:prstClr val="black"/>
                </a:solidFill>
                <a:effectLst/>
                <a:uLnTx/>
                <a:uFillTx/>
                <a:latin typeface="Calibri"/>
                <a:ea typeface="Arial"/>
                <a:cs typeface="Arial"/>
              </a:rPr>
              <a:t> </a:t>
            </a:r>
            <a:r>
              <a:rPr kumimoji="0" lang="de-DE" sz="3800" b="0" i="0" u="none" strike="noStrike" kern="0" cap="none" spc="0" normalizeH="0" baseline="0" noProof="0" dirty="0" err="1">
                <a:ln>
                  <a:noFill/>
                </a:ln>
                <a:solidFill>
                  <a:prstClr val="black"/>
                </a:solidFill>
                <a:effectLst/>
                <a:uLnTx/>
                <a:uFillTx/>
                <a:latin typeface="Calibri"/>
                <a:ea typeface="Arial"/>
                <a:cs typeface="Arial"/>
              </a:rPr>
              <a:t>the</a:t>
            </a:r>
            <a:r>
              <a:rPr kumimoji="0" lang="de-DE" sz="3800" b="0" i="0" u="none" strike="noStrike" kern="0" cap="none" spc="0" normalizeH="0" baseline="0" noProof="0" dirty="0">
                <a:ln>
                  <a:noFill/>
                </a:ln>
                <a:solidFill>
                  <a:prstClr val="black"/>
                </a:solidFill>
                <a:effectLst/>
                <a:uLnTx/>
                <a:uFillTx/>
                <a:latin typeface="Calibri"/>
                <a:ea typeface="Arial"/>
                <a:cs typeface="Arial"/>
              </a:rPr>
              <a:t> bivariate </a:t>
            </a:r>
            <a:r>
              <a:rPr kumimoji="0" lang="de-DE" sz="3800" b="0" i="0" u="none" strike="noStrike" kern="0" cap="none" spc="0" normalizeH="0" baseline="0" noProof="0" dirty="0" err="1">
                <a:ln>
                  <a:noFill/>
                </a:ln>
                <a:solidFill>
                  <a:prstClr val="black"/>
                </a:solidFill>
                <a:effectLst/>
                <a:uLnTx/>
                <a:uFillTx/>
                <a:latin typeface="Calibri"/>
                <a:ea typeface="Arial"/>
                <a:cs typeface="Arial"/>
              </a:rPr>
              <a:t>model</a:t>
            </a:r>
            <a:endParaRPr kumimoji="0" sz="4400" b="0" i="0" u="none" strike="noStrike" kern="0" cap="none" spc="0" normalizeH="0" baseline="0" noProof="0" dirty="0">
              <a:ln>
                <a:noFill/>
              </a:ln>
              <a:solidFill>
                <a:prstClr val="black"/>
              </a:solidFill>
              <a:effectLst/>
              <a:uLnTx/>
              <a:uFillTx/>
              <a:latin typeface="Calibri"/>
              <a:cs typeface="Arial"/>
            </a:endParaRPr>
          </a:p>
        </p:txBody>
      </p:sp>
      <p:sp>
        <p:nvSpPr>
          <p:cNvPr id="44" name="Textfeld 43"/>
          <p:cNvSpPr txBox="1"/>
          <p:nvPr/>
        </p:nvSpPr>
        <p:spPr bwMode="auto">
          <a:xfrm>
            <a:off x="5097016" y="1412318"/>
            <a:ext cx="3235596" cy="499367"/>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a:ln>
                  <a:noFill/>
                </a:ln>
                <a:solidFill>
                  <a:prstClr val="black"/>
                </a:solidFill>
                <a:effectLst/>
                <a:uLnTx/>
                <a:uFillTx/>
                <a:latin typeface="Calibri"/>
                <a:cs typeface="Arial"/>
              </a:rPr>
              <a:t>Cholesky Model</a:t>
            </a:r>
            <a:r>
              <a:rPr kumimoji="0" lang="de-DE" sz="1400" b="1" i="0" u="none" strike="noStrike" kern="0" cap="none" spc="0" normalizeH="0" baseline="0" noProof="0">
                <a:ln>
                  <a:noFill/>
                </a:ln>
                <a:solidFill>
                  <a:prstClr val="black"/>
                </a:solidFill>
                <a:effectLst/>
                <a:uLnTx/>
                <a:uFillTx/>
                <a:latin typeface="Calibri"/>
                <a:cs typeface="Arial"/>
              </a:rPr>
              <a:t> </a:t>
            </a:r>
            <a:endParaRPr kumimoji="0" sz="1800" b="0" i="0" u="none" strike="noStrike" kern="0" cap="none" spc="0" normalizeH="0" baseline="0" noProof="0">
              <a:ln>
                <a:noFill/>
              </a:ln>
              <a:solidFill>
                <a:prstClr val="black"/>
              </a:solidFill>
              <a:effectLst/>
              <a:uLnTx/>
              <a:uFillTx/>
              <a:latin typeface="Calibri"/>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solidFill>
                <a:effectLst/>
                <a:uLnTx/>
                <a:uFillTx/>
                <a:latin typeface="Calibri"/>
                <a:cs typeface="Arial"/>
              </a:rPr>
              <a:t>…see previous slides of this presentation</a:t>
            </a:r>
            <a:endParaRPr kumimoji="0" sz="1200" b="0" i="0" u="none" strike="noStrike" kern="0" cap="none" spc="0" normalizeH="0" baseline="0" noProof="0">
              <a:ln>
                <a:noFill/>
              </a:ln>
              <a:solidFill>
                <a:prstClr val="black"/>
              </a:solidFill>
              <a:effectLst/>
              <a:uLnTx/>
              <a:uFillTx/>
              <a:latin typeface="Calibri"/>
              <a:cs typeface="Arial"/>
            </a:endParaRPr>
          </a:p>
        </p:txBody>
      </p:sp>
      <p:sp>
        <p:nvSpPr>
          <p:cNvPr id="45" name="Textfeld 44"/>
          <p:cNvSpPr txBox="1"/>
          <p:nvPr/>
        </p:nvSpPr>
        <p:spPr bwMode="auto">
          <a:xfrm>
            <a:off x="5097016" y="4011576"/>
            <a:ext cx="2690904" cy="31149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a:ln>
                  <a:noFill/>
                </a:ln>
                <a:solidFill>
                  <a:prstClr val="black"/>
                </a:solidFill>
                <a:effectLst/>
                <a:uLnTx/>
                <a:uFillTx/>
                <a:latin typeface="Calibri"/>
                <a:cs typeface="Arial"/>
              </a:rPr>
              <a:t>Common factor model</a:t>
            </a:r>
            <a:endParaRPr kumimoji="0" sz="1800" b="0" i="0" u="none" strike="noStrike" kern="0" cap="none" spc="0" normalizeH="0" baseline="0" noProof="0">
              <a:ln>
                <a:noFill/>
              </a:ln>
              <a:solidFill>
                <a:prstClr val="black"/>
              </a:solidFill>
              <a:effectLst/>
              <a:uLnTx/>
              <a:uFillTx/>
              <a:latin typeface="Calibri"/>
              <a:cs typeface="Arial"/>
            </a:endParaRPr>
          </a:p>
        </p:txBody>
      </p:sp>
      <p:sp>
        <p:nvSpPr>
          <p:cNvPr id="46" name="Textfeld 45"/>
          <p:cNvSpPr txBox="1"/>
          <p:nvPr/>
        </p:nvSpPr>
        <p:spPr bwMode="auto">
          <a:xfrm>
            <a:off x="1120026" y="4026345"/>
            <a:ext cx="2690904" cy="31149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a:ln>
                  <a:noFill/>
                </a:ln>
                <a:solidFill>
                  <a:prstClr val="black"/>
                </a:solidFill>
                <a:effectLst/>
                <a:uLnTx/>
                <a:uFillTx/>
                <a:latin typeface="Calibri"/>
                <a:cs typeface="Arial"/>
              </a:rPr>
              <a:t>Co</a:t>
            </a:r>
            <a:r>
              <a:rPr kumimoji="0" lang="de-DE" sz="1400" b="1" i="0" u="none" strike="noStrike" kern="0" cap="none" spc="0" normalizeH="0" baseline="0" noProof="0">
                <a:ln>
                  <a:noFill/>
                </a:ln>
                <a:solidFill>
                  <a:prstClr val="black"/>
                </a:solidFill>
                <a:effectLst/>
                <a:uLnTx/>
                <a:uFillTx/>
                <a:latin typeface="Calibri"/>
                <a:cs typeface="Arial"/>
              </a:rPr>
              <a:t>rrelated</a:t>
            </a:r>
            <a:r>
              <a:rPr kumimoji="0" sz="1400" b="1" i="0" u="none" strike="noStrike" kern="0" cap="none" spc="0" normalizeH="0" baseline="0" noProof="0">
                <a:ln>
                  <a:noFill/>
                </a:ln>
                <a:solidFill>
                  <a:prstClr val="black"/>
                </a:solidFill>
                <a:effectLst/>
                <a:uLnTx/>
                <a:uFillTx/>
                <a:latin typeface="Calibri"/>
                <a:cs typeface="Arial"/>
              </a:rPr>
              <a:t> factor model</a:t>
            </a:r>
            <a:endParaRPr kumimoji="0" sz="1800" b="0" i="0" u="none" strike="noStrike" kern="0" cap="none" spc="0" normalizeH="0" baseline="0" noProof="0">
              <a:ln>
                <a:noFill/>
              </a:ln>
              <a:solidFill>
                <a:prstClr val="black"/>
              </a:solidFill>
              <a:effectLst/>
              <a:uLnTx/>
              <a:uFillTx/>
              <a:latin typeface="Calibri"/>
              <a:cs typeface="Arial"/>
            </a:endParaRPr>
          </a:p>
        </p:txBody>
      </p:sp>
      <p:sp>
        <p:nvSpPr>
          <p:cNvPr id="2" name="Fußzeilenplatzhalter 3">
            <a:extLst>
              <a:ext uri="{FF2B5EF4-FFF2-40B4-BE49-F238E27FC236}">
                <a16:creationId xmlns:a16="http://schemas.microsoft.com/office/drawing/2014/main" id="{8C3B4C49-EC1D-29A3-C954-9658EC412AF3}"/>
              </a:ext>
            </a:extLst>
          </p:cNvPr>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64480-FC69-4C05-A46B-19E3F2065E81}"/>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212A260E-EE4E-4782-B32D-2F367AAD5054}"/>
              </a:ext>
            </a:extLst>
          </p:cNvPr>
          <p:cNvSpPr>
            <a:spLocks noGrp="1"/>
          </p:cNvSpPr>
          <p:nvPr>
            <p:ph idx="1"/>
          </p:nvPr>
        </p:nvSpPr>
        <p:spPr>
          <a:xfrm>
            <a:off x="523609" y="1423317"/>
            <a:ext cx="8915400" cy="4525963"/>
          </a:xfrm>
        </p:spPr>
        <p:txBody>
          <a:bodyPr>
            <a:noAutofit/>
          </a:bodyPr>
          <a:lstStyle/>
          <a:p>
            <a:pPr marL="457200" indent="-457200">
              <a:lnSpc>
                <a:spcPct val="150000"/>
              </a:lnSpc>
              <a:buNone/>
            </a:pPr>
            <a:r>
              <a:rPr lang="en-US" sz="1400" dirty="0"/>
              <a:t>Derks, E. M., Dolan, C. V., &amp; </a:t>
            </a:r>
            <a:r>
              <a:rPr lang="en-US" sz="1400" dirty="0" err="1"/>
              <a:t>Boomsma</a:t>
            </a:r>
            <a:r>
              <a:rPr lang="en-US" sz="1400" dirty="0"/>
              <a:t>, D. I. (2006). A test of the equal environment assumption (EEA) in multivariate twin studies. </a:t>
            </a:r>
            <a:r>
              <a:rPr lang="en-US" sz="1400" i="1" dirty="0"/>
              <a:t>Twin Research and Human Genetics, 9</a:t>
            </a:r>
            <a:r>
              <a:rPr lang="en-US" sz="1400" dirty="0"/>
              <a:t>(3), 403-411. </a:t>
            </a:r>
            <a:r>
              <a:rPr lang="en-US" sz="1400" u="sng" dirty="0">
                <a:hlinkClick r:id="rId2"/>
              </a:rPr>
              <a:t>https://doi.org/10.1375/twin.9.3.403</a:t>
            </a:r>
            <a:endParaRPr lang="de-DE" sz="1400" dirty="0"/>
          </a:p>
          <a:p>
            <a:pPr marL="457200" indent="-457200">
              <a:lnSpc>
                <a:spcPct val="150000"/>
              </a:lnSpc>
              <a:buNone/>
            </a:pPr>
            <a:r>
              <a:rPr lang="en-US" sz="1400" dirty="0"/>
              <a:t>de Vries, L. P., Van </a:t>
            </a:r>
            <a:r>
              <a:rPr lang="en-US" sz="1400" dirty="0" err="1"/>
              <a:t>Beijsterveldt</a:t>
            </a:r>
            <a:r>
              <a:rPr lang="en-US" sz="1400" dirty="0"/>
              <a:t>, T. C. E. M., </a:t>
            </a:r>
            <a:r>
              <a:rPr lang="en-US" sz="1400" dirty="0" err="1"/>
              <a:t>Maes</a:t>
            </a:r>
            <a:r>
              <a:rPr lang="en-US" sz="1400" dirty="0"/>
              <a:t>, H., </a:t>
            </a:r>
            <a:r>
              <a:rPr lang="en-US" sz="1400" dirty="0" err="1"/>
              <a:t>Colodro</a:t>
            </a:r>
            <a:r>
              <a:rPr lang="en-US" sz="1400" dirty="0"/>
              <a:t>-Conde, L., &amp; Bartels, M. (2021). Genetic Influences on the Covariance and Genetic Correlations in a Bivariate Twin Model: An Application to Well-Being. </a:t>
            </a:r>
            <a:r>
              <a:rPr lang="en-US" sz="1400" i="1" dirty="0"/>
              <a:t>Behavior Genetics</a:t>
            </a:r>
            <a:r>
              <a:rPr lang="en-US" sz="1400" dirty="0"/>
              <a:t>, </a:t>
            </a:r>
            <a:r>
              <a:rPr lang="en-US" sz="1400" i="1" dirty="0"/>
              <a:t>51</a:t>
            </a:r>
            <a:r>
              <a:rPr lang="en-US" sz="1400" dirty="0"/>
              <a:t>, 191–203. </a:t>
            </a:r>
            <a:r>
              <a:rPr lang="en-US" sz="1400" u="sng" dirty="0">
                <a:hlinkClick r:id="rId3"/>
              </a:rPr>
              <a:t>https://doi.org/10.1007/s10519-021-10046-y</a:t>
            </a:r>
            <a:r>
              <a:rPr lang="en-US" sz="1400" dirty="0"/>
              <a:t> </a:t>
            </a:r>
            <a:endParaRPr lang="de-DE" sz="1400" dirty="0"/>
          </a:p>
          <a:p>
            <a:pPr marL="457200" indent="-457200">
              <a:lnSpc>
                <a:spcPct val="150000"/>
              </a:lnSpc>
              <a:buNone/>
            </a:pPr>
            <a:r>
              <a:rPr lang="en-US" sz="1400" dirty="0"/>
              <a:t>Eichhorn, H. &amp; </a:t>
            </a:r>
            <a:r>
              <a:rPr lang="en-US" sz="1400" dirty="0" err="1"/>
              <a:t>Mönkediek</a:t>
            </a:r>
            <a:r>
              <a:rPr lang="en-US" sz="1400" dirty="0"/>
              <a:t>, B. (under review). Do Sex Differences in Leisure Activities Result From Restrictive Environmental Influences? A Genetically Sensitive Analysis With Twin Data. Unpublished manuscript.</a:t>
            </a:r>
            <a:endParaRPr lang="de-DE" sz="1400" dirty="0"/>
          </a:p>
          <a:p>
            <a:pPr marL="457200" indent="-457200">
              <a:lnSpc>
                <a:spcPct val="150000"/>
              </a:lnSpc>
              <a:buNone/>
            </a:pPr>
            <a:r>
              <a:rPr lang="en-US" sz="1400" dirty="0"/>
              <a:t>Freese, J., &amp; </a:t>
            </a:r>
            <a:r>
              <a:rPr lang="en-US" sz="1400" dirty="0" err="1"/>
              <a:t>Shostak</a:t>
            </a:r>
            <a:r>
              <a:rPr lang="en-US" sz="1400" dirty="0"/>
              <a:t>, S. (2009). Genetics and Social Inquiry. </a:t>
            </a:r>
            <a:r>
              <a:rPr lang="en-US" sz="1400" i="1" dirty="0"/>
              <a:t>Annual Review of Sociology</a:t>
            </a:r>
            <a:r>
              <a:rPr lang="en-US" sz="1400" dirty="0"/>
              <a:t>, </a:t>
            </a:r>
            <a:r>
              <a:rPr lang="en-US" sz="1400" i="1" dirty="0"/>
              <a:t>35</a:t>
            </a:r>
            <a:r>
              <a:rPr lang="en-US" sz="1400" dirty="0"/>
              <a:t>(1), 107–128. </a:t>
            </a:r>
            <a:r>
              <a:rPr lang="en-US" sz="1400" u="sng" dirty="0">
                <a:hlinkClick r:id="rId4"/>
              </a:rPr>
              <a:t>https://doi.org/10.1146/annurev-soc-070308-120040</a:t>
            </a:r>
            <a:r>
              <a:rPr lang="en-US" sz="1400" dirty="0"/>
              <a:t> </a:t>
            </a:r>
            <a:endParaRPr lang="de-DE" sz="1400" dirty="0"/>
          </a:p>
          <a:p>
            <a:pPr marL="457200" indent="-457200">
              <a:lnSpc>
                <a:spcPct val="150000"/>
              </a:lnSpc>
              <a:buNone/>
            </a:pPr>
            <a:r>
              <a:rPr lang="de-DE" sz="1400" dirty="0" err="1"/>
              <a:t>Knopik</a:t>
            </a:r>
            <a:r>
              <a:rPr lang="de-DE" sz="1400" dirty="0"/>
              <a:t>, V. S., </a:t>
            </a:r>
            <a:r>
              <a:rPr lang="de-DE" sz="1400" dirty="0" err="1"/>
              <a:t>Neiderhiser</a:t>
            </a:r>
            <a:r>
              <a:rPr lang="de-DE" sz="1400" dirty="0"/>
              <a:t>, J. M., </a:t>
            </a:r>
            <a:r>
              <a:rPr lang="de-DE" sz="1400" dirty="0" err="1"/>
              <a:t>DeFries</a:t>
            </a:r>
            <a:r>
              <a:rPr lang="de-DE" sz="1400" dirty="0"/>
              <a:t>, J. C., &amp; Plomin, R. (2017). </a:t>
            </a:r>
            <a:r>
              <a:rPr lang="en-US" sz="1400" i="1" dirty="0"/>
              <a:t>Behavioral genetics </a:t>
            </a:r>
            <a:r>
              <a:rPr lang="en-US" sz="1400" dirty="0"/>
              <a:t>(7th Edition). Worth Publishers.</a:t>
            </a:r>
            <a:endParaRPr lang="de-DE" sz="1400" dirty="0"/>
          </a:p>
          <a:p>
            <a:pPr marL="457200" indent="-457200">
              <a:lnSpc>
                <a:spcPct val="150000"/>
              </a:lnSpc>
              <a:buNone/>
            </a:pPr>
            <a:r>
              <a:rPr lang="en-US" sz="1400" dirty="0" err="1"/>
              <a:t>Loehlin</a:t>
            </a:r>
            <a:r>
              <a:rPr lang="en-US" sz="1400" dirty="0"/>
              <a:t>, J. C. (1996). The Cholesky approach: A cautionary note. </a:t>
            </a:r>
            <a:r>
              <a:rPr lang="en-US" sz="1400" i="1" dirty="0"/>
              <a:t>Behavior Genetics</a:t>
            </a:r>
            <a:r>
              <a:rPr lang="en-US" sz="1400" dirty="0"/>
              <a:t>, </a:t>
            </a:r>
            <a:r>
              <a:rPr lang="en-US" sz="1400" i="1" dirty="0"/>
              <a:t>26</a:t>
            </a:r>
            <a:r>
              <a:rPr lang="en-US" sz="1400" dirty="0"/>
              <a:t>(1), 65–69. </a:t>
            </a:r>
            <a:r>
              <a:rPr lang="en-US" sz="1400" u="sng" dirty="0">
                <a:hlinkClick r:id="rId5"/>
              </a:rPr>
              <a:t>https://doi.org/10.1007/bf02361160</a:t>
            </a:r>
            <a:r>
              <a:rPr lang="de-DE" sz="1400" dirty="0"/>
              <a:t> </a:t>
            </a:r>
          </a:p>
          <a:p>
            <a:pPr marL="457200" indent="-457200">
              <a:lnSpc>
                <a:spcPct val="150000"/>
              </a:lnSpc>
              <a:buNone/>
            </a:pPr>
            <a:r>
              <a:rPr lang="en-US" sz="1400" dirty="0" err="1"/>
              <a:t>McGue</a:t>
            </a:r>
            <a:r>
              <a:rPr lang="en-US" sz="1400" dirty="0"/>
              <a:t>, M., &amp; Gottesman, I. I. (2015). Behavioral genetics. In </a:t>
            </a:r>
            <a:r>
              <a:rPr lang="en-US" sz="1400" i="1" dirty="0"/>
              <a:t>The encyclopedia of clinical psychology</a:t>
            </a:r>
            <a:r>
              <a:rPr lang="en-US" sz="1400" dirty="0"/>
              <a:t> (Vol. 1: A – </a:t>
            </a:r>
            <a:r>
              <a:rPr lang="en-US" sz="1400" dirty="0" err="1"/>
              <a:t>Cli</a:t>
            </a:r>
            <a:r>
              <a:rPr lang="en-US" sz="1400" dirty="0"/>
              <a:t>, pp. 341-351).</a:t>
            </a:r>
            <a:endParaRPr lang="de-DE" sz="1400" dirty="0"/>
          </a:p>
        </p:txBody>
      </p:sp>
      <p:sp>
        <p:nvSpPr>
          <p:cNvPr id="4" name="Fußzeilenplatzhalter 3">
            <a:extLst>
              <a:ext uri="{FF2B5EF4-FFF2-40B4-BE49-F238E27FC236}">
                <a16:creationId xmlns:a16="http://schemas.microsoft.com/office/drawing/2014/main" id="{72E9CA36-F5BC-4320-B9EF-8E234D1DF383}"/>
              </a:ext>
            </a:extLst>
          </p:cNvPr>
          <p:cNvSpPr>
            <a:spLocks noGrp="1"/>
          </p:cNvSpPr>
          <p:nvPr>
            <p:ph type="ftr" sz="quarter" idx="11"/>
          </p:nvPr>
        </p:nvSpPr>
        <p:spPr/>
        <p:txBody>
          <a:bodyPr/>
          <a:lstStyle/>
          <a:p>
            <a:pPr>
              <a:defRPr/>
            </a:pPr>
            <a:r>
              <a:rPr lang="de-DE" dirty="0"/>
              <a:t>www.twin-life.de</a:t>
            </a:r>
          </a:p>
        </p:txBody>
      </p:sp>
      <p:sp>
        <p:nvSpPr>
          <p:cNvPr id="5" name="Foliennummernplatzhalter 4">
            <a:extLst>
              <a:ext uri="{FF2B5EF4-FFF2-40B4-BE49-F238E27FC236}">
                <a16:creationId xmlns:a16="http://schemas.microsoft.com/office/drawing/2014/main" id="{7DFCC094-2273-43E6-B016-24C982381A27}"/>
              </a:ext>
            </a:extLst>
          </p:cNvPr>
          <p:cNvSpPr>
            <a:spLocks noGrp="1"/>
          </p:cNvSpPr>
          <p:nvPr>
            <p:ph type="sldNum" sz="quarter" idx="12"/>
          </p:nvPr>
        </p:nvSpPr>
        <p:spPr/>
        <p:txBody>
          <a:bodyPr/>
          <a:lstStyle/>
          <a:p>
            <a:pPr>
              <a:defRPr/>
            </a:pPr>
            <a:fld id="{F0EF1938-F635-4101-A9C7-630B9062B7F5}" type="slidenum">
              <a:rPr lang="de-DE" smtClean="0"/>
              <a:t>36</a:t>
            </a:fld>
            <a:endParaRPr lang="de-DE"/>
          </a:p>
        </p:txBody>
      </p:sp>
    </p:spTree>
    <p:extLst>
      <p:ext uri="{BB962C8B-B14F-4D97-AF65-F5344CB8AC3E}">
        <p14:creationId xmlns:p14="http://schemas.microsoft.com/office/powerpoint/2010/main" val="2559211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64480-FC69-4C05-A46B-19E3F2065E81}"/>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212A260E-EE4E-4782-B32D-2F367AAD5054}"/>
              </a:ext>
            </a:extLst>
          </p:cNvPr>
          <p:cNvSpPr>
            <a:spLocks noGrp="1"/>
          </p:cNvSpPr>
          <p:nvPr>
            <p:ph idx="1"/>
          </p:nvPr>
        </p:nvSpPr>
        <p:spPr>
          <a:xfrm>
            <a:off x="523609" y="1423317"/>
            <a:ext cx="8915400" cy="4525963"/>
          </a:xfrm>
        </p:spPr>
        <p:txBody>
          <a:bodyPr>
            <a:noAutofit/>
          </a:bodyPr>
          <a:lstStyle/>
          <a:p>
            <a:pPr marL="457200" indent="-457200">
              <a:lnSpc>
                <a:spcPct val="150000"/>
              </a:lnSpc>
              <a:buNone/>
            </a:pPr>
            <a:r>
              <a:rPr lang="en-US" sz="1400" dirty="0" err="1"/>
              <a:t>Mönkediek</a:t>
            </a:r>
            <a:r>
              <a:rPr lang="en-US" sz="1400" dirty="0"/>
              <a:t>, B. (2021). Trait-specific testing of the equal environment assumption: the case of school grades and upper secondary school attendance. </a:t>
            </a:r>
            <a:r>
              <a:rPr lang="en-US" sz="1400" i="1" dirty="0"/>
              <a:t>Journal of Family Research, 33</a:t>
            </a:r>
            <a:r>
              <a:rPr lang="en-US" sz="1400" dirty="0"/>
              <a:t>(1), 115-147. </a:t>
            </a:r>
            <a:r>
              <a:rPr lang="en-US" sz="1400" u="sng" dirty="0">
                <a:hlinkClick r:id="rId2"/>
              </a:rPr>
              <a:t>https://doi.org/10.20377/jfr-381</a:t>
            </a:r>
            <a:r>
              <a:rPr lang="de-DE" sz="1400" dirty="0"/>
              <a:t> </a:t>
            </a:r>
          </a:p>
          <a:p>
            <a:pPr marL="457200" indent="-457200">
              <a:lnSpc>
                <a:spcPct val="150000"/>
              </a:lnSpc>
              <a:buNone/>
            </a:pPr>
            <a:r>
              <a:rPr lang="en-US" sz="1400" dirty="0"/>
              <a:t>Neale, M. C., &amp; Cardon, L. R. (2013). </a:t>
            </a:r>
            <a:r>
              <a:rPr lang="en-US" sz="1400" i="1" dirty="0"/>
              <a:t>Methodology for genetic studies of twins and families</a:t>
            </a:r>
            <a:r>
              <a:rPr lang="en-US" sz="1400" dirty="0"/>
              <a:t>. Springer Science &amp; Business Media.</a:t>
            </a:r>
            <a:endParaRPr lang="de-DE" sz="1400" dirty="0"/>
          </a:p>
          <a:p>
            <a:pPr marL="457200" indent="-457200">
              <a:lnSpc>
                <a:spcPct val="150000"/>
              </a:lnSpc>
              <a:buNone/>
            </a:pPr>
            <a:r>
              <a:rPr lang="de-DE" sz="1400" dirty="0"/>
              <a:t>Plomin, R., </a:t>
            </a:r>
            <a:r>
              <a:rPr lang="de-DE" sz="1400" dirty="0" err="1"/>
              <a:t>DeFries</a:t>
            </a:r>
            <a:r>
              <a:rPr lang="de-DE" sz="1400" dirty="0"/>
              <a:t>, J. C., </a:t>
            </a:r>
            <a:r>
              <a:rPr lang="de-DE" sz="1400" dirty="0" err="1"/>
              <a:t>Knopik</a:t>
            </a:r>
            <a:r>
              <a:rPr lang="de-DE" sz="1400" dirty="0"/>
              <a:t>, V. S., &amp; </a:t>
            </a:r>
            <a:r>
              <a:rPr lang="de-DE" sz="1400" dirty="0" err="1"/>
              <a:t>Neiderhiser</a:t>
            </a:r>
            <a:r>
              <a:rPr lang="de-DE" sz="1400" dirty="0"/>
              <a:t>, J. M. (2013). </a:t>
            </a:r>
            <a:r>
              <a:rPr lang="en-US" sz="1400" i="1" dirty="0"/>
              <a:t>Behavioral genetics</a:t>
            </a:r>
            <a:r>
              <a:rPr lang="en-US" sz="1400" dirty="0"/>
              <a:t> (Sixth Edition). Worth Publishers.</a:t>
            </a:r>
            <a:endParaRPr lang="de-DE" sz="1400" dirty="0"/>
          </a:p>
          <a:p>
            <a:pPr marL="457200" indent="-457200">
              <a:lnSpc>
                <a:spcPct val="150000"/>
              </a:lnSpc>
              <a:buNone/>
            </a:pPr>
            <a:r>
              <a:rPr lang="en-US" sz="1400" dirty="0" err="1"/>
              <a:t>Turkheimer</a:t>
            </a:r>
            <a:r>
              <a:rPr lang="en-US" sz="1400" dirty="0"/>
              <a:t>, E., D'Onofrio, B. M., </a:t>
            </a:r>
            <a:r>
              <a:rPr lang="en-US" sz="1400" dirty="0" err="1"/>
              <a:t>Maes</a:t>
            </a:r>
            <a:r>
              <a:rPr lang="en-US" sz="1400" dirty="0"/>
              <a:t>, H. H., &amp; Eaves, L. J. (2005). Analysis and interpretation of twin studies including measures of the shared environment. </a:t>
            </a:r>
            <a:r>
              <a:rPr lang="en-US" sz="1400" i="1" dirty="0"/>
              <a:t>Child Development, 76</a:t>
            </a:r>
            <a:r>
              <a:rPr lang="en-US" sz="1400" dirty="0"/>
              <a:t>(6), 1217-1233. </a:t>
            </a:r>
            <a:r>
              <a:rPr lang="en-US" sz="1400" u="sng" dirty="0">
                <a:hlinkClick r:id="rId3"/>
              </a:rPr>
              <a:t>https://doi.org/10.1111/j.1467-8624.2005.00845.x-i1</a:t>
            </a:r>
            <a:endParaRPr lang="de-DE" sz="1400" dirty="0"/>
          </a:p>
          <a:p>
            <a:pPr marL="457200" indent="-457200">
              <a:lnSpc>
                <a:spcPct val="150000"/>
              </a:lnSpc>
              <a:buNone/>
            </a:pPr>
            <a:r>
              <a:rPr lang="en-US" sz="1400" dirty="0"/>
              <a:t>Visscher, P. M., Hill, W. G., &amp; Wray, N. R. (2008). Heritability in the genomics era — concepts and misconceptions. </a:t>
            </a:r>
            <a:r>
              <a:rPr lang="de-DE" sz="1400" i="1" dirty="0"/>
              <a:t>Nature Reviews </a:t>
            </a:r>
            <a:r>
              <a:rPr lang="de-DE" sz="1400" i="1" dirty="0" err="1"/>
              <a:t>Genetics</a:t>
            </a:r>
            <a:r>
              <a:rPr lang="de-DE" sz="1400" dirty="0"/>
              <a:t>, </a:t>
            </a:r>
            <a:r>
              <a:rPr lang="de-DE" sz="1400" i="1" dirty="0"/>
              <a:t>9</a:t>
            </a:r>
            <a:r>
              <a:rPr lang="de-DE" sz="1400" dirty="0"/>
              <a:t>(4), 255–266. </a:t>
            </a:r>
            <a:r>
              <a:rPr lang="de-DE" sz="1400" u="sng" dirty="0">
                <a:hlinkClick r:id="rId4"/>
              </a:rPr>
              <a:t>https://doi.org/10.1038/nrg2322</a:t>
            </a:r>
            <a:r>
              <a:rPr lang="de-DE" sz="1400" dirty="0"/>
              <a:t> </a:t>
            </a:r>
          </a:p>
        </p:txBody>
      </p:sp>
      <p:sp>
        <p:nvSpPr>
          <p:cNvPr id="4" name="Fußzeilenplatzhalter 3">
            <a:extLst>
              <a:ext uri="{FF2B5EF4-FFF2-40B4-BE49-F238E27FC236}">
                <a16:creationId xmlns:a16="http://schemas.microsoft.com/office/drawing/2014/main" id="{72E9CA36-F5BC-4320-B9EF-8E234D1DF383}"/>
              </a:ext>
            </a:extLst>
          </p:cNvPr>
          <p:cNvSpPr>
            <a:spLocks noGrp="1"/>
          </p:cNvSpPr>
          <p:nvPr>
            <p:ph type="ftr" sz="quarter" idx="11"/>
          </p:nvPr>
        </p:nvSpPr>
        <p:spPr/>
        <p:txBody>
          <a:bodyPr/>
          <a:lstStyle/>
          <a:p>
            <a:pPr>
              <a:defRPr/>
            </a:pPr>
            <a:r>
              <a:rPr lang="de-DE" dirty="0"/>
              <a:t>www.twin-life.de</a:t>
            </a:r>
          </a:p>
        </p:txBody>
      </p:sp>
      <p:sp>
        <p:nvSpPr>
          <p:cNvPr id="5" name="Foliennummernplatzhalter 4">
            <a:extLst>
              <a:ext uri="{FF2B5EF4-FFF2-40B4-BE49-F238E27FC236}">
                <a16:creationId xmlns:a16="http://schemas.microsoft.com/office/drawing/2014/main" id="{7DFCC094-2273-43E6-B016-24C982381A27}"/>
              </a:ext>
            </a:extLst>
          </p:cNvPr>
          <p:cNvSpPr>
            <a:spLocks noGrp="1"/>
          </p:cNvSpPr>
          <p:nvPr>
            <p:ph type="sldNum" sz="quarter" idx="12"/>
          </p:nvPr>
        </p:nvSpPr>
        <p:spPr/>
        <p:txBody>
          <a:bodyPr/>
          <a:lstStyle/>
          <a:p>
            <a:pPr>
              <a:defRPr/>
            </a:pPr>
            <a:fld id="{F0EF1938-F635-4101-A9C7-630B9062B7F5}" type="slidenum">
              <a:rPr lang="de-DE" smtClean="0"/>
              <a:t>37</a:t>
            </a:fld>
            <a:endParaRPr lang="de-DE"/>
          </a:p>
        </p:txBody>
      </p:sp>
    </p:spTree>
    <p:extLst>
      <p:ext uri="{BB962C8B-B14F-4D97-AF65-F5344CB8AC3E}">
        <p14:creationId xmlns:p14="http://schemas.microsoft.com/office/powerpoint/2010/main" val="134343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a-DK" sz="3000" cap="small">
                <a:solidFill>
                  <a:srgbClr val="AD1917"/>
                </a:solidFill>
                <a:latin typeface="Calibri"/>
              </a:rPr>
              <a:t>Why twin studies?</a:t>
            </a:r>
            <a:endParaRPr lang="en-US" sz="3000" cap="small">
              <a:solidFill>
                <a:srgbClr val="AD1917"/>
              </a:solidFill>
              <a:latin typeface="Calibri"/>
            </a:endParaRPr>
          </a:p>
        </p:txBody>
      </p:sp>
      <p:sp>
        <p:nvSpPr>
          <p:cNvPr id="5" name="Inhaltsplatzhalter 2"/>
          <p:cNvSpPr>
            <a:spLocks noGrp="1"/>
          </p:cNvSpPr>
          <p:nvPr>
            <p:ph idx="1"/>
          </p:nvPr>
        </p:nvSpPr>
        <p:spPr bwMode="auto"/>
        <p:txBody>
          <a:bodyPr>
            <a:normAutofit/>
          </a:bodyPr>
          <a:lstStyle/>
          <a:p>
            <a:pPr marL="0" indent="0" algn="ctr">
              <a:buNone/>
              <a:defRPr/>
            </a:pPr>
            <a:r>
              <a:rPr lang="de-DE" dirty="0"/>
              <a:t>„</a:t>
            </a:r>
            <a:r>
              <a:rPr lang="en-US" dirty="0"/>
              <a:t>Twinning is an experiment of nature that produces identical twins, who are genetically identical, and fraternal twins who are only 50 percent similar genetically. If genetic factors are important for a trait, identical twins must be more similar.“ </a:t>
            </a:r>
            <a:r>
              <a:rPr lang="en-US" sz="2000" dirty="0"/>
              <a:t>(</a:t>
            </a:r>
            <a:r>
              <a:rPr lang="en-US" sz="2000" dirty="0" err="1"/>
              <a:t>Knopik</a:t>
            </a:r>
            <a:r>
              <a:rPr lang="en-US" sz="2000" dirty="0"/>
              <a:t> et al. 2017, p. 87)</a:t>
            </a:r>
            <a:endParaRPr dirty="0"/>
          </a:p>
          <a:p>
            <a:pPr marL="0" indent="0" algn="ctr">
              <a:buNone/>
              <a:defRPr/>
            </a:pPr>
            <a:endParaRPr lang="en-US" dirty="0"/>
          </a:p>
          <a:p>
            <a:pPr marL="0" indent="0" algn="ctr">
              <a:buNone/>
              <a:defRPr/>
            </a:pPr>
            <a:r>
              <a:rPr lang="en-US" dirty="0">
                <a:sym typeface="Wingdings" panose="05000000000000000000" pitchFamily="2" charset="2"/>
              </a:rPr>
              <a:t></a:t>
            </a:r>
            <a:r>
              <a:rPr lang="en-US" dirty="0"/>
              <a:t> Twins are the perfect population to study genetic and environmental effects.</a:t>
            </a:r>
          </a:p>
        </p:txBody>
      </p:sp>
      <p:sp>
        <p:nvSpPr>
          <p:cNvPr id="6" name="Fußzeilenplatzhalter 4"/>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srgbClr val="953735"/>
                </a:solidFill>
                <a:effectLst/>
                <a:uLnTx/>
                <a:uFillTx/>
                <a:latin typeface="Calibri"/>
                <a:cs typeface="Arial"/>
              </a:rPr>
              <a:t>www.twin-life.de</a:t>
            </a:r>
            <a:endParaRPr kumimoji="0" sz="1200" b="0" i="0" u="none" strike="noStrike" kern="0" cap="none" spc="0" normalizeH="0" baseline="0" noProof="0">
              <a:ln>
                <a:noFill/>
              </a:ln>
              <a:solidFill>
                <a:srgbClr val="953735"/>
              </a:solidFill>
              <a:effectLst/>
              <a:uLnTx/>
              <a:uFillTx/>
              <a:latin typeface="Calibri"/>
              <a:cs typeface="Arial"/>
            </a:endParaRPr>
          </a:p>
        </p:txBody>
      </p:sp>
      <p:sp>
        <p:nvSpPr>
          <p:cNvPr id="7" name="Foliennummernplatzhalter 5"/>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srgbClr val="953735"/>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de-DE" sz="1200" b="0" i="0" u="none" strike="noStrike" kern="0" cap="none" spc="0" normalizeH="0" baseline="0" noProof="0">
              <a:ln>
                <a:noFill/>
              </a:ln>
              <a:solidFill>
                <a:srgbClr val="953735"/>
              </a:solidFill>
              <a:effectLst/>
              <a:uLnTx/>
              <a:uFillTx/>
              <a:latin typeface="Calibri"/>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a:solidFill>
                  <a:srgbClr val="AD1917"/>
                </a:solidFill>
                <a:latin typeface="Calibri"/>
              </a:rPr>
              <a:t>Polygenic traits</a:t>
            </a:r>
          </a:p>
        </p:txBody>
      </p:sp>
      <p:sp>
        <p:nvSpPr>
          <p:cNvPr id="5" name="Inhaltsplatzhalter 2"/>
          <p:cNvSpPr>
            <a:spLocks noGrp="1"/>
          </p:cNvSpPr>
          <p:nvPr>
            <p:ph idx="1"/>
          </p:nvPr>
        </p:nvSpPr>
        <p:spPr bwMode="auto">
          <a:xfrm>
            <a:off x="506508" y="1556793"/>
            <a:ext cx="8915400" cy="4525963"/>
          </a:xfrm>
        </p:spPr>
        <p:txBody>
          <a:bodyPr>
            <a:normAutofit/>
          </a:bodyPr>
          <a:lstStyle/>
          <a:p>
            <a:pPr>
              <a:defRPr/>
            </a:pPr>
            <a:r>
              <a:rPr lang="en-US" dirty="0"/>
              <a:t>There are some traits or characteristics that are </a:t>
            </a:r>
            <a:r>
              <a:rPr lang="en-US" i="1" dirty="0">
                <a:solidFill>
                  <a:srgbClr val="C00000"/>
                </a:solidFill>
              </a:rPr>
              <a:t>monogenic</a:t>
            </a:r>
            <a:r>
              <a:rPr lang="en-US" dirty="0"/>
              <a:t>, i.e. there is only one single gene involved (e.g. Huntington disease). A phenotype can be predicted by knowing the genotype. </a:t>
            </a:r>
            <a:r>
              <a:rPr lang="en-US" sz="1400" dirty="0"/>
              <a:t>(</a:t>
            </a:r>
            <a:r>
              <a:rPr lang="en-US" sz="1400" dirty="0" err="1"/>
              <a:t>Knopik</a:t>
            </a:r>
            <a:r>
              <a:rPr lang="en-US" sz="1400" dirty="0"/>
              <a:t> et al. 2017)</a:t>
            </a:r>
          </a:p>
          <a:p>
            <a:pPr>
              <a:defRPr/>
            </a:pPr>
            <a:endParaRPr lang="en-US" dirty="0"/>
          </a:p>
          <a:p>
            <a:pPr lvl="0">
              <a:defRPr/>
            </a:pPr>
            <a:r>
              <a:rPr lang="en-US" dirty="0"/>
              <a:t>However, most human traits are </a:t>
            </a:r>
            <a:r>
              <a:rPr lang="en-US" i="1" dirty="0">
                <a:solidFill>
                  <a:srgbClr val="C00000"/>
                </a:solidFill>
              </a:rPr>
              <a:t>polygenic</a:t>
            </a:r>
            <a:r>
              <a:rPr lang="en-US" dirty="0"/>
              <a:t>, i.e. a lot of different genes contribute to the expression of the phenotype </a:t>
            </a:r>
            <a:r>
              <a:rPr lang="en-US" sz="1400" dirty="0">
                <a:solidFill>
                  <a:prstClr val="black"/>
                </a:solidFill>
              </a:rPr>
              <a:t>(</a:t>
            </a:r>
            <a:r>
              <a:rPr lang="en-US" sz="1400" dirty="0" err="1">
                <a:solidFill>
                  <a:prstClr val="black"/>
                </a:solidFill>
              </a:rPr>
              <a:t>Knopik</a:t>
            </a:r>
            <a:r>
              <a:rPr lang="en-US" sz="1400" dirty="0">
                <a:solidFill>
                  <a:prstClr val="black"/>
                </a:solidFill>
              </a:rPr>
              <a:t> et al. 2017)</a:t>
            </a:r>
          </a:p>
          <a:p>
            <a:pPr lvl="0">
              <a:defRPr/>
            </a:pPr>
            <a:endParaRPr dirty="0"/>
          </a:p>
          <a:p>
            <a:pPr>
              <a:defRPr/>
            </a:pPr>
            <a:endParaRPr lang="en-US" dirty="0"/>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srgbClr val="953735"/>
                </a:solidFill>
                <a:effectLst/>
                <a:uLnTx/>
                <a:uFillTx/>
                <a:latin typeface="Calibri"/>
                <a:cs typeface="Arial"/>
              </a:rPr>
              <a:t>www.twin-life.de</a:t>
            </a:r>
            <a:endParaRPr kumimoji="0" sz="1200" b="0" i="0" u="none" strike="noStrike" kern="0" cap="none" spc="0" normalizeH="0" baseline="0" noProof="0">
              <a:ln>
                <a:noFill/>
              </a:ln>
              <a:solidFill>
                <a:srgbClr val="953735"/>
              </a:solidFill>
              <a:effectLst/>
              <a:uLnTx/>
              <a:uFillTx/>
              <a:latin typeface="Calibri"/>
              <a:cs typeface="Arial"/>
            </a:endParaRP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srgbClr val="953735"/>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de-DE" sz="1200" b="0" i="0" u="none" strike="noStrike" kern="0" cap="none" spc="0" normalizeH="0" baseline="0" noProof="0">
              <a:ln>
                <a:noFill/>
              </a:ln>
              <a:solidFill>
                <a:srgbClr val="953735"/>
              </a:solidFill>
              <a:effectLst/>
              <a:uLnTx/>
              <a:uFillTx/>
              <a:latin typeface="Calibri"/>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lvl="1" algn="ctr">
              <a:defRPr/>
            </a:pPr>
            <a:r>
              <a:rPr lang="de-DE" sz="3000" cap="small" dirty="0" err="1">
                <a:solidFill>
                  <a:srgbClr val="AD1917"/>
                </a:solidFill>
                <a:latin typeface="Calibri"/>
              </a:rPr>
              <a:t>Heritability</a:t>
            </a:r>
            <a:r>
              <a:rPr lang="de-DE" sz="3000" cap="small" dirty="0">
                <a:solidFill>
                  <a:srgbClr val="AD1917"/>
                </a:solidFill>
                <a:latin typeface="Calibri"/>
              </a:rPr>
              <a:t> (A)</a:t>
            </a:r>
            <a:br>
              <a:rPr lang="de-DE" sz="3000" cap="small" dirty="0">
                <a:solidFill>
                  <a:srgbClr val="AD1917"/>
                </a:solidFill>
                <a:latin typeface="Calibri"/>
              </a:rPr>
            </a:br>
            <a:r>
              <a:rPr lang="en-US" sz="1100" cap="small" dirty="0">
                <a:solidFill>
                  <a:srgbClr val="AD1917"/>
                </a:solidFill>
                <a:latin typeface="Calibri"/>
              </a:rPr>
              <a:t>(</a:t>
            </a:r>
            <a:r>
              <a:rPr lang="en-US" sz="1100" cap="small" dirty="0" err="1">
                <a:solidFill>
                  <a:srgbClr val="AD1917"/>
                </a:solidFill>
                <a:latin typeface="Calibri"/>
              </a:rPr>
              <a:t>Mönkediek</a:t>
            </a:r>
            <a:r>
              <a:rPr lang="en-US" sz="1100" cap="small" dirty="0">
                <a:solidFill>
                  <a:srgbClr val="AD1917"/>
                </a:solidFill>
                <a:latin typeface="Calibri"/>
              </a:rPr>
              <a:t> 2021: 119)</a:t>
            </a:r>
          </a:p>
        </p:txBody>
      </p:sp>
      <p:sp>
        <p:nvSpPr>
          <p:cNvPr id="5" name="Inhaltsplatzhalter 2"/>
          <p:cNvSpPr>
            <a:spLocks noGrp="1"/>
          </p:cNvSpPr>
          <p:nvPr>
            <p:ph idx="1"/>
          </p:nvPr>
        </p:nvSpPr>
        <p:spPr bwMode="auto">
          <a:xfrm>
            <a:off x="506508" y="1556793"/>
            <a:ext cx="8915400" cy="4525963"/>
          </a:xfrm>
        </p:spPr>
        <p:txBody>
          <a:bodyPr>
            <a:normAutofit/>
          </a:bodyPr>
          <a:lstStyle/>
          <a:p>
            <a:pPr marL="353940" indent="0">
              <a:buNone/>
              <a:defRPr/>
            </a:pPr>
            <a:r>
              <a:rPr lang="en-US" dirty="0"/>
              <a:t>The degree to which an outcome variable (trait) varies by genetic variation in a given population </a:t>
            </a:r>
            <a:r>
              <a:rPr lang="en-US" sz="1800" dirty="0"/>
              <a:t>(</a:t>
            </a:r>
            <a:r>
              <a:rPr lang="en-US" sz="1800" dirty="0" err="1"/>
              <a:t>Freese</a:t>
            </a:r>
            <a:r>
              <a:rPr lang="en-US" sz="1800" dirty="0"/>
              <a:t> &amp; </a:t>
            </a:r>
            <a:r>
              <a:rPr lang="en-US" sz="1800" dirty="0" err="1"/>
              <a:t>Shostak</a:t>
            </a:r>
            <a:r>
              <a:rPr lang="en-US" sz="1800" dirty="0"/>
              <a:t> 2009). </a:t>
            </a:r>
            <a:endParaRPr lang="en-US" sz="2800" dirty="0"/>
          </a:p>
          <a:p>
            <a:pPr marL="353940" indent="0">
              <a:buNone/>
              <a:defRPr/>
            </a:pPr>
            <a:r>
              <a:rPr lang="en-US" sz="2000" b="1" dirty="0"/>
              <a:t>Narrow sense heritability </a:t>
            </a:r>
            <a:r>
              <a:rPr lang="en-US" sz="2000" dirty="0"/>
              <a:t>(h²)</a:t>
            </a:r>
            <a:endParaRPr dirty="0"/>
          </a:p>
          <a:p>
            <a:pPr lvl="1">
              <a:defRPr/>
            </a:pPr>
            <a:r>
              <a:rPr lang="en-US" sz="2000" dirty="0"/>
              <a:t>additive genetic effects; the </a:t>
            </a:r>
            <a:r>
              <a:rPr lang="en-US" sz="2000" i="1" dirty="0">
                <a:solidFill>
                  <a:srgbClr val="C00000"/>
                </a:solidFill>
              </a:rPr>
              <a:t>averaged effects of single alleles</a:t>
            </a:r>
            <a:r>
              <a:rPr lang="en-US" sz="2000" dirty="0"/>
              <a:t> on the phenotype (Neale &amp; </a:t>
            </a:r>
            <a:r>
              <a:rPr lang="en-US" sz="2000" dirty="0" err="1"/>
              <a:t>Cardon</a:t>
            </a:r>
            <a:r>
              <a:rPr lang="en-US" sz="2000" dirty="0"/>
              <a:t> 2013: 12). </a:t>
            </a:r>
          </a:p>
          <a:p>
            <a:pPr lvl="1">
              <a:defRPr/>
            </a:pPr>
            <a:endParaRPr lang="en-US" sz="2000" dirty="0"/>
          </a:p>
          <a:p>
            <a:pPr marL="457106" lvl="1" indent="0">
              <a:buNone/>
              <a:defRPr/>
            </a:pPr>
            <a:r>
              <a:rPr lang="en-US" sz="2000" b="1" dirty="0"/>
              <a:t>Broad sense heritability </a:t>
            </a:r>
            <a:r>
              <a:rPr lang="en-US" sz="2000" dirty="0"/>
              <a:t>(H²)</a:t>
            </a:r>
            <a:endParaRPr dirty="0"/>
          </a:p>
          <a:p>
            <a:pPr lvl="1">
              <a:defRPr/>
            </a:pPr>
            <a:r>
              <a:rPr lang="en-US" sz="2000" dirty="0"/>
              <a:t>The sum of the additive genetic and non-additive genetic effects (</a:t>
            </a:r>
            <a:r>
              <a:rPr lang="en-US" sz="2000" dirty="0" err="1"/>
              <a:t>Visscher</a:t>
            </a:r>
            <a:r>
              <a:rPr lang="en-US" sz="2000" dirty="0"/>
              <a:t>, Hill, &amp; Wray 2008: 256). Non-additive genetic effects relate mainly to </a:t>
            </a:r>
            <a:r>
              <a:rPr lang="en-US" sz="2000" i="1" dirty="0">
                <a:solidFill>
                  <a:srgbClr val="C00000"/>
                </a:solidFill>
              </a:rPr>
              <a:t>dominance and epistasis</a:t>
            </a:r>
            <a:r>
              <a:rPr lang="en-US" sz="2000" dirty="0"/>
              <a:t>. </a:t>
            </a:r>
            <a:br>
              <a:rPr lang="en-US" sz="2000" dirty="0"/>
            </a:br>
            <a:endParaRPr lang="en-US" sz="1400" i="1" dirty="0">
              <a:solidFill>
                <a:prstClr val="black"/>
              </a:solidFill>
            </a:endParaRPr>
          </a:p>
          <a:p>
            <a:pPr lvl="1">
              <a:defRPr/>
            </a:pPr>
            <a:endParaRPr lang="en-US" sz="1400" i="1" dirty="0"/>
          </a:p>
          <a:p>
            <a:pPr marL="353940" indent="0">
              <a:buNone/>
              <a:defRPr/>
            </a:pPr>
            <a:endParaRPr lang="de-DE" sz="2400" b="1" i="1" dirty="0">
              <a:solidFill>
                <a:prstClr val="black"/>
              </a:solidFill>
            </a:endParaRPr>
          </a:p>
          <a:p>
            <a:pPr marL="353940" indent="0">
              <a:buNone/>
              <a:defRPr/>
            </a:pPr>
            <a:endParaRPr lang="en-US" sz="2400" b="1" i="1" dirty="0">
              <a:solidFill>
                <a:prstClr val="black"/>
              </a:solidFill>
            </a:endParaRPr>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srgbClr val="953735"/>
                </a:solidFill>
                <a:effectLst/>
                <a:uLnTx/>
                <a:uFillTx/>
                <a:latin typeface="Calibri"/>
                <a:cs typeface="Arial"/>
              </a:rPr>
              <a:t>www.twin-life.de</a:t>
            </a:r>
            <a:endParaRPr kumimoji="0" sz="1200" b="0" i="0" u="none" strike="noStrike" kern="0" cap="none" spc="0" normalizeH="0" baseline="0" noProof="0">
              <a:ln>
                <a:noFill/>
              </a:ln>
              <a:solidFill>
                <a:srgbClr val="953735"/>
              </a:solidFill>
              <a:effectLst/>
              <a:uLnTx/>
              <a:uFillTx/>
              <a:latin typeface="Calibri"/>
              <a:cs typeface="Arial"/>
            </a:endParaRP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srgbClr val="953735"/>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de-DE" sz="1200" b="0" i="0" u="none" strike="noStrike" kern="0" cap="none" spc="0" normalizeH="0" baseline="0" noProof="0">
              <a:ln>
                <a:noFill/>
              </a:ln>
              <a:solidFill>
                <a:srgbClr val="953735"/>
              </a:solidFill>
              <a:effectLst/>
              <a:uLnTx/>
              <a:uFillTx/>
              <a:latin typeface="Calibri"/>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a:solidFill>
                  <a:srgbClr val="AD1917"/>
                </a:solidFill>
                <a:latin typeface="Calibri"/>
              </a:rPr>
              <a:t>Environmental effects</a:t>
            </a:r>
          </a:p>
        </p:txBody>
      </p:sp>
      <p:sp>
        <p:nvSpPr>
          <p:cNvPr id="5"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srgbClr val="953735"/>
                </a:solidFill>
                <a:effectLst/>
                <a:uLnTx/>
                <a:uFillTx/>
                <a:latin typeface="Calibri"/>
                <a:cs typeface="Arial"/>
              </a:rPr>
              <a:t>www.twin-life.de</a:t>
            </a:r>
            <a:endParaRPr kumimoji="0" sz="1200" b="0" i="0" u="none" strike="noStrike" kern="0" cap="none" spc="0" normalizeH="0" baseline="0" noProof="0">
              <a:ln>
                <a:noFill/>
              </a:ln>
              <a:solidFill>
                <a:srgbClr val="953735"/>
              </a:solidFill>
              <a:effectLst/>
              <a:uLnTx/>
              <a:uFillTx/>
              <a:latin typeface="Calibri"/>
              <a:cs typeface="Arial"/>
            </a:endParaRPr>
          </a:p>
        </p:txBody>
      </p:sp>
      <p:sp>
        <p:nvSpPr>
          <p:cNvPr id="6"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srgbClr val="953735"/>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de-DE" sz="1200" b="0" i="0" u="none" strike="noStrike" kern="0" cap="none" spc="0" normalizeH="0" baseline="0" noProof="0">
              <a:ln>
                <a:noFill/>
              </a:ln>
              <a:solidFill>
                <a:srgbClr val="953735"/>
              </a:solidFill>
              <a:effectLst/>
              <a:uLnTx/>
              <a:uFillTx/>
              <a:latin typeface="Calibri"/>
              <a:cs typeface="Arial"/>
            </a:endParaRPr>
          </a:p>
        </p:txBody>
      </p:sp>
      <p:sp>
        <p:nvSpPr>
          <p:cNvPr id="7" name="Inhaltsplatzhalter 2"/>
          <p:cNvSpPr>
            <a:spLocks noGrp="1"/>
          </p:cNvSpPr>
          <p:nvPr>
            <p:ph idx="1"/>
          </p:nvPr>
        </p:nvSpPr>
        <p:spPr bwMode="auto">
          <a:xfrm>
            <a:off x="506508" y="1556793"/>
            <a:ext cx="8915400" cy="4525963"/>
          </a:xfrm>
        </p:spPr>
        <p:txBody>
          <a:bodyPr>
            <a:normAutofit fontScale="92500" lnSpcReduction="10000"/>
          </a:bodyPr>
          <a:lstStyle/>
          <a:p>
            <a:pPr>
              <a:defRPr/>
            </a:pPr>
            <a:r>
              <a:rPr lang="en-US" dirty="0"/>
              <a:t>For twins </a:t>
            </a:r>
            <a:r>
              <a:rPr lang="en-US" sz="2200" dirty="0"/>
              <a:t>(and siblings in general)</a:t>
            </a:r>
            <a:r>
              <a:rPr lang="en-US" dirty="0"/>
              <a:t>, environmental effects can be decomposed into two distinct environmental influences:</a:t>
            </a:r>
          </a:p>
          <a:p>
            <a:pPr>
              <a:defRPr/>
            </a:pPr>
            <a:r>
              <a:rPr lang="en-US" b="1" dirty="0"/>
              <a:t>Shared environment (C)</a:t>
            </a:r>
            <a:endParaRPr dirty="0"/>
          </a:p>
          <a:p>
            <a:pPr lvl="1">
              <a:defRPr/>
            </a:pPr>
            <a:r>
              <a:rPr lang="en-US" dirty="0"/>
              <a:t>Degree of variation in a phenotypic trait in a population that is due to an </a:t>
            </a:r>
            <a:r>
              <a:rPr lang="en-US" i="1" dirty="0">
                <a:solidFill>
                  <a:srgbClr val="C00000"/>
                </a:solidFill>
              </a:rPr>
              <a:t>environment that twins have in common</a:t>
            </a:r>
            <a:r>
              <a:rPr lang="en-US" dirty="0"/>
              <a:t>, such as the family.</a:t>
            </a:r>
            <a:endParaRPr dirty="0"/>
          </a:p>
          <a:p>
            <a:pPr>
              <a:defRPr/>
            </a:pPr>
            <a:r>
              <a:rPr lang="en-US" b="1" dirty="0"/>
              <a:t>Unshared environment (E)</a:t>
            </a:r>
            <a:endParaRPr lang="en-US" dirty="0"/>
          </a:p>
          <a:p>
            <a:pPr lvl="1">
              <a:defRPr/>
            </a:pPr>
            <a:r>
              <a:rPr lang="en-US" dirty="0"/>
              <a:t>Degree of variation in a phenotypic trait in a population that is due to an environment that is </a:t>
            </a:r>
            <a:r>
              <a:rPr lang="en-US" i="1" dirty="0">
                <a:solidFill>
                  <a:srgbClr val="C00000"/>
                </a:solidFill>
              </a:rPr>
              <a:t>unique to each twin </a:t>
            </a:r>
            <a:r>
              <a:rPr lang="en-US" dirty="0"/>
              <a:t>[includes the error term]</a:t>
            </a:r>
            <a:endParaRPr dirty="0"/>
          </a:p>
          <a:p>
            <a:pPr>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Twin Correlations</a:t>
            </a:r>
            <a:endParaRPr lang="de-DE"/>
          </a:p>
        </p:txBody>
      </p:sp>
      <p:sp>
        <p:nvSpPr>
          <p:cNvPr id="5" name="Inhaltsplatzhalter 2"/>
          <p:cNvSpPr>
            <a:spLocks noGrp="1"/>
          </p:cNvSpPr>
          <p:nvPr>
            <p:ph idx="1"/>
          </p:nvPr>
        </p:nvSpPr>
        <p:spPr bwMode="auto">
          <a:xfrm>
            <a:off x="506506" y="1412777"/>
            <a:ext cx="8915400" cy="1900808"/>
          </a:xfrm>
        </p:spPr>
        <p:txBody>
          <a:bodyPr>
            <a:normAutofit/>
          </a:bodyPr>
          <a:lstStyle/>
          <a:p>
            <a:pPr>
              <a:defRPr/>
            </a:pPr>
            <a:r>
              <a:rPr lang="en-US" sz="2400" dirty="0"/>
              <a:t>The Classical Twin Design (CTD) compares the similarities in a trait across monozygotic (MZ) and dizygotic (DZ) twin pairs. </a:t>
            </a:r>
            <a:endParaRPr dirty="0"/>
          </a:p>
          <a:p>
            <a:pPr>
              <a:defRPr/>
            </a:pPr>
            <a:r>
              <a:rPr lang="en-US" sz="2400" dirty="0"/>
              <a:t>The interclass-correlations (ICC) (</a:t>
            </a:r>
            <a:r>
              <a:rPr lang="en-US" sz="2400" dirty="0" err="1"/>
              <a:t>rMZ,rDZ</a:t>
            </a:r>
            <a:r>
              <a:rPr lang="en-US" sz="2400" dirty="0"/>
              <a:t>) can be split up in different </a:t>
            </a:r>
            <a:r>
              <a:rPr lang="en-US" sz="2400" dirty="0" err="1"/>
              <a:t>compoents</a:t>
            </a:r>
            <a:r>
              <a:rPr lang="en-US" sz="2400" dirty="0"/>
              <a:t>: heritability (h²) and shared environments (C²)</a:t>
            </a:r>
            <a:endParaRPr lang="de-DE" sz="2400" dirty="0"/>
          </a:p>
        </p:txBody>
      </p:sp>
      <p:sp>
        <p:nvSpPr>
          <p:cNvPr id="6" name="Fußzeilenplatzhalter 3"/>
          <p:cNvSpPr>
            <a:spLocks noGrp="1"/>
          </p:cNvSpPr>
          <p:nvPr>
            <p:ph type="ftr" sz="quarter" idx="11"/>
          </p:nvPr>
        </p:nvSpPr>
        <p:spPr bwMode="auto"/>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tint val="75000"/>
                  </a:prstClr>
                </a:solidFill>
                <a:effectLst/>
                <a:uLnTx/>
                <a:uFillTx/>
                <a:latin typeface="Calibri"/>
                <a:cs typeface="Arial"/>
              </a:rPr>
              <a:t>www.twin-life.de</a:t>
            </a:r>
          </a:p>
        </p:txBody>
      </p:sp>
      <p:sp>
        <p:nvSpPr>
          <p:cNvPr id="7"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0EF1938-F635-4101-A9C7-630B9062B7F5}"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mc:AlternateContent xmlns:mc="http://schemas.openxmlformats.org/markup-compatibility/2006" xmlns:a14="http://schemas.microsoft.com/office/drawing/2010/main">
        <mc:Choice Requires="a14">
          <p:sp>
            <p:nvSpPr>
              <p:cNvPr id="8" name="Rechteck 5"/>
              <p:cNvSpPr/>
              <p:nvPr/>
            </p:nvSpPr>
            <p:spPr bwMode="auto">
              <a:xfrm>
                <a:off x="428497" y="3233048"/>
                <a:ext cx="5460607" cy="880241"/>
              </a:xfrm>
              <a:prstGeom prst="rect">
                <a:avLst/>
              </a:prstGeom>
            </p:spPr>
            <p:txBody>
              <a:bodyPr wrap="square">
                <a:spAutoFit/>
              </a:bodyPr>
              <a:lstStyle/>
              <a:p>
                <a:pPr marL="449263" marR="0" lvl="0" indent="0" algn="l"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a:ln>
                      <a:noFill/>
                    </a:ln>
                    <a:solidFill>
                      <a:prstClr val="black"/>
                    </a:solidFill>
                    <a:effectLst/>
                    <a:uLnTx/>
                    <a:uFillTx/>
                    <a:latin typeface="Calibri"/>
                    <a:cs typeface="Arial"/>
                  </a:rPr>
                  <a:t>  	 </a:t>
                </a:r>
                <a14:m>
                  <m:oMath xmlns:m="http://schemas.openxmlformats.org/officeDocument/2006/math">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𝑟</m:t>
                        </m:r>
                      </m:e>
                      <m:sub>
                        <m:r>
                          <a:rPr kumimoji="0" lang="en-US" sz="2400" b="0" i="1" u="none" strike="noStrike" kern="0" cap="none" spc="0" normalizeH="0" baseline="0" noProof="0">
                            <a:ln>
                              <a:noFill/>
                            </a:ln>
                            <a:solidFill>
                              <a:prstClr val="black"/>
                            </a:solidFill>
                            <a:effectLst/>
                            <a:uLnTx/>
                            <a:uFillTx/>
                            <a:latin typeface="Cambria Math"/>
                          </a:rPr>
                          <m:t>𝑀𝑍</m:t>
                        </m:r>
                      </m:sub>
                    </m:sSub>
                    <m:r>
                      <a:rPr kumimoji="0" lang="en-US" sz="2400" b="0" i="1" u="none" strike="noStrike" kern="0" cap="none" spc="0" normalizeH="0" baseline="0" noProof="0">
                        <a:ln>
                          <a:noFill/>
                        </a:ln>
                        <a:solidFill>
                          <a:prstClr val="black"/>
                        </a:solidFill>
                        <a:effectLst/>
                        <a:uLnTx/>
                        <a:uFillTx/>
                        <a:latin typeface="Cambria Math"/>
                      </a:rPr>
                      <m:t>=</m:t>
                    </m:r>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r>
                          <a:rPr kumimoji="0" lang="en-US" sz="2400" b="0" i="1" u="none" strike="noStrike" kern="0" cap="none" spc="0" normalizeH="0" baseline="0" noProof="0">
                            <a:ln>
                              <a:noFill/>
                            </a:ln>
                            <a:solidFill>
                              <a:prstClr val="black"/>
                            </a:solidFill>
                            <a:effectLst/>
                            <a:uLnTx/>
                            <a:uFillTx/>
                            <a:latin typeface="Cambria Math"/>
                          </a:rPr>
                          <m:t>h</m:t>
                        </m:r>
                      </m:e>
                      <m:sup>
                        <m:r>
                          <a:rPr kumimoji="0" lang="en-US" sz="2400" b="0" i="1" u="none" strike="noStrike" kern="0" cap="none" spc="0" normalizeH="0" baseline="0" noProof="0">
                            <a:ln>
                              <a:noFill/>
                            </a:ln>
                            <a:solidFill>
                              <a:prstClr val="black"/>
                            </a:solidFill>
                            <a:effectLst/>
                            <a:uLnTx/>
                            <a:uFillTx/>
                            <a:latin typeface="Cambria Math"/>
                          </a:rPr>
                          <m:t>2</m:t>
                        </m:r>
                      </m:sup>
                    </m:sSup>
                    <m:r>
                      <a:rPr kumimoji="0" lang="en-US" sz="2400" b="0" i="1" u="none" strike="noStrike" kern="0" cap="none" spc="0" normalizeH="0" baseline="0" noProof="0">
                        <a:ln>
                          <a:noFill/>
                        </a:ln>
                        <a:solidFill>
                          <a:prstClr val="black"/>
                        </a:solidFill>
                        <a:effectLst/>
                        <a:uLnTx/>
                        <a:uFillTx/>
                        <a:latin typeface="Cambria Math"/>
                      </a:rPr>
                      <m:t>+</m:t>
                    </m:r>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𝐶</m:t>
                            </m:r>
                          </m:e>
                          <m:sub>
                            <m:r>
                              <a:rPr kumimoji="0" lang="en-US" sz="2400" b="0" i="1" u="none" strike="noStrike" kern="0" cap="none" spc="0" normalizeH="0" baseline="0" noProof="0">
                                <a:ln>
                                  <a:noFill/>
                                </a:ln>
                                <a:solidFill>
                                  <a:prstClr val="black"/>
                                </a:solidFill>
                                <a:effectLst/>
                                <a:uLnTx/>
                                <a:uFillTx/>
                                <a:latin typeface="Cambria Math"/>
                              </a:rPr>
                              <m:t>𝑀𝑍</m:t>
                            </m:r>
                          </m:sub>
                        </m:sSub>
                      </m:e>
                      <m:sup>
                        <m:r>
                          <a:rPr kumimoji="0" lang="en-US" sz="2400" b="0" i="1" u="none" strike="noStrike" kern="0" cap="none" spc="0" normalizeH="0" baseline="0" noProof="0">
                            <a:ln>
                              <a:noFill/>
                            </a:ln>
                            <a:solidFill>
                              <a:prstClr val="black"/>
                            </a:solidFill>
                            <a:effectLst/>
                            <a:uLnTx/>
                            <a:uFillTx/>
                            <a:latin typeface="Cambria Math"/>
                          </a:rPr>
                          <m:t>2</m:t>
                        </m:r>
                      </m:sup>
                    </m:sSup>
                  </m:oMath>
                </a14:m>
                <a:r>
                  <a:rPr kumimoji="0" lang="de-DE" sz="2400" b="0" i="0" u="none" strike="noStrike" kern="0" cap="none" spc="0" normalizeH="0" baseline="0" noProof="0">
                    <a:ln>
                      <a:noFill/>
                    </a:ln>
                    <a:solidFill>
                      <a:prstClr val="black"/>
                    </a:solidFill>
                    <a:effectLst/>
                    <a:uLnTx/>
                    <a:uFillTx/>
                    <a:latin typeface="Calibri"/>
                    <a:cs typeface="Arial"/>
                  </a:rPr>
                  <a:t> (1)</a:t>
                </a:r>
                <a:r>
                  <a:rPr kumimoji="0" lang="de-DE" sz="2400" b="0" i="1" u="none" strike="noStrike" kern="0" cap="none" spc="0" normalizeH="0" baseline="0" noProof="0">
                    <a:ln>
                      <a:noFill/>
                    </a:ln>
                    <a:solidFill>
                      <a:prstClr val="black"/>
                    </a:solidFill>
                    <a:effectLst/>
                    <a:uLnTx/>
                    <a:uFillTx/>
                    <a:latin typeface="Cambria Math"/>
                    <a:cs typeface="Arial"/>
                  </a:rPr>
                  <a:t/>
                </a:r>
                <a:br>
                  <a:rPr kumimoji="0" lang="de-DE" sz="2400" b="0" i="1" u="none" strike="noStrike" kern="0" cap="none" spc="0" normalizeH="0" baseline="0" noProof="0">
                    <a:ln>
                      <a:noFill/>
                    </a:ln>
                    <a:solidFill>
                      <a:prstClr val="black"/>
                    </a:solidFill>
                    <a:effectLst/>
                    <a:uLnTx/>
                    <a:uFillTx/>
                    <a:latin typeface="Cambria Math"/>
                    <a:cs typeface="Arial"/>
                  </a:rPr>
                </a:br>
                <a14:m>
                  <m:oMathPara xmlns:m="http://schemas.openxmlformats.org/officeDocument/2006/math">
                    <m:oMathParaPr>
                      <m:jc m:val="centerGroup"/>
                    </m:oMathParaPr>
                    <m:oMath xmlns:m="http://schemas.openxmlformats.org/officeDocument/2006/math">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𝑟</m:t>
                          </m:r>
                        </m:e>
                        <m:sub>
                          <m:r>
                            <a:rPr kumimoji="0" lang="en-US" sz="2400" b="0" i="1" u="none" strike="noStrike" kern="0" cap="none" spc="0" normalizeH="0" baseline="0" noProof="0">
                              <a:ln>
                                <a:noFill/>
                              </a:ln>
                              <a:solidFill>
                                <a:prstClr val="black"/>
                              </a:solidFill>
                              <a:effectLst/>
                              <a:uLnTx/>
                              <a:uFillTx/>
                              <a:latin typeface="Cambria Math"/>
                            </a:rPr>
                            <m:t>𝐷𝑍</m:t>
                          </m:r>
                        </m:sub>
                      </m:sSub>
                      <m:r>
                        <a:rPr kumimoji="0" lang="en-US" sz="2400" b="0" i="1" u="none" strike="noStrike" kern="0" cap="none" spc="0" normalizeH="0" baseline="0" noProof="0">
                          <a:ln>
                            <a:noFill/>
                          </a:ln>
                          <a:solidFill>
                            <a:prstClr val="black"/>
                          </a:solidFill>
                          <a:effectLst/>
                          <a:uLnTx/>
                          <a:uFillTx/>
                          <a:latin typeface="Cambria Math"/>
                        </a:rPr>
                        <m:t>=0.5 </m:t>
                      </m:r>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r>
                            <a:rPr kumimoji="0" lang="en-US" sz="2400" b="0" i="1" u="none" strike="noStrike" kern="0" cap="none" spc="0" normalizeH="0" baseline="0" noProof="0">
                              <a:ln>
                                <a:noFill/>
                              </a:ln>
                              <a:solidFill>
                                <a:prstClr val="black"/>
                              </a:solidFill>
                              <a:effectLst/>
                              <a:uLnTx/>
                              <a:uFillTx/>
                              <a:latin typeface="Cambria Math"/>
                            </a:rPr>
                            <m:t>h</m:t>
                          </m:r>
                        </m:e>
                        <m:sup>
                          <m:r>
                            <a:rPr kumimoji="0" lang="en-US" sz="2400" b="0" i="1" u="none" strike="noStrike" kern="0" cap="none" spc="0" normalizeH="0" baseline="0" noProof="0">
                              <a:ln>
                                <a:noFill/>
                              </a:ln>
                              <a:solidFill>
                                <a:prstClr val="black"/>
                              </a:solidFill>
                              <a:effectLst/>
                              <a:uLnTx/>
                              <a:uFillTx/>
                              <a:latin typeface="Cambria Math"/>
                            </a:rPr>
                            <m:t>2</m:t>
                          </m:r>
                        </m:sup>
                      </m:sSup>
                      <m:r>
                        <a:rPr kumimoji="0" lang="en-US" sz="2400" b="0" i="1" u="none" strike="noStrike" kern="0" cap="none" spc="0" normalizeH="0" baseline="0" noProof="0">
                          <a:ln>
                            <a:noFill/>
                          </a:ln>
                          <a:solidFill>
                            <a:prstClr val="black"/>
                          </a:solidFill>
                          <a:effectLst/>
                          <a:uLnTx/>
                          <a:uFillTx/>
                          <a:latin typeface="Cambria Math"/>
                        </a:rPr>
                        <m:t>+</m:t>
                      </m:r>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𝐶</m:t>
                              </m:r>
                            </m:e>
                            <m:sub>
                              <m:r>
                                <a:rPr kumimoji="0" lang="en-US" sz="2400" b="0" i="1" u="none" strike="noStrike" kern="0" cap="none" spc="0" normalizeH="0" baseline="0" noProof="0">
                                  <a:ln>
                                    <a:noFill/>
                                  </a:ln>
                                  <a:solidFill>
                                    <a:prstClr val="black"/>
                                  </a:solidFill>
                                  <a:effectLst/>
                                  <a:uLnTx/>
                                  <a:uFillTx/>
                                  <a:latin typeface="Cambria Math"/>
                                </a:rPr>
                                <m:t>𝐷𝑍</m:t>
                              </m:r>
                            </m:sub>
                          </m:sSub>
                        </m:e>
                        <m:sup>
                          <m:r>
                            <a:rPr kumimoji="0" lang="en-US" sz="2400" b="0" i="1" u="none" strike="noStrike" kern="0" cap="none" spc="0" normalizeH="0" baseline="0" noProof="0">
                              <a:ln>
                                <a:noFill/>
                              </a:ln>
                              <a:solidFill>
                                <a:prstClr val="black"/>
                              </a:solidFill>
                              <a:effectLst/>
                              <a:uLnTx/>
                              <a:uFillTx/>
                              <a:latin typeface="Cambria Math"/>
                            </a:rPr>
                            <m:t>2</m:t>
                          </m:r>
                        </m:sup>
                      </m:sSup>
                      <m:r>
                        <a:rPr kumimoji="0" lang="de-DE" sz="2400" b="0" i="1" u="none" strike="noStrike" kern="0" cap="none" spc="0" normalizeH="0" baseline="0" noProof="0">
                          <a:ln>
                            <a:noFill/>
                          </a:ln>
                          <a:solidFill>
                            <a:prstClr val="black"/>
                          </a:solidFill>
                          <a:effectLst/>
                          <a:uLnTx/>
                          <a:uFillTx/>
                          <a:latin typeface="Cambria Math"/>
                        </a:rPr>
                        <m:t> (2)</m:t>
                      </m:r>
                    </m:oMath>
                  </m:oMathPara>
                </a14:m>
                <a:endParaRPr kumimoji="0" lang="de-DE" sz="2400" b="0" i="0" u="none" strike="noStrike" kern="0" cap="none" spc="0" normalizeH="0" baseline="0" noProof="0">
                  <a:ln>
                    <a:noFill/>
                  </a:ln>
                  <a:solidFill>
                    <a:prstClr val="black"/>
                  </a:solidFill>
                  <a:effectLst/>
                  <a:uLnTx/>
                  <a:uFillTx/>
                  <a:latin typeface="Calibri"/>
                  <a:cs typeface="Arial"/>
                </a:endParaRPr>
              </a:p>
            </p:txBody>
          </p:sp>
        </mc:Choice>
        <mc:Fallback xmlns="">
          <p:sp>
            <p:nvSpPr>
              <p:cNvPr id="8" name="Rechteck 5"/>
              <p:cNvSpPr>
                <a:spLocks noRot="1" noChangeAspect="1" noMove="1" noResize="1" noEditPoints="1" noAdjustHandles="1" noChangeArrowheads="1" noChangeShapeType="1" noTextEdit="1"/>
              </p:cNvSpPr>
              <p:nvPr/>
            </p:nvSpPr>
            <p:spPr bwMode="auto">
              <a:xfrm>
                <a:off x="428497" y="3233048"/>
                <a:ext cx="5460607" cy="880241"/>
              </a:xfrm>
              <a:prstGeom prst="rect">
                <a:avLst/>
              </a:prstGeom>
              <a:blipFill rotWithShape="1">
                <a:blip r:embed="rId2"/>
                <a:stretch>
                  <a:fillRect t="-2759"/>
                </a:stretch>
              </a:blipFill>
            </p:spPr>
            <p:txBody>
              <a:bodyPr/>
              <a:lstStyle/>
              <a:p>
                <a:r>
                  <a:rPr lang="en-US">
                    <a:noFill/>
                  </a:rPr>
                  <a:t> </a:t>
                </a:r>
              </a:p>
            </p:txBody>
          </p:sp>
        </mc:Fallback>
      </mc:AlternateContent>
      <p:sp>
        <p:nvSpPr>
          <p:cNvPr id="9" name="Rechteck 6"/>
          <p:cNvSpPr/>
          <p:nvPr/>
        </p:nvSpPr>
        <p:spPr bwMode="auto">
          <a:xfrm>
            <a:off x="847817" y="4257135"/>
            <a:ext cx="6913494" cy="395173"/>
          </a:xfrm>
          <a:prstGeom prst="rect">
            <a:avLst/>
          </a:prstGeom>
        </p:spPr>
        <p:txBody>
          <a:bodyPr wrap="square">
            <a:spAutoFit/>
          </a:bodyPr>
          <a:lstStyle/>
          <a:p>
            <a:pPr marL="0" marR="0" lvl="1" indent="0" algn="l" defTabSz="914400" eaLnBrk="1" fontAlgn="auto" latinLnBrk="0" hangingPunct="1">
              <a:lnSpc>
                <a:spcPct val="80000"/>
              </a:lnSpc>
              <a:spcBef>
                <a:spcPts val="0"/>
              </a:spcBef>
              <a:spcAft>
                <a:spcPts val="0"/>
              </a:spcAft>
              <a:buClrTx/>
              <a:buSzTx/>
              <a:buFontTx/>
              <a:buNone/>
              <a:tabLst>
                <a:tab pos="354013" algn="l"/>
              </a:tabLst>
              <a:defRPr/>
            </a:pPr>
            <a:r>
              <a:rPr kumimoji="0" lang="en-US" sz="2400" b="0" i="0" u="none" strike="noStrike" kern="0" cap="none" spc="0" normalizeH="0" baseline="0" noProof="0">
                <a:ln>
                  <a:noFill/>
                </a:ln>
                <a:solidFill>
                  <a:prstClr val="black"/>
                </a:solidFill>
                <a:effectLst/>
                <a:uLnTx/>
                <a:uFillTx/>
                <a:latin typeface="Calibri"/>
                <a:cs typeface="Arial"/>
              </a:rPr>
              <a:t>Combining the equations results in:</a:t>
            </a:r>
          </a:p>
        </p:txBody>
      </p:sp>
      <mc:AlternateContent xmlns:mc="http://schemas.openxmlformats.org/markup-compatibility/2006" xmlns:a14="http://schemas.microsoft.com/office/drawing/2010/main">
        <mc:Choice Requires="a14">
          <p:sp>
            <p:nvSpPr>
              <p:cNvPr id="10" name="Rechteck 9"/>
              <p:cNvSpPr/>
              <p:nvPr/>
            </p:nvSpPr>
            <p:spPr bwMode="auto">
              <a:xfrm>
                <a:off x="1130575" y="4650468"/>
                <a:ext cx="8238260" cy="1692771"/>
              </a:xfrm>
              <a:prstGeom prst="rect">
                <a:avLst/>
              </a:prstGeom>
            </p:spPr>
            <p:txBody>
              <a:bodyPr wrap="square">
                <a:spAutoFit/>
              </a:bodyPr>
              <a:lstStyle/>
              <a:p>
                <a:pPr marL="0" marR="0" lvl="0" indent="0" algn="l" defTabSz="914400" eaLnBrk="1" fontAlgn="auto" latinLnBrk="0" hangingPunct="1">
                  <a:lnSpc>
                    <a:spcPct val="100000"/>
                  </a:lnSpc>
                  <a:spcBef>
                    <a:spcPts val="120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𝑟</m:t>
                          </m:r>
                        </m:e>
                        <m:sub>
                          <m:r>
                            <a:rPr kumimoji="0" lang="de-DE" sz="2400" b="0" i="1" u="none" strike="noStrike" kern="0" cap="none" spc="0" normalizeH="0" baseline="0" noProof="0">
                              <a:ln>
                                <a:noFill/>
                              </a:ln>
                              <a:solidFill>
                                <a:prstClr val="black"/>
                              </a:solidFill>
                              <a:effectLst/>
                              <a:uLnTx/>
                              <a:uFillTx/>
                              <a:latin typeface="Cambria Math"/>
                            </a:rPr>
                            <m:t>𝐷</m:t>
                          </m:r>
                          <m:r>
                            <a:rPr kumimoji="0" lang="en-US" sz="2400" b="0" i="1" u="none" strike="noStrike" kern="0" cap="none" spc="0" normalizeH="0" baseline="0" noProof="0">
                              <a:ln>
                                <a:noFill/>
                              </a:ln>
                              <a:solidFill>
                                <a:prstClr val="black"/>
                              </a:solidFill>
                              <a:effectLst/>
                              <a:uLnTx/>
                              <a:uFillTx/>
                              <a:latin typeface="Cambria Math"/>
                            </a:rPr>
                            <m:t>𝑍</m:t>
                          </m:r>
                        </m:sub>
                      </m:sSub>
                      <m:r>
                        <a:rPr kumimoji="0" lang="en-US" sz="2400" b="0" i="1" u="none" strike="noStrike" kern="0" cap="none" spc="0" normalizeH="0" baseline="0" noProof="0">
                          <a:ln>
                            <a:noFill/>
                          </a:ln>
                          <a:solidFill>
                            <a:prstClr val="black"/>
                          </a:solidFill>
                          <a:effectLst/>
                          <a:uLnTx/>
                          <a:uFillTx/>
                          <a:latin typeface="Cambria Math"/>
                        </a:rPr>
                        <m:t>=</m:t>
                      </m:r>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r>
                            <a:rPr kumimoji="0" lang="de-DE" sz="2400" b="0" i="1" u="none" strike="noStrike" kern="0" cap="none" spc="0" normalizeH="0" baseline="0" noProof="0">
                              <a:ln>
                                <a:noFill/>
                              </a:ln>
                              <a:solidFill>
                                <a:prstClr val="black"/>
                              </a:solidFill>
                              <a:effectLst/>
                              <a:uLnTx/>
                              <a:uFillTx/>
                              <a:latin typeface="Cambria Math"/>
                            </a:rPr>
                            <m:t>0.5</m:t>
                          </m:r>
                          <m:r>
                            <a:rPr kumimoji="0" lang="en-US" sz="2400" b="0" i="1" u="none" strike="noStrike" kern="0" cap="none" spc="0" normalizeH="0" baseline="0" noProof="0">
                              <a:ln>
                                <a:noFill/>
                              </a:ln>
                              <a:solidFill>
                                <a:prstClr val="black"/>
                              </a:solidFill>
                              <a:effectLst/>
                              <a:uLnTx/>
                              <a:uFillTx/>
                              <a:latin typeface="Cambria Math"/>
                            </a:rPr>
                            <m:t>h</m:t>
                          </m:r>
                        </m:e>
                        <m:sup>
                          <m:r>
                            <a:rPr kumimoji="0" lang="en-US" sz="2400" b="0" i="1" u="none" strike="noStrike" kern="0" cap="none" spc="0" normalizeH="0" baseline="0" noProof="0">
                              <a:ln>
                                <a:noFill/>
                              </a:ln>
                              <a:solidFill>
                                <a:prstClr val="black"/>
                              </a:solidFill>
                              <a:effectLst/>
                              <a:uLnTx/>
                              <a:uFillTx/>
                              <a:latin typeface="Cambria Math"/>
                            </a:rPr>
                            <m:t>2</m:t>
                          </m:r>
                        </m:sup>
                      </m:sSup>
                      <m:r>
                        <a:rPr kumimoji="0" lang="en-US" sz="2400" b="0" i="1" u="none" strike="noStrike" kern="0" cap="none" spc="0" normalizeH="0" baseline="0" noProof="0">
                          <a:ln>
                            <a:noFill/>
                          </a:ln>
                          <a:solidFill>
                            <a:prstClr val="black"/>
                          </a:solidFill>
                          <a:effectLst/>
                          <a:uLnTx/>
                          <a:uFillTx/>
                          <a:latin typeface="Cambria Math"/>
                        </a:rPr>
                        <m:t>+</m:t>
                      </m:r>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𝑟</m:t>
                          </m:r>
                        </m:e>
                        <m:sub>
                          <m:r>
                            <a:rPr kumimoji="0" lang="de-DE" sz="2400" b="0" i="1" u="none" strike="noStrike" kern="0" cap="none" spc="0" normalizeH="0" baseline="0" noProof="0">
                              <a:ln>
                                <a:noFill/>
                              </a:ln>
                              <a:solidFill>
                                <a:prstClr val="black"/>
                              </a:solidFill>
                              <a:effectLst/>
                              <a:uLnTx/>
                              <a:uFillTx/>
                              <a:latin typeface="Cambria Math"/>
                            </a:rPr>
                            <m:t>𝑀</m:t>
                          </m:r>
                          <m:r>
                            <a:rPr kumimoji="0" lang="en-US" sz="2400" b="0" i="1" u="none" strike="noStrike" kern="0" cap="none" spc="0" normalizeH="0" baseline="0" noProof="0">
                              <a:ln>
                                <a:noFill/>
                              </a:ln>
                              <a:solidFill>
                                <a:prstClr val="black"/>
                              </a:solidFill>
                              <a:effectLst/>
                              <a:uLnTx/>
                              <a:uFillTx/>
                              <a:latin typeface="Cambria Math"/>
                            </a:rPr>
                            <m:t>𝑍</m:t>
                          </m:r>
                        </m:sub>
                      </m:sSub>
                      <m:r>
                        <a:rPr kumimoji="0" lang="de-DE" sz="2400" b="0" i="1" u="none" strike="noStrike" kern="0" cap="none" spc="0" normalizeH="0" baseline="0" noProof="0">
                          <a:ln>
                            <a:noFill/>
                          </a:ln>
                          <a:solidFill>
                            <a:prstClr val="black"/>
                          </a:solidFill>
                          <a:effectLst/>
                          <a:uLnTx/>
                          <a:uFillTx/>
                          <a:latin typeface="Cambria Math"/>
                        </a:rPr>
                        <m:t>−</m:t>
                      </m:r>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r>
                            <a:rPr kumimoji="0" lang="en-US" sz="2400" b="0" i="1" u="none" strike="noStrike" kern="0" cap="none" spc="0" normalizeH="0" baseline="0" noProof="0">
                              <a:ln>
                                <a:noFill/>
                              </a:ln>
                              <a:solidFill>
                                <a:prstClr val="black"/>
                              </a:solidFill>
                              <a:effectLst/>
                              <a:uLnTx/>
                              <a:uFillTx/>
                              <a:latin typeface="Cambria Math"/>
                            </a:rPr>
                            <m:t>h</m:t>
                          </m:r>
                        </m:e>
                        <m:sup>
                          <m:r>
                            <a:rPr kumimoji="0" lang="en-US" sz="2400" b="0" i="1" u="none" strike="noStrike" kern="0" cap="none" spc="0" normalizeH="0" baseline="0" noProof="0">
                              <a:ln>
                                <a:noFill/>
                              </a:ln>
                              <a:solidFill>
                                <a:prstClr val="black"/>
                              </a:solidFill>
                              <a:effectLst/>
                              <a:uLnTx/>
                              <a:uFillTx/>
                              <a:latin typeface="Cambria Math"/>
                            </a:rPr>
                            <m:t>2</m:t>
                          </m:r>
                        </m:sup>
                      </m:sSup>
                      <m:r>
                        <a:rPr kumimoji="0" lang="de-DE" sz="2400" b="0" i="1" u="none" strike="noStrike" kern="0" cap="none" spc="0" normalizeH="0" baseline="0" noProof="0">
                          <a:ln>
                            <a:noFill/>
                          </a:ln>
                          <a:solidFill>
                            <a:prstClr val="black"/>
                          </a:solidFill>
                          <a:effectLst/>
                          <a:uLnTx/>
                          <a:uFillTx/>
                          <a:latin typeface="Cambria Math"/>
                        </a:rPr>
                        <m:t> </m:t>
                      </m:r>
                      <m:d>
                        <m:d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dPr>
                        <m:e>
                          <m:r>
                            <a:rPr kumimoji="0" lang="de-DE" sz="2400" b="0" i="1" u="none" strike="noStrike" kern="0" cap="none" spc="0" normalizeH="0" baseline="0" noProof="0">
                              <a:ln>
                                <a:noFill/>
                              </a:ln>
                              <a:solidFill>
                                <a:prstClr val="black"/>
                              </a:solidFill>
                              <a:effectLst/>
                              <a:uLnTx/>
                              <a:uFillTx/>
                              <a:latin typeface="Cambria Math"/>
                            </a:rPr>
                            <m:t>3</m:t>
                          </m:r>
                        </m:e>
                      </m:d>
                    </m:oMath>
                  </m:oMathPara>
                </a14:m>
                <a:endParaRPr kumimoji="0" lang="de-DE" sz="2400" b="0" i="1" u="none" strike="noStrike" kern="0" cap="none" spc="0" normalizeH="0" baseline="0" noProof="0">
                  <a:ln>
                    <a:noFill/>
                  </a:ln>
                  <a:solidFill>
                    <a:prstClr val="black"/>
                  </a:solidFill>
                  <a:effectLst/>
                  <a:uLnTx/>
                  <a:uFillTx/>
                  <a:latin typeface="Cambria Math"/>
                  <a:cs typeface="Arial"/>
                </a:endParaRPr>
              </a:p>
              <a:p>
                <a:pPr marL="0" marR="0" lvl="0" indent="0" algn="l" defTabSz="914400" eaLnBrk="1" fontAlgn="auto" latinLnBrk="0" hangingPunct="1">
                  <a:lnSpc>
                    <a:spcPct val="100000"/>
                  </a:lnSpc>
                  <a:spcBef>
                    <a:spcPts val="120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a:ln>
                            <a:noFill/>
                          </a:ln>
                          <a:solidFill>
                            <a:prstClr val="black"/>
                          </a:solidFill>
                          <a:effectLst/>
                          <a:uLnTx/>
                          <a:uFillTx/>
                          <a:latin typeface="Cambria Math"/>
                        </a:rPr>
                        <m:t>0.5 </m:t>
                      </m:r>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r>
                            <a:rPr kumimoji="0" lang="en-US" sz="2400" b="0" i="1" u="none" strike="noStrike" kern="0" cap="none" spc="0" normalizeH="0" baseline="0" noProof="0">
                              <a:ln>
                                <a:noFill/>
                              </a:ln>
                              <a:solidFill>
                                <a:prstClr val="black"/>
                              </a:solidFill>
                              <a:effectLst/>
                              <a:uLnTx/>
                              <a:uFillTx/>
                              <a:latin typeface="Cambria Math"/>
                            </a:rPr>
                            <m:t>h</m:t>
                          </m:r>
                        </m:e>
                        <m:sup>
                          <m:r>
                            <a:rPr kumimoji="0" lang="en-US" sz="2400" b="0" i="1" u="none" strike="noStrike" kern="0" cap="none" spc="0" normalizeH="0" baseline="0" noProof="0">
                              <a:ln>
                                <a:noFill/>
                              </a:ln>
                              <a:solidFill>
                                <a:prstClr val="black"/>
                              </a:solidFill>
                              <a:effectLst/>
                              <a:uLnTx/>
                              <a:uFillTx/>
                              <a:latin typeface="Cambria Math"/>
                            </a:rPr>
                            <m:t>2</m:t>
                          </m:r>
                        </m:sup>
                      </m:sSup>
                      <m:r>
                        <a:rPr kumimoji="0" lang="en-US" sz="2400" b="0" i="1" u="none" strike="noStrike" kern="0" cap="none" spc="0" normalizeH="0" baseline="0" noProof="0">
                          <a:ln>
                            <a:noFill/>
                          </a:ln>
                          <a:solidFill>
                            <a:prstClr val="black"/>
                          </a:solidFill>
                          <a:effectLst/>
                          <a:uLnTx/>
                          <a:uFillTx/>
                          <a:latin typeface="Cambria Math"/>
                        </a:rPr>
                        <m:t>=</m:t>
                      </m:r>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𝑟</m:t>
                          </m:r>
                        </m:e>
                        <m:sub>
                          <m:r>
                            <a:rPr kumimoji="0" lang="de-DE" sz="2400" b="0" i="1" u="none" strike="noStrike" kern="0" cap="none" spc="0" normalizeH="0" baseline="0" noProof="0">
                              <a:ln>
                                <a:noFill/>
                              </a:ln>
                              <a:solidFill>
                                <a:prstClr val="black"/>
                              </a:solidFill>
                              <a:effectLst/>
                              <a:uLnTx/>
                              <a:uFillTx/>
                              <a:latin typeface="Cambria Math"/>
                            </a:rPr>
                            <m:t>𝑀</m:t>
                          </m:r>
                          <m:r>
                            <a:rPr kumimoji="0" lang="en-US" sz="2400" b="0" i="1" u="none" strike="noStrike" kern="0" cap="none" spc="0" normalizeH="0" baseline="0" noProof="0">
                              <a:ln>
                                <a:noFill/>
                              </a:ln>
                              <a:solidFill>
                                <a:prstClr val="black"/>
                              </a:solidFill>
                              <a:effectLst/>
                              <a:uLnTx/>
                              <a:uFillTx/>
                              <a:latin typeface="Cambria Math"/>
                            </a:rPr>
                            <m:t>𝑍</m:t>
                          </m:r>
                        </m:sub>
                      </m:sSub>
                      <m:r>
                        <a:rPr kumimoji="0" lang="de-DE" sz="2400" b="0" i="1" u="none" strike="noStrike" kern="0" cap="none" spc="0" normalizeH="0" baseline="0" noProof="0">
                          <a:ln>
                            <a:noFill/>
                          </a:ln>
                          <a:solidFill>
                            <a:prstClr val="black"/>
                          </a:solidFill>
                          <a:effectLst/>
                          <a:uLnTx/>
                          <a:uFillTx/>
                          <a:latin typeface="Cambria Math"/>
                        </a:rPr>
                        <m:t>−</m:t>
                      </m:r>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𝑟</m:t>
                          </m:r>
                        </m:e>
                        <m:sub>
                          <m:r>
                            <a:rPr kumimoji="0" lang="de-DE" sz="2400" b="0" i="1" u="none" strike="noStrike" kern="0" cap="none" spc="0" normalizeH="0" baseline="0" noProof="0">
                              <a:ln>
                                <a:noFill/>
                              </a:ln>
                              <a:solidFill>
                                <a:prstClr val="black"/>
                              </a:solidFill>
                              <a:effectLst/>
                              <a:uLnTx/>
                              <a:uFillTx/>
                              <a:latin typeface="Cambria Math"/>
                            </a:rPr>
                            <m:t>𝐷</m:t>
                          </m:r>
                          <m:r>
                            <a:rPr kumimoji="0" lang="en-US" sz="2400" b="0" i="1" u="none" strike="noStrike" kern="0" cap="none" spc="0" normalizeH="0" baseline="0" noProof="0">
                              <a:ln>
                                <a:noFill/>
                              </a:ln>
                              <a:solidFill>
                                <a:prstClr val="black"/>
                              </a:solidFill>
                              <a:effectLst/>
                              <a:uLnTx/>
                              <a:uFillTx/>
                              <a:latin typeface="Cambria Math"/>
                            </a:rPr>
                            <m:t>𝑍</m:t>
                          </m:r>
                        </m:sub>
                      </m:sSub>
                      <m:r>
                        <a:rPr kumimoji="0" lang="de-DE" sz="2400" b="0" i="1" u="none" strike="noStrike" kern="0" cap="none" spc="0" normalizeH="0" baseline="0" noProof="0">
                          <a:ln>
                            <a:noFill/>
                          </a:ln>
                          <a:solidFill>
                            <a:prstClr val="black"/>
                          </a:solidFill>
                          <a:effectLst/>
                          <a:uLnTx/>
                          <a:uFillTx/>
                          <a:latin typeface="Cambria Math"/>
                        </a:rPr>
                        <m:t> </m:t>
                      </m:r>
                      <m:d>
                        <m:d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dPr>
                        <m:e>
                          <m:r>
                            <a:rPr kumimoji="0" lang="de-DE" sz="2400" b="0" i="1" u="none" strike="noStrike" kern="0" cap="none" spc="0" normalizeH="0" baseline="0" noProof="0">
                              <a:ln>
                                <a:noFill/>
                              </a:ln>
                              <a:solidFill>
                                <a:prstClr val="black"/>
                              </a:solidFill>
                              <a:effectLst/>
                              <a:uLnTx/>
                              <a:uFillTx/>
                              <a:latin typeface="Cambria Math"/>
                            </a:rPr>
                            <m:t>4</m:t>
                          </m:r>
                        </m:e>
                      </m:d>
                    </m:oMath>
                  </m:oMathPara>
                </a14:m>
                <a:endParaRPr kumimoji="0" lang="de-DE" sz="2400" b="0" i="1" u="none" strike="noStrike" kern="0" cap="none" spc="0" normalizeH="0" baseline="0" noProof="0">
                  <a:ln>
                    <a:noFill/>
                  </a:ln>
                  <a:solidFill>
                    <a:prstClr val="black"/>
                  </a:solidFill>
                  <a:effectLst/>
                  <a:uLnTx/>
                  <a:uFillTx/>
                  <a:latin typeface="Cambria Math"/>
                  <a:cs typeface="Arial"/>
                </a:endParaRPr>
              </a:p>
              <a:p>
                <a:pPr marL="0" marR="0" lvl="0" indent="0" algn="l" defTabSz="914400" eaLnBrk="1" fontAlgn="auto" latinLnBrk="0" hangingPunct="1">
                  <a:lnSpc>
                    <a:spcPct val="150000"/>
                  </a:lnSpc>
                  <a:spcBef>
                    <a:spcPts val="120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r>
                            <a:rPr kumimoji="0" lang="en-US" sz="2400" b="0" i="1" u="none" strike="noStrike" kern="0" cap="none" spc="0" normalizeH="0" baseline="0" noProof="0">
                              <a:ln>
                                <a:noFill/>
                              </a:ln>
                              <a:solidFill>
                                <a:prstClr val="black"/>
                              </a:solidFill>
                              <a:effectLst/>
                              <a:uLnTx/>
                              <a:uFillTx/>
                              <a:latin typeface="Cambria Math"/>
                            </a:rPr>
                            <m:t>h</m:t>
                          </m:r>
                        </m:e>
                        <m:sup>
                          <m:r>
                            <a:rPr kumimoji="0" lang="en-US" sz="2400" b="0" i="1" u="none" strike="noStrike" kern="0" cap="none" spc="0" normalizeH="0" baseline="0" noProof="0">
                              <a:ln>
                                <a:noFill/>
                              </a:ln>
                              <a:solidFill>
                                <a:prstClr val="black"/>
                              </a:solidFill>
                              <a:effectLst/>
                              <a:uLnTx/>
                              <a:uFillTx/>
                              <a:latin typeface="Cambria Math"/>
                            </a:rPr>
                            <m:t>2</m:t>
                          </m:r>
                        </m:sup>
                      </m:sSup>
                      <m:r>
                        <a:rPr kumimoji="0" lang="en-US" sz="2400" b="0" i="1" u="none" strike="noStrike" kern="0" cap="none" spc="0" normalizeH="0" baseline="0" noProof="0">
                          <a:ln>
                            <a:noFill/>
                          </a:ln>
                          <a:solidFill>
                            <a:prstClr val="black"/>
                          </a:solidFill>
                          <a:effectLst/>
                          <a:uLnTx/>
                          <a:uFillTx/>
                          <a:latin typeface="Cambria Math"/>
                        </a:rPr>
                        <m:t>=</m:t>
                      </m:r>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de-DE" sz="2400" b="0" i="1" u="none" strike="noStrike" kern="0" cap="none" spc="0" normalizeH="0" baseline="0" noProof="0">
                              <a:ln>
                                <a:noFill/>
                              </a:ln>
                              <a:solidFill>
                                <a:prstClr val="black"/>
                              </a:solidFill>
                              <a:effectLst/>
                              <a:uLnTx/>
                              <a:uFillTx/>
                              <a:latin typeface="Cambria Math"/>
                            </a:rPr>
                            <m:t>2(</m:t>
                          </m:r>
                          <m:r>
                            <a:rPr kumimoji="0" lang="en-US" sz="2400" b="0" i="1" u="none" strike="noStrike" kern="0" cap="none" spc="0" normalizeH="0" baseline="0" noProof="0">
                              <a:ln>
                                <a:noFill/>
                              </a:ln>
                              <a:solidFill>
                                <a:prstClr val="black"/>
                              </a:solidFill>
                              <a:effectLst/>
                              <a:uLnTx/>
                              <a:uFillTx/>
                              <a:latin typeface="Cambria Math"/>
                            </a:rPr>
                            <m:t>𝑟</m:t>
                          </m:r>
                        </m:e>
                        <m:sub>
                          <m:r>
                            <a:rPr kumimoji="0" lang="de-DE" sz="2400" b="0" i="1" u="none" strike="noStrike" kern="0" cap="none" spc="0" normalizeH="0" baseline="0" noProof="0">
                              <a:ln>
                                <a:noFill/>
                              </a:ln>
                              <a:solidFill>
                                <a:prstClr val="black"/>
                              </a:solidFill>
                              <a:effectLst/>
                              <a:uLnTx/>
                              <a:uFillTx/>
                              <a:latin typeface="Cambria Math"/>
                            </a:rPr>
                            <m:t>𝑀</m:t>
                          </m:r>
                          <m:r>
                            <a:rPr kumimoji="0" lang="en-US" sz="2400" b="0" i="1" u="none" strike="noStrike" kern="0" cap="none" spc="0" normalizeH="0" baseline="0" noProof="0">
                              <a:ln>
                                <a:noFill/>
                              </a:ln>
                              <a:solidFill>
                                <a:prstClr val="black"/>
                              </a:solidFill>
                              <a:effectLst/>
                              <a:uLnTx/>
                              <a:uFillTx/>
                              <a:latin typeface="Cambria Math"/>
                            </a:rPr>
                            <m:t>𝑍</m:t>
                          </m:r>
                        </m:sub>
                      </m:sSub>
                      <m:r>
                        <a:rPr kumimoji="0" lang="de-DE" sz="2400" b="0" i="1" u="none" strike="noStrike" kern="0" cap="none" spc="0" normalizeH="0" baseline="0" noProof="0">
                          <a:ln>
                            <a:noFill/>
                          </a:ln>
                          <a:solidFill>
                            <a:prstClr val="black"/>
                          </a:solidFill>
                          <a:effectLst/>
                          <a:uLnTx/>
                          <a:uFillTx/>
                          <a:latin typeface="Cambria Math"/>
                        </a:rPr>
                        <m:t>−</m:t>
                      </m:r>
                      <m:sSub>
                        <m:sSub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400" b="0" i="1" u="none" strike="noStrike" kern="0" cap="none" spc="0" normalizeH="0" baseline="0" noProof="0">
                              <a:ln>
                                <a:noFill/>
                              </a:ln>
                              <a:solidFill>
                                <a:prstClr val="black"/>
                              </a:solidFill>
                              <a:effectLst/>
                              <a:uLnTx/>
                              <a:uFillTx/>
                              <a:latin typeface="Cambria Math"/>
                            </a:rPr>
                            <m:t>𝑟</m:t>
                          </m:r>
                        </m:e>
                        <m:sub>
                          <m:r>
                            <a:rPr kumimoji="0" lang="de-DE" sz="2400" b="0" i="1" u="none" strike="noStrike" kern="0" cap="none" spc="0" normalizeH="0" baseline="0" noProof="0">
                              <a:ln>
                                <a:noFill/>
                              </a:ln>
                              <a:solidFill>
                                <a:prstClr val="black"/>
                              </a:solidFill>
                              <a:effectLst/>
                              <a:uLnTx/>
                              <a:uFillTx/>
                              <a:latin typeface="Cambria Math"/>
                            </a:rPr>
                            <m:t>𝐷</m:t>
                          </m:r>
                          <m:r>
                            <a:rPr kumimoji="0" lang="en-US" sz="2400" b="0" i="1" u="none" strike="noStrike" kern="0" cap="none" spc="0" normalizeH="0" baseline="0" noProof="0">
                              <a:ln>
                                <a:noFill/>
                              </a:ln>
                              <a:solidFill>
                                <a:prstClr val="black"/>
                              </a:solidFill>
                              <a:effectLst/>
                              <a:uLnTx/>
                              <a:uFillTx/>
                              <a:latin typeface="Cambria Math"/>
                            </a:rPr>
                            <m:t>𝑍</m:t>
                          </m:r>
                        </m:sub>
                      </m:sSub>
                      <m:r>
                        <a:rPr kumimoji="0" lang="de-DE" sz="2400" b="0" i="1" u="none" strike="noStrike" kern="0" cap="none" spc="0" normalizeH="0" baseline="0" noProof="0">
                          <a:ln>
                            <a:noFill/>
                          </a:ln>
                          <a:solidFill>
                            <a:prstClr val="black"/>
                          </a:solidFill>
                          <a:effectLst/>
                          <a:uLnTx/>
                          <a:uFillTx/>
                          <a:latin typeface="Cambria Math"/>
                        </a:rPr>
                        <m:t>) </m:t>
                      </m:r>
                      <m:d>
                        <m:dPr>
                          <m:ctrlPr>
                            <a:rPr kumimoji="0" lang="de-DE" sz="2400" b="0"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dPr>
                        <m:e>
                          <m:r>
                            <a:rPr kumimoji="0" lang="de-DE" sz="2400" b="0" i="1" u="none" strike="noStrike" kern="0" cap="none" spc="0" normalizeH="0" baseline="0" noProof="0">
                              <a:ln>
                                <a:noFill/>
                              </a:ln>
                              <a:solidFill>
                                <a:prstClr val="black"/>
                              </a:solidFill>
                              <a:effectLst/>
                              <a:uLnTx/>
                              <a:uFillTx/>
                              <a:latin typeface="Cambria Math"/>
                            </a:rPr>
                            <m:t>5</m:t>
                          </m:r>
                        </m:e>
                      </m:d>
                    </m:oMath>
                  </m:oMathPara>
                </a14:m>
                <a:endParaRPr kumimoji="0" lang="de-DE" sz="2400" b="0" i="0" u="none" strike="noStrike" kern="0" cap="none" spc="0" normalizeH="0" baseline="0" noProof="0">
                  <a:ln>
                    <a:noFill/>
                  </a:ln>
                  <a:solidFill>
                    <a:prstClr val="black"/>
                  </a:solidFill>
                  <a:effectLst/>
                  <a:uLnTx/>
                  <a:uFillTx/>
                  <a:latin typeface="Calibri"/>
                  <a:cs typeface="Arial"/>
                </a:endParaRPr>
              </a:p>
            </p:txBody>
          </p:sp>
        </mc:Choice>
        <mc:Fallback xmlns="">
          <p:sp>
            <p:nvSpPr>
              <p:cNvPr id="10" name="Rechteck 9"/>
              <p:cNvSpPr>
                <a:spLocks noRot="1" noChangeAspect="1" noMove="1" noResize="1" noEditPoints="1" noAdjustHandles="1" noChangeArrowheads="1" noChangeShapeType="1" noTextEdit="1"/>
              </p:cNvSpPr>
              <p:nvPr/>
            </p:nvSpPr>
            <p:spPr bwMode="auto">
              <a:xfrm>
                <a:off x="1130575" y="4650468"/>
                <a:ext cx="8238260" cy="169277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hteck 10"/>
              <p:cNvSpPr/>
              <p:nvPr/>
            </p:nvSpPr>
            <p:spPr bwMode="auto">
              <a:xfrm>
                <a:off x="4808984" y="3430025"/>
                <a:ext cx="4752528" cy="614464"/>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de-DE" sz="2000" b="1" i="1" u="none" strike="noStrike" kern="0" cap="none" spc="0" normalizeH="0" baseline="0" noProof="0" smtClean="0">
                              <a:ln>
                                <a:noFill/>
                              </a:ln>
                              <a:solidFill>
                                <a:prstClr val="black"/>
                              </a:solidFill>
                              <a:effectLst/>
                              <a:uLnTx/>
                              <a:uFillTx/>
                              <a:latin typeface="Cambria Math" panose="02040503050406030204" pitchFamily="18" charset="0"/>
                              <a:ea typeface="Cambria Math"/>
                              <a:cs typeface="Cambria Math"/>
                            </a:rPr>
                          </m:ctrlPr>
                        </m:sSupPr>
                        <m:e>
                          <m:sSub>
                            <m:sSubPr>
                              <m:ctrlPr>
                                <a:rPr kumimoji="0" lang="de-DE" sz="2000" b="1"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de-DE" sz="2000" b="1" i="1" u="none" strike="noStrike" kern="0" cap="none" spc="0" normalizeH="0" baseline="0" noProof="0">
                                  <a:ln>
                                    <a:noFill/>
                                  </a:ln>
                                  <a:solidFill>
                                    <a:prstClr val="black"/>
                                  </a:solidFill>
                                  <a:effectLst/>
                                  <a:uLnTx/>
                                  <a:uFillTx/>
                                  <a:latin typeface="Cambria Math"/>
                                </a:rPr>
                                <m:t>𝑨𝒔𝒔𝒖𝒎𝒑𝒕𝒊𝒐𝒏</m:t>
                              </m:r>
                              <m:r>
                                <a:rPr kumimoji="0" lang="de-DE" sz="2000" b="1" i="1" u="none" strike="noStrike" kern="0" cap="none" spc="0" normalizeH="0" baseline="0" noProof="0">
                                  <a:ln>
                                    <a:noFill/>
                                  </a:ln>
                                  <a:solidFill>
                                    <a:prstClr val="black"/>
                                  </a:solidFill>
                                  <a:effectLst/>
                                  <a:uLnTx/>
                                  <a:uFillTx/>
                                  <a:latin typeface="Cambria Math"/>
                                </a:rPr>
                                <m:t>: </m:t>
                              </m:r>
                              <m:r>
                                <a:rPr kumimoji="0" lang="en-US" sz="2000" b="1" i="1" u="none" strike="noStrike" kern="0" cap="none" spc="0" normalizeH="0" baseline="0" noProof="0">
                                  <a:ln>
                                    <a:noFill/>
                                  </a:ln>
                                  <a:solidFill>
                                    <a:prstClr val="black"/>
                                  </a:solidFill>
                                  <a:effectLst/>
                                  <a:uLnTx/>
                                  <a:uFillTx/>
                                  <a:latin typeface="Cambria Math"/>
                                </a:rPr>
                                <m:t>𝑪</m:t>
                              </m:r>
                            </m:e>
                            <m:sub>
                              <m:r>
                                <a:rPr kumimoji="0" lang="en-US" sz="2000" b="1" i="1" u="none" strike="noStrike" kern="0" cap="none" spc="0" normalizeH="0" baseline="0" noProof="0">
                                  <a:ln>
                                    <a:noFill/>
                                  </a:ln>
                                  <a:solidFill>
                                    <a:prstClr val="black"/>
                                  </a:solidFill>
                                  <a:effectLst/>
                                  <a:uLnTx/>
                                  <a:uFillTx/>
                                  <a:latin typeface="Cambria Math"/>
                                </a:rPr>
                                <m:t>𝑴𝒁</m:t>
                              </m:r>
                            </m:sub>
                          </m:sSub>
                        </m:e>
                        <m:sup>
                          <m:r>
                            <a:rPr kumimoji="0" lang="en-US" sz="2000" b="1" i="1" u="none" strike="noStrike" kern="0" cap="none" spc="0" normalizeH="0" baseline="0" noProof="0">
                              <a:ln>
                                <a:noFill/>
                              </a:ln>
                              <a:solidFill>
                                <a:prstClr val="black"/>
                              </a:solidFill>
                              <a:effectLst/>
                              <a:uLnTx/>
                              <a:uFillTx/>
                              <a:latin typeface="Cambria Math"/>
                            </a:rPr>
                            <m:t>𝟐</m:t>
                          </m:r>
                        </m:sup>
                      </m:sSup>
                      <m:r>
                        <a:rPr kumimoji="0" lang="en-US" sz="2000" b="1" i="1" u="none" strike="noStrike" kern="0" cap="none" spc="0" normalizeH="0" baseline="0" noProof="0">
                          <a:ln>
                            <a:noFill/>
                          </a:ln>
                          <a:solidFill>
                            <a:prstClr val="black"/>
                          </a:solidFill>
                          <a:effectLst/>
                          <a:uLnTx/>
                          <a:uFillTx/>
                          <a:latin typeface="Cambria Math"/>
                        </a:rPr>
                        <m:t>=</m:t>
                      </m:r>
                      <m:sSup>
                        <m:sSupPr>
                          <m:ctrlPr>
                            <a:rPr kumimoji="0" lang="de-DE" sz="2000" b="1"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pPr>
                        <m:e>
                          <m:sSub>
                            <m:sSubPr>
                              <m:ctrlPr>
                                <a:rPr kumimoji="0" lang="de-DE" sz="2000" b="1" i="1" u="none" strike="noStrike" kern="0" cap="none" spc="0" normalizeH="0" baseline="0" noProof="0">
                                  <a:ln>
                                    <a:noFill/>
                                  </a:ln>
                                  <a:solidFill>
                                    <a:prstClr val="black"/>
                                  </a:solidFill>
                                  <a:effectLst/>
                                  <a:uLnTx/>
                                  <a:uFillTx/>
                                  <a:latin typeface="Cambria Math" panose="02040503050406030204" pitchFamily="18" charset="0"/>
                                  <a:ea typeface="Cambria Math"/>
                                  <a:cs typeface="Cambria Math"/>
                                </a:rPr>
                              </m:ctrlPr>
                            </m:sSubPr>
                            <m:e>
                              <m:r>
                                <a:rPr kumimoji="0" lang="en-US" sz="2000" b="1" i="1" u="none" strike="noStrike" kern="0" cap="none" spc="0" normalizeH="0" baseline="0" noProof="0">
                                  <a:ln>
                                    <a:noFill/>
                                  </a:ln>
                                  <a:solidFill>
                                    <a:prstClr val="black"/>
                                  </a:solidFill>
                                  <a:effectLst/>
                                  <a:uLnTx/>
                                  <a:uFillTx/>
                                  <a:latin typeface="Cambria Math"/>
                                </a:rPr>
                                <m:t>𝑪</m:t>
                              </m:r>
                            </m:e>
                            <m:sub>
                              <m:r>
                                <a:rPr kumimoji="0" lang="en-US" sz="2000" b="1" i="1" u="none" strike="noStrike" kern="0" cap="none" spc="0" normalizeH="0" baseline="0" noProof="0">
                                  <a:ln>
                                    <a:noFill/>
                                  </a:ln>
                                  <a:solidFill>
                                    <a:prstClr val="black"/>
                                  </a:solidFill>
                                  <a:effectLst/>
                                  <a:uLnTx/>
                                  <a:uFillTx/>
                                  <a:latin typeface="Cambria Math"/>
                                </a:rPr>
                                <m:t>𝑫𝒁</m:t>
                              </m:r>
                            </m:sub>
                          </m:sSub>
                        </m:e>
                        <m:sup>
                          <m:r>
                            <a:rPr kumimoji="0" lang="en-US" sz="2000" b="1" i="1" u="none" strike="noStrike" kern="0" cap="none" spc="0" normalizeH="0" baseline="0" noProof="0">
                              <a:ln>
                                <a:noFill/>
                              </a:ln>
                              <a:solidFill>
                                <a:prstClr val="black"/>
                              </a:solidFill>
                              <a:effectLst/>
                              <a:uLnTx/>
                              <a:uFillTx/>
                              <a:latin typeface="Cambria Math"/>
                            </a:rPr>
                            <m:t>𝟐</m:t>
                          </m:r>
                        </m:sup>
                      </m:sSup>
                    </m:oMath>
                  </m:oMathPara>
                </a14:m>
                <a:endParaRPr kumimoji="0" lang="de-DE" sz="2000" b="1" i="1" u="none" strike="noStrike" kern="0" cap="none" spc="0" normalizeH="0" baseline="0" noProof="0" dirty="0">
                  <a:ln>
                    <a:noFill/>
                  </a:ln>
                  <a:solidFill>
                    <a:prstClr val="black"/>
                  </a:solidFill>
                  <a:effectLst/>
                  <a:uLnTx/>
                  <a:uFillTx/>
                  <a:latin typeface="Cambria Math" panose="02040503050406030204" pitchFamily="18" charset="0"/>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200" b="1" i="1" u="none" strike="noStrike" kern="0" cap="none" spc="0" normalizeH="0" baseline="0" noProof="0">
                          <a:ln>
                            <a:noFill/>
                          </a:ln>
                          <a:solidFill>
                            <a:prstClr val="black"/>
                          </a:solidFill>
                          <a:effectLst/>
                          <a:uLnTx/>
                          <a:uFillTx/>
                          <a:latin typeface="Cambria Math"/>
                        </a:rPr>
                        <m:t>(</m:t>
                      </m:r>
                      <m:r>
                        <a:rPr kumimoji="0" lang="de-DE" sz="1200" b="1" i="1" u="none" strike="noStrike" kern="0" cap="none" spc="0" normalizeH="0" baseline="0" noProof="0">
                          <a:ln>
                            <a:noFill/>
                          </a:ln>
                          <a:solidFill>
                            <a:prstClr val="black"/>
                          </a:solidFill>
                          <a:effectLst/>
                          <a:uLnTx/>
                          <a:uFillTx/>
                          <a:latin typeface="Cambria Math"/>
                        </a:rPr>
                        <m:t>𝒄𝒂𝒍𝒍𝒆𝒅</m:t>
                      </m:r>
                      <m:r>
                        <a:rPr kumimoji="0" lang="de-DE" sz="1200" b="1" i="1" u="none" strike="noStrike" kern="0" cap="none" spc="0" normalizeH="0" baseline="0" noProof="0">
                          <a:ln>
                            <a:noFill/>
                          </a:ln>
                          <a:solidFill>
                            <a:prstClr val="black"/>
                          </a:solidFill>
                          <a:effectLst/>
                          <a:uLnTx/>
                          <a:uFillTx/>
                          <a:latin typeface="Cambria Math"/>
                        </a:rPr>
                        <m:t> </m:t>
                      </m:r>
                      <m:r>
                        <a:rPr kumimoji="0" lang="de-DE" sz="1200" b="1" i="1" u="none" strike="noStrike" kern="0" cap="none" spc="0" normalizeH="0" baseline="0" noProof="0">
                          <a:ln>
                            <a:noFill/>
                          </a:ln>
                          <a:solidFill>
                            <a:prstClr val="black"/>
                          </a:solidFill>
                          <a:effectLst/>
                          <a:uLnTx/>
                          <a:uFillTx/>
                          <a:latin typeface="Cambria Math"/>
                        </a:rPr>
                        <m:t>𝑬𝒒𝒖𝒂𝒍</m:t>
                      </m:r>
                      <m:r>
                        <a:rPr kumimoji="0" lang="de-DE" sz="1200" b="1" i="1" u="none" strike="noStrike" kern="0" cap="none" spc="0" normalizeH="0" baseline="0" noProof="0">
                          <a:ln>
                            <a:noFill/>
                          </a:ln>
                          <a:solidFill>
                            <a:prstClr val="black"/>
                          </a:solidFill>
                          <a:effectLst/>
                          <a:uLnTx/>
                          <a:uFillTx/>
                          <a:latin typeface="Cambria Math"/>
                        </a:rPr>
                        <m:t> </m:t>
                      </m:r>
                      <m:r>
                        <a:rPr kumimoji="0" lang="de-DE" sz="1200" b="1" i="1" u="none" strike="noStrike" kern="0" cap="none" spc="0" normalizeH="0" baseline="0" noProof="0">
                          <a:ln>
                            <a:noFill/>
                          </a:ln>
                          <a:solidFill>
                            <a:prstClr val="black"/>
                          </a:solidFill>
                          <a:effectLst/>
                          <a:uLnTx/>
                          <a:uFillTx/>
                          <a:latin typeface="Cambria Math"/>
                        </a:rPr>
                        <m:t>𝑬𝒏𝒗𝒊𝒓𝒐𝒏𝒎𝒆𝒏𝒕</m:t>
                      </m:r>
                      <m:r>
                        <a:rPr kumimoji="0" lang="de-DE" sz="1200" b="1" i="1" u="none" strike="noStrike" kern="0" cap="none" spc="0" normalizeH="0" baseline="0" noProof="0">
                          <a:ln>
                            <a:noFill/>
                          </a:ln>
                          <a:solidFill>
                            <a:prstClr val="black"/>
                          </a:solidFill>
                          <a:effectLst/>
                          <a:uLnTx/>
                          <a:uFillTx/>
                          <a:latin typeface="Cambria Math"/>
                        </a:rPr>
                        <m:t> </m:t>
                      </m:r>
                      <m:r>
                        <a:rPr kumimoji="0" lang="de-DE" sz="1200" b="1" i="1" u="none" strike="noStrike" kern="0" cap="none" spc="0" normalizeH="0" baseline="0" noProof="0">
                          <a:ln>
                            <a:noFill/>
                          </a:ln>
                          <a:solidFill>
                            <a:prstClr val="black"/>
                          </a:solidFill>
                          <a:effectLst/>
                          <a:uLnTx/>
                          <a:uFillTx/>
                          <a:latin typeface="Cambria Math"/>
                        </a:rPr>
                        <m:t>𝑨𝒔𝒔𝒖𝒎𝒑𝒕𝒊𝒐𝒏</m:t>
                      </m:r>
                      <m:r>
                        <a:rPr kumimoji="0" lang="de-DE" sz="1200" b="1" i="1" u="none" strike="noStrike" kern="0" cap="none" spc="0" normalizeH="0" baseline="0" noProof="0">
                          <a:ln>
                            <a:noFill/>
                          </a:ln>
                          <a:solidFill>
                            <a:prstClr val="black"/>
                          </a:solidFill>
                          <a:effectLst/>
                          <a:uLnTx/>
                          <a:uFillTx/>
                          <a:latin typeface="Cambria Math"/>
                        </a:rPr>
                        <m:t>)</m:t>
                      </m:r>
                    </m:oMath>
                  </m:oMathPara>
                </a14:m>
                <a:endParaRPr kumimoji="0" lang="de-DE" sz="1200" b="1" i="0" u="none" strike="noStrike" kern="0" cap="none" spc="0" normalizeH="0" baseline="0" noProof="0" dirty="0">
                  <a:ln>
                    <a:noFill/>
                  </a:ln>
                  <a:solidFill>
                    <a:prstClr val="black"/>
                  </a:solidFill>
                  <a:effectLst/>
                  <a:uLnTx/>
                  <a:uFillTx/>
                  <a:latin typeface="Calibri"/>
                  <a:cs typeface="Arial"/>
                </a:endParaRPr>
              </a:p>
            </p:txBody>
          </p:sp>
        </mc:Choice>
        <mc:Fallback xmlns="">
          <p:sp>
            <p:nvSpPr>
              <p:cNvPr id="11" name="Rechteck 10"/>
              <p:cNvSpPr>
                <a:spLocks noRot="1" noChangeAspect="1" noMove="1" noResize="1" noEditPoints="1" noAdjustHandles="1" noChangeArrowheads="1" noChangeShapeType="1" noTextEdit="1"/>
              </p:cNvSpPr>
              <p:nvPr/>
            </p:nvSpPr>
            <p:spPr bwMode="auto">
              <a:xfrm>
                <a:off x="4808984" y="3430025"/>
                <a:ext cx="4752528" cy="614464"/>
              </a:xfrm>
              <a:prstGeom prst="rect">
                <a:avLst/>
              </a:prstGeom>
              <a:blipFill>
                <a:blip r:embed="rId4"/>
                <a:stretch>
                  <a:fillRect b="-4000"/>
                </a:stretch>
              </a:blipFill>
            </p:spPr>
            <p:txBody>
              <a:bodyPr/>
              <a:lstStyle/>
              <a:p>
                <a:r>
                  <a:rPr lang="de-DE">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495300" y="4077072"/>
            <a:ext cx="8915400" cy="2049094"/>
          </a:xfrm>
        </p:spPr>
        <p:txBody>
          <a:bodyPr>
            <a:normAutofit/>
          </a:bodyPr>
          <a:lstStyle/>
          <a:p>
            <a:pPr marL="0" indent="0">
              <a:buNone/>
              <a:defRPr/>
            </a:pPr>
            <a:r>
              <a:rPr lang="de-DE" sz="4000" b="1" dirty="0">
                <a:latin typeface="+mj-lt"/>
              </a:rPr>
              <a:t>Univariate ACE </a:t>
            </a:r>
            <a:r>
              <a:rPr lang="de-DE" sz="4000" b="1" dirty="0" err="1">
                <a:latin typeface="+mj-lt"/>
              </a:rPr>
              <a:t>models</a:t>
            </a:r>
            <a:endParaRPr dirty="0"/>
          </a:p>
        </p:txBody>
      </p:sp>
      <p:sp>
        <p:nvSpPr>
          <p:cNvPr id="5" name="Foliennummernplatzhalter 4"/>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6D89EF-3C3A-4E06-893E-1B74ABA00C59}" type="slidenum">
              <a:rPr kumimoji="0" lang="de-DE" sz="1200" b="0" i="0" u="none" strike="noStrike" kern="0" cap="none" spc="0" normalizeH="0" baseline="0" noProof="0">
                <a:ln>
                  <a:noFill/>
                </a:ln>
                <a:solidFill>
                  <a:prstClr val="black">
                    <a:tint val="75000"/>
                  </a:prstClr>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de-DE" sz="1200" b="0" i="0" u="none" strike="noStrike" kern="0" cap="none" spc="0" normalizeH="0" baseline="0" noProof="0">
              <a:ln>
                <a:noFill/>
              </a:ln>
              <a:solidFill>
                <a:prstClr val="black">
                  <a:tint val="75000"/>
                </a:prstClr>
              </a:solidFill>
              <a:effectLst/>
              <a:uLnTx/>
              <a:uFillTx/>
              <a:latin typeface="Calibri"/>
              <a:cs typeface="Arial"/>
            </a:endParaRPr>
          </a:p>
        </p:txBody>
      </p:sp>
      <p:sp>
        <p:nvSpPr>
          <p:cNvPr id="6" name="Fußzeilenplatzhalter 3"/>
          <p:cNvSpPr>
            <a:spLocks noGrp="1"/>
          </p:cNvSpPr>
          <p:nvPr>
            <p:ph type="ftr" sz="quarter" idx="11"/>
          </p:nvPr>
        </p:nvSpPr>
        <p:spPr bwMode="auto">
          <a:xfrm>
            <a:off x="3384550" y="6356377"/>
            <a:ext cx="31369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tint val="75000"/>
                  </a:prstClr>
                </a:solidFill>
                <a:effectLst/>
                <a:uLnTx/>
                <a:uFillTx/>
                <a:latin typeface="Calibri"/>
                <a:cs typeface="Arial"/>
              </a:rPr>
              <a:t>www.twin-life.de</a:t>
            </a:r>
            <a:endParaRPr kumimoji="0" sz="1200" b="0" i="0" u="none" strike="noStrike" kern="0" cap="none" spc="0" normalizeH="0" baseline="0" noProof="0">
              <a:ln>
                <a:noFill/>
              </a:ln>
              <a:solidFill>
                <a:prstClr val="black">
                  <a:tint val="75000"/>
                </a:prstClr>
              </a:solidFill>
              <a:effectLst/>
              <a:uLnTx/>
              <a:uFillTx/>
              <a:latin typeface="Calibri"/>
              <a:cs typeface="Arial"/>
            </a:endParaRPr>
          </a:p>
        </p:txBody>
      </p:sp>
    </p:spTree>
    <p:extLst>
      <p:ext uri="{BB962C8B-B14F-4D97-AF65-F5344CB8AC3E}">
        <p14:creationId xmlns:p14="http://schemas.microsoft.com/office/powerpoint/2010/main" val="1581523513"/>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5.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2288</Words>
  <Application>Microsoft Office PowerPoint</Application>
  <DocSecurity>0</DocSecurity>
  <PresentationFormat>A4-Papier (210 x 297 mm)</PresentationFormat>
  <Paragraphs>315</Paragraphs>
  <Slides>37</Slides>
  <Notes>5</Notes>
  <HiddenSlides>0</HiddenSlides>
  <MMClips>0</MMClips>
  <ScaleCrop>false</ScaleCrop>
  <HeadingPairs>
    <vt:vector size="8" baseType="variant">
      <vt:variant>
        <vt:lpstr>Verwendete Schriftarten</vt:lpstr>
      </vt:variant>
      <vt:variant>
        <vt:i4>5</vt:i4>
      </vt:variant>
      <vt:variant>
        <vt:lpstr>Design</vt:lpstr>
      </vt:variant>
      <vt:variant>
        <vt:i4>5</vt:i4>
      </vt:variant>
      <vt:variant>
        <vt:lpstr>Eingebettete OLE-Server</vt:lpstr>
      </vt:variant>
      <vt:variant>
        <vt:i4>1</vt:i4>
      </vt:variant>
      <vt:variant>
        <vt:lpstr>Folientitel</vt:lpstr>
      </vt:variant>
      <vt:variant>
        <vt:i4>37</vt:i4>
      </vt:variant>
    </vt:vector>
  </HeadingPairs>
  <TitlesOfParts>
    <vt:vector size="48" baseType="lpstr">
      <vt:lpstr>Arial</vt:lpstr>
      <vt:lpstr>Calibri</vt:lpstr>
      <vt:lpstr>Cambria Math</vt:lpstr>
      <vt:lpstr>Times New Roman</vt:lpstr>
      <vt:lpstr>Wingdings</vt:lpstr>
      <vt:lpstr>Larissa-Design</vt:lpstr>
      <vt:lpstr>1_Larissa-Design</vt:lpstr>
      <vt:lpstr>4_Larissa</vt:lpstr>
      <vt:lpstr>Larissa</vt:lpstr>
      <vt:lpstr>2_Larissa-Design</vt:lpstr>
      <vt:lpstr>Bitmap Image</vt:lpstr>
      <vt:lpstr>PowerPoint-Präsentation</vt:lpstr>
      <vt:lpstr>The TwinLife Team</vt:lpstr>
      <vt:lpstr>Behavioral genetics</vt:lpstr>
      <vt:lpstr>Why twin studies?</vt:lpstr>
      <vt:lpstr>Polygenic traits</vt:lpstr>
      <vt:lpstr>Heritability (A) (Mönkediek 2021: 119)</vt:lpstr>
      <vt:lpstr>Environmental effects</vt:lpstr>
      <vt:lpstr>Twin Correlations</vt:lpstr>
      <vt:lpstr>PowerPoint-Präsentation</vt:lpstr>
      <vt:lpstr>The Classical Univariate Model  (SEM representation, wide format)</vt:lpstr>
      <vt:lpstr>Twin Model with measured C</vt:lpstr>
      <vt:lpstr>Assumptions of ACE decompositions </vt:lpstr>
      <vt:lpstr>Assumptions of ACE decompositions (cont.) </vt:lpstr>
      <vt:lpstr>Assumptions of ACE decompositions (cont.) </vt:lpstr>
      <vt:lpstr>Assumptions of ACE decompositions (cont.) </vt:lpstr>
      <vt:lpstr>Assumptions of ACE decompositions (cont. 2) </vt:lpstr>
      <vt:lpstr>Implementation in R: Preparation</vt:lpstr>
      <vt:lpstr>Implementation in R: Preparation</vt:lpstr>
      <vt:lpstr>Implementation in R: getting help</vt:lpstr>
      <vt:lpstr>Univariate ACE model: continious</vt:lpstr>
      <vt:lpstr>Model with covariates: continious</vt:lpstr>
      <vt:lpstr>Univariate ACE model: continious</vt:lpstr>
      <vt:lpstr>Drop parameters</vt:lpstr>
      <vt:lpstr>Example</vt:lpstr>
      <vt:lpstr>PowerPoint-Präsentation</vt:lpstr>
      <vt:lpstr>The bivariate twin model</vt:lpstr>
      <vt:lpstr>Introduction to the bivariate twin model</vt:lpstr>
      <vt:lpstr>Introduction to the bivariate twin model</vt:lpstr>
      <vt:lpstr>PowerPoint-Präsentation</vt:lpstr>
      <vt:lpstr>Introduction to the bivariate twin model</vt:lpstr>
      <vt:lpstr>Bivariate ACE model: continious</vt:lpstr>
      <vt:lpstr>Example: Parenting and math grades</vt:lpstr>
      <vt:lpstr>Example: Parenting and math grades</vt:lpstr>
      <vt:lpstr>Example: Parenting and math grades</vt:lpstr>
      <vt:lpstr>PowerPoint-Präsentation</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Einflüsse sozialer und sexueller Entwicklung auf das Entscheidungsverhalten</dc:title>
  <dc:subject/>
  <dc:creator>Franzi</dc:creator>
  <cp:keywords/>
  <dc:description/>
  <cp:lastModifiedBy>Christoph Klatzka</cp:lastModifiedBy>
  <cp:revision>834</cp:revision>
  <dcterms:created xsi:type="dcterms:W3CDTF">2016-05-11T16:59:20Z</dcterms:created>
  <dcterms:modified xsi:type="dcterms:W3CDTF">2023-08-07T14:03:20Z</dcterms:modified>
  <cp:category/>
  <dc:identifier/>
  <cp:contentStatus/>
  <dc:language/>
  <cp:version/>
</cp:coreProperties>
</file>